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6" r:id="rId4"/>
  </p:sldMasterIdLst>
  <p:notesMasterIdLst>
    <p:notesMasterId r:id="rId33"/>
  </p:notesMasterIdLst>
  <p:handoutMasterIdLst>
    <p:handoutMasterId r:id="rId34"/>
  </p:handoutMasterIdLst>
  <p:sldIdLst>
    <p:sldId id="300" r:id="rId5"/>
    <p:sldId id="258" r:id="rId6"/>
    <p:sldId id="298" r:id="rId7"/>
    <p:sldId id="299" r:id="rId8"/>
    <p:sldId id="301" r:id="rId9"/>
    <p:sldId id="302" r:id="rId10"/>
    <p:sldId id="281" r:id="rId11"/>
    <p:sldId id="259" r:id="rId12"/>
    <p:sldId id="284" r:id="rId13"/>
    <p:sldId id="279" r:id="rId14"/>
    <p:sldId id="285" r:id="rId15"/>
    <p:sldId id="266" r:id="rId16"/>
    <p:sldId id="288" r:id="rId17"/>
    <p:sldId id="286" r:id="rId18"/>
    <p:sldId id="292" r:id="rId19"/>
    <p:sldId id="293" r:id="rId20"/>
    <p:sldId id="291" r:id="rId21"/>
    <p:sldId id="271" r:id="rId22"/>
    <p:sldId id="262" r:id="rId23"/>
    <p:sldId id="260" r:id="rId24"/>
    <p:sldId id="280" r:id="rId25"/>
    <p:sldId id="272" r:id="rId26"/>
    <p:sldId id="263" r:id="rId27"/>
    <p:sldId id="264" r:id="rId28"/>
    <p:sldId id="297" r:id="rId29"/>
    <p:sldId id="265" r:id="rId30"/>
    <p:sldId id="287" r:id="rId31"/>
    <p:sldId id="27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Allison" initials="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4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116" autoAdjust="0"/>
  </p:normalViewPr>
  <p:slideViewPr>
    <p:cSldViewPr snapToGrid="0">
      <p:cViewPr varScale="1">
        <p:scale>
          <a:sx n="53" d="100"/>
          <a:sy n="53" d="100"/>
        </p:scale>
        <p:origin x="-148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Parents</c:v>
                </c:pt>
              </c:strCache>
            </c:strRef>
          </c:tx>
          <c:spPr>
            <a:solidFill>
              <a:schemeClr val="accent1"/>
            </a:solidFill>
            <a:ln>
              <a:noFill/>
            </a:ln>
            <a:effectLst/>
          </c:spPr>
          <c:cat>
            <c:strRef>
              <c:f>Sheet1!$A$2:$A$3</c:f>
              <c:strCache>
                <c:ptCount val="2"/>
                <c:pt idx="0">
                  <c:v>Current State</c:v>
                </c:pt>
                <c:pt idx="1">
                  <c:v>Goal</c:v>
                </c:pt>
              </c:strCache>
            </c:strRef>
          </c:cat>
          <c:val>
            <c:numRef>
              <c:f>Sheet1!$B$2:$B$3</c:f>
              <c:numCache>
                <c:formatCode>General</c:formatCode>
                <c:ptCount val="2"/>
                <c:pt idx="0">
                  <c:v>56.7</c:v>
                </c:pt>
                <c:pt idx="1">
                  <c:v>90</c:v>
                </c:pt>
              </c:numCache>
            </c:numRef>
          </c:val>
          <c:extLst xmlns:c16r2="http://schemas.microsoft.com/office/drawing/2015/06/chart">
            <c:ext xmlns:c16="http://schemas.microsoft.com/office/drawing/2014/chart" uri="{C3380CC4-5D6E-409C-BE32-E72D297353CC}">
              <c16:uniqueId val="{00000000-9F4E-4976-B7DF-1660F460CBE3}"/>
            </c:ext>
          </c:extLst>
        </c:ser>
        <c:ser>
          <c:idx val="1"/>
          <c:order val="1"/>
          <c:tx>
            <c:strRef>
              <c:f>Sheet1!$C$1</c:f>
              <c:strCache>
                <c:ptCount val="1"/>
                <c:pt idx="0">
                  <c:v>Teachers</c:v>
                </c:pt>
              </c:strCache>
            </c:strRef>
          </c:tx>
          <c:spPr>
            <a:solidFill>
              <a:schemeClr val="accent2"/>
            </a:solidFill>
            <a:ln>
              <a:noFill/>
            </a:ln>
            <a:effectLst/>
          </c:spPr>
          <c:cat>
            <c:strRef>
              <c:f>Sheet1!$A$2:$A$3</c:f>
              <c:strCache>
                <c:ptCount val="2"/>
                <c:pt idx="0">
                  <c:v>Current State</c:v>
                </c:pt>
                <c:pt idx="1">
                  <c:v>Goal</c:v>
                </c:pt>
              </c:strCache>
            </c:strRef>
          </c:cat>
          <c:val>
            <c:numRef>
              <c:f>Sheet1!$C$2:$C$3</c:f>
              <c:numCache>
                <c:formatCode>General</c:formatCode>
                <c:ptCount val="2"/>
                <c:pt idx="0">
                  <c:v>55.5</c:v>
                </c:pt>
                <c:pt idx="1">
                  <c:v>90</c:v>
                </c:pt>
              </c:numCache>
            </c:numRef>
          </c:val>
          <c:extLst xmlns:c16r2="http://schemas.microsoft.com/office/drawing/2015/06/chart">
            <c:ext xmlns:c16="http://schemas.microsoft.com/office/drawing/2014/chart" uri="{C3380CC4-5D6E-409C-BE32-E72D297353CC}">
              <c16:uniqueId val="{00000001-9F4E-4976-B7DF-1660F460CBE3}"/>
            </c:ext>
          </c:extLst>
        </c:ser>
        <c:dLbls/>
        <c:gapWidth val="219"/>
        <c:overlap val="-27"/>
        <c:axId val="93799936"/>
        <c:axId val="93801472"/>
      </c:barChart>
      <c:catAx>
        <c:axId val="93799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3801472"/>
        <c:crosses val="autoZero"/>
        <c:auto val="1"/>
        <c:lblAlgn val="ctr"/>
        <c:lblOffset val="100"/>
      </c:catAx>
      <c:valAx>
        <c:axId val="938014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999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Column3</c:v>
                </c:pt>
              </c:strCache>
            </c:strRef>
          </c:tx>
          <c:spPr>
            <a:solidFill>
              <a:schemeClr val="accent1"/>
            </a:solidFill>
            <a:ln>
              <a:noFill/>
            </a:ln>
            <a:effectLst/>
          </c:spPr>
          <c:cat>
            <c:strRef>
              <c:f>Sheet1!$A$2:$A$3</c:f>
              <c:strCache>
                <c:ptCount val="2"/>
                <c:pt idx="0">
                  <c:v>Current State</c:v>
                </c:pt>
                <c:pt idx="1">
                  <c:v>Goal</c:v>
                </c:pt>
              </c:strCache>
            </c:strRef>
          </c:cat>
          <c:val>
            <c:numRef>
              <c:f>Sheet1!$B$2:$B$3</c:f>
              <c:numCache>
                <c:formatCode>General</c:formatCode>
                <c:ptCount val="2"/>
                <c:pt idx="0">
                  <c:v>30</c:v>
                </c:pt>
                <c:pt idx="1">
                  <c:v>80</c:v>
                </c:pt>
              </c:numCache>
            </c:numRef>
          </c:val>
          <c:extLst xmlns:c16r2="http://schemas.microsoft.com/office/drawing/2015/06/chart">
            <c:ext xmlns:c16="http://schemas.microsoft.com/office/drawing/2014/chart" uri="{C3380CC4-5D6E-409C-BE32-E72D297353CC}">
              <c16:uniqueId val="{00000000-A5BA-4F77-805A-146841E18573}"/>
            </c:ext>
          </c:extLst>
        </c:ser>
        <c:dLbls/>
        <c:gapWidth val="219"/>
        <c:overlap val="-27"/>
        <c:axId val="98035968"/>
        <c:axId val="98107392"/>
      </c:barChart>
      <c:catAx>
        <c:axId val="98035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8107392"/>
        <c:crosses val="autoZero"/>
        <c:auto val="1"/>
        <c:lblAlgn val="ctr"/>
        <c:lblOffset val="100"/>
      </c:catAx>
      <c:valAx>
        <c:axId val="98107392"/>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0359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Column3</c:v>
                </c:pt>
              </c:strCache>
            </c:strRef>
          </c:tx>
          <c:spPr>
            <a:solidFill>
              <a:schemeClr val="accent1"/>
            </a:solidFill>
            <a:ln>
              <a:noFill/>
            </a:ln>
            <a:effectLst/>
          </c:spPr>
          <c:cat>
            <c:strRef>
              <c:f>Sheet1!$A$2:$A$3</c:f>
              <c:strCache>
                <c:ptCount val="2"/>
                <c:pt idx="0">
                  <c:v>Current State</c:v>
                </c:pt>
                <c:pt idx="1">
                  <c:v>Goal</c:v>
                </c:pt>
              </c:strCache>
            </c:strRef>
          </c:cat>
          <c:val>
            <c:numRef>
              <c:f>Sheet1!$B$2:$B$3</c:f>
              <c:numCache>
                <c:formatCode>General</c:formatCode>
                <c:ptCount val="2"/>
                <c:pt idx="0">
                  <c:v>30</c:v>
                </c:pt>
                <c:pt idx="1">
                  <c:v>80</c:v>
                </c:pt>
              </c:numCache>
            </c:numRef>
          </c:val>
          <c:extLst xmlns:c16r2="http://schemas.microsoft.com/office/drawing/2015/06/chart">
            <c:ext xmlns:c16="http://schemas.microsoft.com/office/drawing/2014/chart" uri="{C3380CC4-5D6E-409C-BE32-E72D297353CC}">
              <c16:uniqueId val="{00000000-D0D3-4BF3-953C-1FCD62A97E09}"/>
            </c:ext>
          </c:extLst>
        </c:ser>
        <c:dLbls/>
        <c:gapWidth val="219"/>
        <c:overlap val="-27"/>
        <c:axId val="98177024"/>
        <c:axId val="98178560"/>
      </c:barChart>
      <c:catAx>
        <c:axId val="981770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8178560"/>
        <c:crosses val="autoZero"/>
        <c:auto val="1"/>
        <c:lblAlgn val="ctr"/>
        <c:lblOffset val="100"/>
      </c:catAx>
      <c:valAx>
        <c:axId val="98178560"/>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770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Column3</c:v>
                </c:pt>
              </c:strCache>
            </c:strRef>
          </c:tx>
          <c:spPr>
            <a:solidFill>
              <a:schemeClr val="accent1"/>
            </a:solidFill>
            <a:ln>
              <a:noFill/>
            </a:ln>
            <a:effectLst/>
          </c:spPr>
          <c:cat>
            <c:strRef>
              <c:f>Sheet1!$A$2:$A$3</c:f>
              <c:strCache>
                <c:ptCount val="2"/>
                <c:pt idx="0">
                  <c:v>Current State</c:v>
                </c:pt>
                <c:pt idx="1">
                  <c:v>Goal</c:v>
                </c:pt>
              </c:strCache>
            </c:strRef>
          </c:cat>
          <c:val>
            <c:numRef>
              <c:f>Sheet1!$B$2:$B$3</c:f>
              <c:numCache>
                <c:formatCode>General</c:formatCode>
                <c:ptCount val="2"/>
                <c:pt idx="0">
                  <c:v>30</c:v>
                </c:pt>
                <c:pt idx="1">
                  <c:v>80</c:v>
                </c:pt>
              </c:numCache>
            </c:numRef>
          </c:val>
          <c:extLst xmlns:c16r2="http://schemas.microsoft.com/office/drawing/2015/06/chart">
            <c:ext xmlns:c16="http://schemas.microsoft.com/office/drawing/2014/chart" uri="{C3380CC4-5D6E-409C-BE32-E72D297353CC}">
              <c16:uniqueId val="{00000000-26DE-429A-9598-83BBCF1A40A8}"/>
            </c:ext>
          </c:extLst>
        </c:ser>
        <c:dLbls/>
        <c:gapWidth val="219"/>
        <c:overlap val="-27"/>
        <c:axId val="98502144"/>
        <c:axId val="98503680"/>
      </c:barChart>
      <c:catAx>
        <c:axId val="98502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8503680"/>
        <c:crosses val="autoZero"/>
        <c:auto val="1"/>
        <c:lblAlgn val="ctr"/>
        <c:lblOffset val="100"/>
      </c:catAx>
      <c:valAx>
        <c:axId val="98503680"/>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021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spPr>
            <a:solidFill>
              <a:schemeClr val="accent1"/>
            </a:solidFill>
            <a:ln>
              <a:noFill/>
            </a:ln>
            <a:effectLst/>
          </c:spPr>
          <c:cat>
            <c:strRef>
              <c:f>Sheet1!$A$2:$A$3</c:f>
              <c:strCache>
                <c:ptCount val="2"/>
                <c:pt idx="0">
                  <c:v>Current State</c:v>
                </c:pt>
                <c:pt idx="1">
                  <c:v>Goal</c:v>
                </c:pt>
              </c:strCache>
            </c:strRef>
          </c:cat>
          <c:val>
            <c:numRef>
              <c:f>Sheet1!$B$2:$B$3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0-6545-4ADB-9301-8525F0A9C4AD}"/>
            </c:ext>
          </c:extLst>
        </c:ser>
        <c:dLbls/>
        <c:gapWidth val="219"/>
        <c:overlap val="-27"/>
        <c:axId val="98565120"/>
        <c:axId val="99681024"/>
      </c:barChart>
      <c:catAx>
        <c:axId val="985651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99681024"/>
        <c:crosses val="autoZero"/>
        <c:auto val="1"/>
        <c:lblAlgn val="ctr"/>
        <c:lblOffset val="100"/>
      </c:catAx>
      <c:valAx>
        <c:axId val="99681024"/>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651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57E7F6-1618-401B-8863-FB72AD53CEE3}" type="datetimeFigureOut">
              <a:rPr lang="en-US" smtClean="0"/>
              <a:pPr/>
              <a:t>7/28/2016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BBB0B7-24B4-46C8-B419-B24E405A081F}" type="slidenum">
              <a:rPr lang="en-US" smtClean="0"/>
              <a:pPr/>
              <a:t>‹#›</a:t>
            </a:fld>
            <a:endParaRPr lang="en-US"/>
          </a:p>
        </p:txBody>
      </p:sp>
    </p:spTree>
    <p:extLst>
      <p:ext uri="{BB962C8B-B14F-4D97-AF65-F5344CB8AC3E}">
        <p14:creationId xmlns:p14="http://schemas.microsoft.com/office/powerpoint/2010/main" xmlns="" val="751749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5795A3-FF94-45B4-88B6-16DC7EA72558}" type="datetimeFigureOut">
              <a:rPr lang="en-US" smtClean="0"/>
              <a:pPr/>
              <a:t>7/28/2016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F7A74B-5127-4575-AC46-11093485DD41}" type="slidenum">
              <a:rPr lang="en-US" smtClean="0"/>
              <a:pPr/>
              <a:t>‹#›</a:t>
            </a:fld>
            <a:endParaRPr lang="en-US"/>
          </a:p>
        </p:txBody>
      </p:sp>
    </p:spTree>
    <p:extLst>
      <p:ext uri="{BB962C8B-B14F-4D97-AF65-F5344CB8AC3E}">
        <p14:creationId xmlns:p14="http://schemas.microsoft.com/office/powerpoint/2010/main" xmlns="" val="155247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a:t>
            </a:fld>
            <a:endParaRPr lang="en-US" dirty="0"/>
          </a:p>
        </p:txBody>
      </p:sp>
    </p:spTree>
    <p:extLst>
      <p:ext uri="{BB962C8B-B14F-4D97-AF65-F5344CB8AC3E}">
        <p14:creationId xmlns:p14="http://schemas.microsoft.com/office/powerpoint/2010/main" xmlns="" val="36435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10</a:t>
            </a:fld>
            <a:endParaRPr lang="en-US"/>
          </a:p>
        </p:txBody>
      </p:sp>
    </p:spTree>
    <p:extLst>
      <p:ext uri="{BB962C8B-B14F-4D97-AF65-F5344CB8AC3E}">
        <p14:creationId xmlns:p14="http://schemas.microsoft.com/office/powerpoint/2010/main" xmlns="" val="338109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11</a:t>
            </a:fld>
            <a:endParaRPr lang="en-US"/>
          </a:p>
        </p:txBody>
      </p:sp>
    </p:spTree>
    <p:extLst>
      <p:ext uri="{BB962C8B-B14F-4D97-AF65-F5344CB8AC3E}">
        <p14:creationId xmlns:p14="http://schemas.microsoft.com/office/powerpoint/2010/main" xmlns="" val="62279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1028700" lvl="1" indent="-571500">
              <a:lnSpc>
                <a:spcPct val="100000"/>
              </a:lnSpc>
              <a:spcAft>
                <a:spcPts val="1600"/>
              </a:spcAft>
              <a:buFont typeface="Arial" panose="020B0604020202020204" pitchFamily="34" charset="0"/>
              <a:buChar char="•"/>
            </a:pPr>
            <a:r>
              <a:rPr lang="en" sz="1200" dirty="0" smtClean="0">
                <a:latin typeface="+mn-lt"/>
              </a:rPr>
              <a:t>5-10% of kids have ADHD</a:t>
            </a:r>
          </a:p>
          <a:p>
            <a:pPr marL="1028700" lvl="1" indent="-571500">
              <a:lnSpc>
                <a:spcPct val="100000"/>
              </a:lnSpc>
              <a:spcAft>
                <a:spcPts val="1600"/>
              </a:spcAft>
              <a:buFont typeface="Arial" panose="020B0604020202020204" pitchFamily="34" charset="0"/>
              <a:buChar char="•"/>
            </a:pPr>
            <a:r>
              <a:rPr lang="en" sz="1200" b="1" dirty="0" smtClean="0">
                <a:latin typeface="+mn-lt"/>
              </a:rPr>
              <a:t>Educational Outcomes:</a:t>
            </a:r>
          </a:p>
          <a:p>
            <a:pPr marL="1485900" lvl="2" indent="-571500">
              <a:lnSpc>
                <a:spcPct val="100000"/>
              </a:lnSpc>
              <a:spcAft>
                <a:spcPts val="1600"/>
              </a:spcAft>
              <a:buFont typeface="Arial" panose="020B0604020202020204" pitchFamily="34" charset="0"/>
              <a:buChar char="•"/>
            </a:pPr>
            <a:r>
              <a:rPr lang="en" sz="1200" b="1" dirty="0" smtClean="0">
                <a:latin typeface="+mn-lt"/>
              </a:rPr>
              <a:t>Summary: children</a:t>
            </a:r>
            <a:r>
              <a:rPr lang="en" sz="1200" b="1" baseline="0" dirty="0" smtClean="0">
                <a:latin typeface="+mn-lt"/>
              </a:rPr>
              <a:t> with combined ADHD (hyperactive and inattentive) are more likely to drop out of high school and young adults with ADHD are less likely to enroll in college.</a:t>
            </a:r>
            <a:endParaRPr lang="en" sz="1200" b="1" dirty="0" smtClean="0">
              <a:latin typeface="+mn-lt"/>
            </a:endParaRP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32.2% of students with the combined type of ADHD (hyperactive</a:t>
            </a:r>
            <a:r>
              <a:rPr lang="en-US" sz="1200" b="0" i="0" kern="1200" baseline="0" dirty="0" smtClean="0">
                <a:solidFill>
                  <a:schemeClr val="tx1"/>
                </a:solidFill>
                <a:effectLst/>
                <a:latin typeface="+mn-lt"/>
                <a:ea typeface="+mn-ea"/>
                <a:cs typeface="+mn-cs"/>
              </a:rPr>
              <a:t> and inattentive)</a:t>
            </a:r>
            <a:r>
              <a:rPr lang="en-US" sz="1200" b="0" i="0" kern="1200" dirty="0" smtClean="0">
                <a:solidFill>
                  <a:schemeClr val="tx1"/>
                </a:solidFill>
                <a:effectLst/>
                <a:latin typeface="+mn-lt"/>
                <a:ea typeface="+mn-ea"/>
                <a:cs typeface="+mn-cs"/>
              </a:rPr>
              <a:t> drop out of </a:t>
            </a:r>
            <a:r>
              <a:rPr lang="en-US" sz="1200" b="1" i="0" kern="1200" dirty="0" smtClean="0">
                <a:solidFill>
                  <a:schemeClr val="tx1"/>
                </a:solidFill>
                <a:effectLst/>
                <a:latin typeface="+mn-lt"/>
                <a:ea typeface="+mn-ea"/>
                <a:cs typeface="+mn-cs"/>
              </a:rPr>
              <a:t>high school</a:t>
            </a:r>
            <a:r>
              <a:rPr lang="en-US" sz="1200" b="0" i="0" kern="1200" dirty="0" smtClean="0">
                <a:solidFill>
                  <a:schemeClr val="tx1"/>
                </a:solidFill>
                <a:effectLst/>
                <a:latin typeface="+mn-lt"/>
                <a:ea typeface="+mn-ea"/>
                <a:cs typeface="+mn-cs"/>
              </a:rPr>
              <a:t>, compared to 15% of teens with no psychiatric disorder (Breslau et al. 2011).</a:t>
            </a:r>
          </a:p>
          <a:p>
            <a:pPr marL="1485900" lvl="2" indent="-571500">
              <a:lnSpc>
                <a:spcPct val="100000"/>
              </a:lnSpc>
              <a:spcAft>
                <a:spcPts val="1600"/>
              </a:spcAft>
              <a:buFont typeface="Arial" panose="020B0604020202020204" pitchFamily="34" charset="0"/>
              <a:buChar char="•"/>
            </a:pPr>
            <a:r>
              <a:rPr lang="en-US" sz="1200" dirty="0" err="1" smtClean="0">
                <a:latin typeface="+mn-lt"/>
              </a:rPr>
              <a:t>Kuriyan</a:t>
            </a:r>
            <a:r>
              <a:rPr lang="en-US" sz="1200" dirty="0" smtClean="0">
                <a:latin typeface="+mn-lt"/>
              </a:rPr>
              <a:t> et al</a:t>
            </a:r>
            <a:r>
              <a:rPr lang="en-US" sz="1200" baseline="0" dirty="0" smtClean="0">
                <a:latin typeface="+mn-lt"/>
              </a:rPr>
              <a:t> (2013) on </a:t>
            </a:r>
            <a:r>
              <a:rPr lang="en-US" sz="1200" b="1" baseline="0" dirty="0" smtClean="0">
                <a:latin typeface="+mn-lt"/>
              </a:rPr>
              <a:t>college educational outcomes</a:t>
            </a:r>
            <a:r>
              <a:rPr lang="en-US" sz="1200" baseline="0" dirty="0" smtClean="0">
                <a:latin typeface="+mn-lt"/>
              </a:rPr>
              <a:t> for young adults with ADHD:</a:t>
            </a:r>
          </a:p>
          <a:p>
            <a:pPr marL="1943100" lvl="3" indent="-571500">
              <a:lnSpc>
                <a:spcPct val="100000"/>
              </a:lnSpc>
              <a:spcAft>
                <a:spcPts val="1600"/>
              </a:spcAft>
              <a:buFont typeface="Arial" panose="020B0604020202020204" pitchFamily="34" charset="0"/>
              <a:buChar char="•"/>
            </a:pPr>
            <a:r>
              <a:rPr lang="en-US" sz="1200" dirty="0" smtClean="0">
                <a:latin typeface="+mn-lt"/>
              </a:rPr>
              <a:t>They are 11 times more likely to not enroll in any school vs. enrolling in a 4-year college.</a:t>
            </a:r>
          </a:p>
          <a:p>
            <a:pPr marL="1943100" lvl="3" indent="-571500">
              <a:lnSpc>
                <a:spcPct val="100000"/>
              </a:lnSpc>
              <a:spcAft>
                <a:spcPts val="1600"/>
              </a:spcAft>
              <a:buFont typeface="Arial" panose="020B0604020202020204" pitchFamily="34" charset="0"/>
              <a:buChar char="•"/>
            </a:pPr>
            <a:r>
              <a:rPr lang="en-US" sz="1200" dirty="0" smtClean="0">
                <a:latin typeface="+mn-lt"/>
              </a:rPr>
              <a:t>50% attend vocational or junior colleges vs. 18% of the non-ADHD comparison group.</a:t>
            </a:r>
          </a:p>
          <a:p>
            <a:pPr marL="1943100" lvl="3" indent="-571500">
              <a:lnSpc>
                <a:spcPct val="100000"/>
              </a:lnSpc>
              <a:spcAft>
                <a:spcPts val="1600"/>
              </a:spcAft>
              <a:buFont typeface="Arial" panose="020B0604020202020204" pitchFamily="34" charset="0"/>
              <a:buChar char="•"/>
            </a:pPr>
            <a:r>
              <a:rPr lang="en-US" sz="1200" dirty="0" smtClean="0">
                <a:latin typeface="+mn-lt"/>
              </a:rPr>
              <a:t>15% hold a 4-year degree compared to 48% of the non-ADHD control group.</a:t>
            </a:r>
          </a:p>
          <a:p>
            <a:pPr marL="1943100" lvl="3" indent="-571500">
              <a:lnSpc>
                <a:spcPct val="100000"/>
              </a:lnSpc>
              <a:spcAft>
                <a:spcPts val="1600"/>
              </a:spcAft>
              <a:buFont typeface="Arial" panose="020B0604020202020204" pitchFamily="34" charset="0"/>
              <a:buChar char="•"/>
            </a:pPr>
            <a:r>
              <a:rPr lang="en-US" sz="1200" dirty="0" smtClean="0">
                <a:latin typeface="+mn-lt"/>
              </a:rPr>
              <a:t>0.06% held a graduate degree compared to 5.4% of the non-ADHD control group.</a:t>
            </a:r>
          </a:p>
          <a:p>
            <a:pPr marL="1028700" lvl="1" indent="-571500">
              <a:lnSpc>
                <a:spcPct val="100000"/>
              </a:lnSpc>
              <a:spcAft>
                <a:spcPts val="1600"/>
              </a:spcAft>
              <a:buFont typeface="Arial" panose="020B0604020202020204" pitchFamily="34" charset="0"/>
              <a:buChar char="•"/>
            </a:pPr>
            <a:r>
              <a:rPr lang="en-US" sz="1200" b="1" dirty="0" smtClean="0">
                <a:latin typeface="+mn-lt"/>
              </a:rPr>
              <a:t>Occupational Outcomes:</a:t>
            </a:r>
          </a:p>
          <a:p>
            <a:pPr marL="1485900" lvl="2" indent="-571500">
              <a:lnSpc>
                <a:spcPct val="100000"/>
              </a:lnSpc>
              <a:spcAft>
                <a:spcPts val="1600"/>
              </a:spcAft>
              <a:buFont typeface="Arial" panose="020B0604020202020204" pitchFamily="34" charset="0"/>
              <a:buChar char="•"/>
            </a:pPr>
            <a:r>
              <a:rPr lang="en-US" sz="1200" b="1" dirty="0" smtClean="0">
                <a:latin typeface="+mn-lt"/>
              </a:rPr>
              <a:t>Summary: young adults with ADHD are more likely to be unemployed,</a:t>
            </a:r>
            <a:r>
              <a:rPr lang="en-US" sz="1200" b="1" baseline="0" dirty="0" smtClean="0">
                <a:latin typeface="+mn-lt"/>
              </a:rPr>
              <a:t> more likely to have been fired or laid off, more likely to quit a job due to dislike and they earn less money.</a:t>
            </a:r>
            <a:endParaRPr lang="en-US" sz="1200" b="1" dirty="0" smtClean="0">
              <a:latin typeface="+mn-lt"/>
            </a:endParaRPr>
          </a:p>
          <a:p>
            <a:pPr marL="1485900" lvl="2" indent="-571500">
              <a:lnSpc>
                <a:spcPct val="100000"/>
              </a:lnSpc>
              <a:spcAft>
                <a:spcPts val="1600"/>
              </a:spcAft>
              <a:buFont typeface="Arial" panose="020B0604020202020204" pitchFamily="34" charset="0"/>
              <a:buChar char="•"/>
            </a:pPr>
            <a:r>
              <a:rPr lang="en-US" sz="1200" dirty="0" err="1" smtClean="0">
                <a:latin typeface="+mn-lt"/>
              </a:rPr>
              <a:t>Kuriyan</a:t>
            </a:r>
            <a:r>
              <a:rPr lang="en-US" sz="1200" dirty="0" smtClean="0">
                <a:latin typeface="+mn-lt"/>
              </a:rPr>
              <a:t> et al</a:t>
            </a:r>
            <a:r>
              <a:rPr lang="en-US" sz="1200" baseline="0" dirty="0" smtClean="0">
                <a:latin typeface="+mn-lt"/>
              </a:rPr>
              <a:t> (2013) on occupational outcomes for young adults with ADHD:</a:t>
            </a:r>
          </a:p>
          <a:p>
            <a:pPr marL="1943100" lvl="3" indent="-571500">
              <a:lnSpc>
                <a:spcPct val="100000"/>
              </a:lnSpc>
              <a:spcAft>
                <a:spcPts val="1600"/>
              </a:spcAft>
              <a:buFont typeface="Arial" panose="020B0604020202020204" pitchFamily="34" charset="0"/>
              <a:buChar char="•"/>
            </a:pPr>
            <a:r>
              <a:rPr lang="en-US" sz="1200" dirty="0" smtClean="0">
                <a:latin typeface="+mn-lt"/>
              </a:rPr>
              <a:t>They are 11 times more likely to be unemployed and not in school.</a:t>
            </a:r>
          </a:p>
          <a:p>
            <a:pPr marL="1943100" lvl="3" indent="-571500">
              <a:lnSpc>
                <a:spcPct val="100000"/>
              </a:lnSpc>
              <a:spcAft>
                <a:spcPts val="1600"/>
              </a:spcAft>
              <a:buFont typeface="Arial" panose="020B0604020202020204" pitchFamily="34" charset="0"/>
              <a:buChar char="•"/>
            </a:pPr>
            <a:r>
              <a:rPr lang="en-US" sz="1200" dirty="0" smtClean="0">
                <a:latin typeface="+mn-lt"/>
              </a:rPr>
              <a:t>They are 4 times more likely to be in unskilled vs. clerical occupation, and 6 times more likely to be in unskilled vs. professional occupations.</a:t>
            </a:r>
          </a:p>
          <a:p>
            <a:pPr marL="1943100" lvl="3" indent="-571500">
              <a:lnSpc>
                <a:spcPct val="100000"/>
              </a:lnSpc>
              <a:spcAft>
                <a:spcPts val="1600"/>
              </a:spcAft>
              <a:buFont typeface="Arial" panose="020B0604020202020204" pitchFamily="34" charset="0"/>
              <a:buChar char="•"/>
            </a:pPr>
            <a:r>
              <a:rPr lang="en-US" sz="1200" dirty="0" smtClean="0">
                <a:latin typeface="+mn-lt"/>
              </a:rPr>
              <a:t>61% more likely to have ever been fired, compared to 43% of the non-ADHD comparison group.</a:t>
            </a:r>
          </a:p>
          <a:p>
            <a:pPr marL="1943100" lvl="3" indent="-571500">
              <a:lnSpc>
                <a:spcPct val="100000"/>
              </a:lnSpc>
              <a:spcAft>
                <a:spcPts val="1600"/>
              </a:spcAft>
              <a:buFont typeface="Arial" panose="020B0604020202020204" pitchFamily="34" charset="0"/>
              <a:buChar char="•"/>
            </a:pPr>
            <a:r>
              <a:rPr lang="en-US" sz="1200" dirty="0" smtClean="0">
                <a:latin typeface="+mn-lt"/>
              </a:rPr>
              <a:t>33% more likely to have ever been laid off, compared to 13% of the non-ADHD comparison group.</a:t>
            </a:r>
          </a:p>
          <a:p>
            <a:pPr marL="1943100" lvl="3" indent="-571500">
              <a:lnSpc>
                <a:spcPct val="100000"/>
              </a:lnSpc>
              <a:spcAft>
                <a:spcPts val="1600"/>
              </a:spcAft>
              <a:buFont typeface="Arial" panose="020B0604020202020204" pitchFamily="34" charset="0"/>
              <a:buChar char="•"/>
            </a:pPr>
            <a:r>
              <a:rPr lang="en-US" sz="1200" dirty="0" smtClean="0">
                <a:latin typeface="+mn-lt"/>
              </a:rPr>
              <a:t>53% more likely to have ever quit a job due to dislike, compared to 36% of the non-ADHD comparison group.</a:t>
            </a:r>
          </a:p>
          <a:p>
            <a:pPr marL="1943100" lvl="3" indent="-571500">
              <a:lnSpc>
                <a:spcPct val="100000"/>
              </a:lnSpc>
              <a:spcAft>
                <a:spcPts val="1600"/>
              </a:spcAft>
              <a:buFont typeface="Arial" panose="020B0604020202020204" pitchFamily="34" charset="0"/>
              <a:buChar char="•"/>
            </a:pPr>
            <a:r>
              <a:rPr lang="en-US" sz="1200" dirty="0" smtClean="0">
                <a:latin typeface="+mn-lt"/>
              </a:rPr>
              <a:t>They earned close to $2 per hour less in wages than the non-ADHD comparison group. </a:t>
            </a:r>
          </a:p>
          <a:p>
            <a:pPr marL="1028700" lvl="1" indent="-571500">
              <a:lnSpc>
                <a:spcPct val="100000"/>
              </a:lnSpc>
              <a:spcAft>
                <a:spcPts val="1600"/>
              </a:spcAft>
              <a:buFont typeface="Arial" panose="020B0604020202020204" pitchFamily="34" charset="0"/>
              <a:buChar char="•"/>
            </a:pPr>
            <a:r>
              <a:rPr lang="en-US" sz="1200" b="1" i="0" kern="1200" dirty="0" smtClean="0">
                <a:solidFill>
                  <a:schemeClr val="tx1"/>
                </a:solidFill>
                <a:effectLst/>
                <a:latin typeface="+mn-lt"/>
                <a:ea typeface="+mn-ea"/>
                <a:cs typeface="+mn-cs"/>
              </a:rPr>
              <a:t>Social Outcomes: </a:t>
            </a:r>
          </a:p>
          <a:p>
            <a:pPr marL="1485900" lvl="2" indent="-571500">
              <a:lnSpc>
                <a:spcPct val="100000"/>
              </a:lnSpc>
              <a:spcAft>
                <a:spcPts val="1600"/>
              </a:spcAft>
              <a:buFont typeface="Arial" panose="020B0604020202020204" pitchFamily="34" charset="0"/>
              <a:buChar char="•"/>
            </a:pPr>
            <a:r>
              <a:rPr lang="en-US" sz="1200" b="1" i="0" kern="1200" dirty="0" smtClean="0">
                <a:solidFill>
                  <a:schemeClr val="tx1"/>
                </a:solidFill>
                <a:effectLst/>
                <a:latin typeface="+mn-lt"/>
                <a:ea typeface="+mn-ea"/>
                <a:cs typeface="+mn-cs"/>
              </a:rPr>
              <a:t>Summary:</a:t>
            </a:r>
            <a:r>
              <a:rPr lang="en-US" sz="1200" b="1" i="0" kern="1200" baseline="0" dirty="0" smtClean="0">
                <a:solidFill>
                  <a:schemeClr val="tx1"/>
                </a:solidFill>
                <a:effectLst/>
                <a:latin typeface="+mn-lt"/>
                <a:ea typeface="+mn-ea"/>
                <a:cs typeface="+mn-cs"/>
              </a:rPr>
              <a:t> children with ADHD are 3 times more likely to have peer problems and 10 times more likely to have difficulties that interfere with friendships.</a:t>
            </a:r>
            <a:endParaRPr lang="en-US" sz="1200" b="0" i="0" kern="1200" dirty="0" smtClean="0">
              <a:solidFill>
                <a:schemeClr val="tx1"/>
              </a:solidFill>
              <a:effectLst/>
              <a:latin typeface="+mn-lt"/>
              <a:ea typeface="+mn-ea"/>
              <a:cs typeface="+mn-cs"/>
            </a:endParaRP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Parents of children with a history of ADHD report that their children have almost 3 times as many peer problems as those without a history of ADHD (21.1% vs. 7.3%) (</a:t>
            </a:r>
            <a:r>
              <a:rPr lang="en-US" sz="1200" b="0" i="0" kern="1200" dirty="0" err="1" smtClean="0">
                <a:solidFill>
                  <a:schemeClr val="tx1"/>
                </a:solidFill>
                <a:effectLst/>
                <a:latin typeface="+mn-lt"/>
                <a:ea typeface="+mn-ea"/>
                <a:cs typeface="+mn-cs"/>
              </a:rPr>
              <a:t>Strine</a:t>
            </a:r>
            <a:r>
              <a:rPr lang="en-US" sz="1200" b="0" i="0" kern="1200" baseline="0" dirty="0" smtClean="0">
                <a:solidFill>
                  <a:schemeClr val="tx1"/>
                </a:solidFill>
                <a:effectLst/>
                <a:latin typeface="+mn-lt"/>
                <a:ea typeface="+mn-ea"/>
                <a:cs typeface="+mn-cs"/>
              </a:rPr>
              <a:t> et al. 2006)</a:t>
            </a:r>
            <a:r>
              <a:rPr lang="en-US" sz="1200" b="0" i="0" kern="1200" dirty="0" smtClean="0">
                <a:solidFill>
                  <a:schemeClr val="tx1"/>
                </a:solidFill>
                <a:effectLst/>
                <a:latin typeface="+mn-lt"/>
                <a:ea typeface="+mn-ea"/>
                <a:cs typeface="+mn-cs"/>
              </a:rPr>
              <a:t>.</a:t>
            </a: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Parents report that children with a history of ADHD are almost 10 times as likely to have difficulties that interfere with friendships (20.6% vs. 2.0%) (</a:t>
            </a:r>
            <a:r>
              <a:rPr lang="en-US" sz="1200" b="0" i="0" kern="1200" dirty="0" err="1" smtClean="0">
                <a:solidFill>
                  <a:schemeClr val="tx1"/>
                </a:solidFill>
                <a:effectLst/>
                <a:latin typeface="+mn-lt"/>
                <a:ea typeface="+mn-ea"/>
                <a:cs typeface="+mn-cs"/>
              </a:rPr>
              <a:t>Strine</a:t>
            </a:r>
            <a:r>
              <a:rPr lang="en-US" sz="1200" b="0" i="0" kern="1200" baseline="0" dirty="0" smtClean="0">
                <a:solidFill>
                  <a:schemeClr val="tx1"/>
                </a:solidFill>
                <a:effectLst/>
                <a:latin typeface="+mn-lt"/>
                <a:ea typeface="+mn-ea"/>
                <a:cs typeface="+mn-cs"/>
              </a:rPr>
              <a:t> et al. 2006)</a:t>
            </a:r>
            <a:r>
              <a:rPr lang="en-US" sz="1200" b="0" i="0" kern="1200" dirty="0" smtClean="0">
                <a:solidFill>
                  <a:schemeClr val="tx1"/>
                </a:solidFill>
                <a:effectLst/>
                <a:latin typeface="+mn-lt"/>
                <a:ea typeface="+mn-ea"/>
                <a:cs typeface="+mn-cs"/>
              </a:rPr>
              <a:t>.</a:t>
            </a:r>
          </a:p>
          <a:p>
            <a:pPr marL="1028700" lvl="1" indent="-571500">
              <a:lnSpc>
                <a:spcPct val="100000"/>
              </a:lnSpc>
              <a:spcAft>
                <a:spcPts val="1600"/>
              </a:spcAft>
              <a:buFont typeface="Arial" panose="020B0604020202020204" pitchFamily="34" charset="0"/>
              <a:buChar char="•"/>
            </a:pPr>
            <a:r>
              <a:rPr lang="en-US" sz="1200" b="1" i="0" kern="1200" dirty="0" smtClean="0">
                <a:solidFill>
                  <a:schemeClr val="tx1"/>
                </a:solidFill>
                <a:effectLst/>
                <a:latin typeface="+mn-lt"/>
                <a:ea typeface="+mn-ea"/>
                <a:cs typeface="+mn-cs"/>
              </a:rPr>
              <a:t>Injury</a:t>
            </a:r>
            <a:r>
              <a:rPr lang="en-US" sz="1200" b="1" i="0" kern="1200" baseline="0" dirty="0" smtClean="0">
                <a:solidFill>
                  <a:schemeClr val="tx1"/>
                </a:solidFill>
                <a:effectLst/>
                <a:latin typeface="+mn-lt"/>
                <a:ea typeface="+mn-ea"/>
                <a:cs typeface="+mn-cs"/>
              </a:rPr>
              <a:t> Outcomes:</a:t>
            </a:r>
          </a:p>
          <a:p>
            <a:pPr marL="1485900" lvl="2" indent="-571500">
              <a:lnSpc>
                <a:spcPct val="100000"/>
              </a:lnSpc>
              <a:spcAft>
                <a:spcPts val="1600"/>
              </a:spcAft>
              <a:buFont typeface="Arial" panose="020B0604020202020204" pitchFamily="34" charset="0"/>
              <a:buChar char="•"/>
            </a:pPr>
            <a:r>
              <a:rPr lang="en-US" sz="1200" b="1" i="0" kern="1200" baseline="0" dirty="0" smtClean="0">
                <a:solidFill>
                  <a:schemeClr val="tx1"/>
                </a:solidFill>
                <a:effectLst/>
                <a:latin typeface="+mn-lt"/>
                <a:ea typeface="+mn-ea"/>
                <a:cs typeface="+mn-cs"/>
              </a:rPr>
              <a:t>Summary: children and young adults with ADHD are more likely to be injured.</a:t>
            </a:r>
            <a:endParaRPr lang="en-US" sz="1200" b="0" i="0" kern="1200" baseline="0" dirty="0" smtClean="0">
              <a:solidFill>
                <a:schemeClr val="tx1"/>
              </a:solidFill>
              <a:effectLst/>
              <a:latin typeface="+mn-lt"/>
              <a:ea typeface="+mn-ea"/>
              <a:cs typeface="+mn-cs"/>
            </a:endParaRP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A higher percentage of parents of children with attention-deficit/hyperactivity disorder reported non-fatal injuries (4.5% vs. 2.5% for healthy children). (Xiang et al. 2005)</a:t>
            </a: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Children with ADHD, compared to children without ADHD, were more likely to have major injuries (59% vs. 49%), hospital inpatient (26% vs. 18%), hospital outpatient (41% vs. 33%), or emergency department admission (81% vs. 74%).  (</a:t>
            </a:r>
            <a:r>
              <a:rPr lang="en-US" sz="1200" b="0" i="0" kern="1200" dirty="0" err="1" smtClean="0">
                <a:solidFill>
                  <a:schemeClr val="tx1"/>
                </a:solidFill>
                <a:effectLst/>
                <a:latin typeface="+mn-lt"/>
                <a:ea typeface="+mn-ea"/>
                <a:cs typeface="+mn-cs"/>
              </a:rPr>
              <a:t>Leibson</a:t>
            </a:r>
            <a:r>
              <a:rPr lang="en-US" sz="1200" b="0" i="0" kern="1200" dirty="0" smtClean="0">
                <a:solidFill>
                  <a:schemeClr val="tx1"/>
                </a:solidFill>
                <a:effectLst/>
                <a:latin typeface="+mn-lt"/>
                <a:ea typeface="+mn-ea"/>
                <a:cs typeface="+mn-cs"/>
              </a:rPr>
              <a:t> et al. 2001)</a:t>
            </a:r>
          </a:p>
          <a:p>
            <a:pPr marL="1485900" lvl="2" indent="-571500">
              <a:lnSpc>
                <a:spcPct val="100000"/>
              </a:lnSpc>
              <a:spcAft>
                <a:spcPts val="1600"/>
              </a:spcAft>
              <a:buFont typeface="Arial" panose="020B0604020202020204" pitchFamily="34" charset="0"/>
              <a:buChar char="•"/>
            </a:pPr>
            <a:r>
              <a:rPr lang="en-US" sz="1200" b="0" i="0" kern="1200" dirty="0" smtClean="0">
                <a:solidFill>
                  <a:schemeClr val="tx1"/>
                </a:solidFill>
                <a:effectLst/>
                <a:latin typeface="+mn-lt"/>
                <a:ea typeface="+mn-ea"/>
                <a:cs typeface="+mn-cs"/>
              </a:rPr>
              <a:t>Data from international samples suggest that young people with high levels of attentional difficulties are at greater risk of involvement in a motor vehicle crash, drinking and driving, and traffic violations. (Woodward</a:t>
            </a:r>
            <a:r>
              <a:rPr lang="en-US" sz="1200" b="0" i="0" kern="1200" baseline="0" dirty="0" smtClean="0">
                <a:solidFill>
                  <a:schemeClr val="tx1"/>
                </a:solidFill>
                <a:effectLst/>
                <a:latin typeface="+mn-lt"/>
                <a:ea typeface="+mn-ea"/>
                <a:cs typeface="+mn-cs"/>
              </a:rPr>
              <a:t> et al.)</a:t>
            </a:r>
            <a:endParaRPr lang="en-US" sz="1200" b="0" i="0" kern="1200" dirty="0" smtClean="0">
              <a:solidFill>
                <a:schemeClr val="tx1"/>
              </a:solidFill>
              <a:effectLst/>
              <a:latin typeface="+mn-lt"/>
              <a:ea typeface="+mn-ea"/>
              <a:cs typeface="+mn-cs"/>
            </a:endParaRPr>
          </a:p>
          <a:p>
            <a:pPr marL="457200" lvl="1" indent="0">
              <a:lnSpc>
                <a:spcPct val="100000"/>
              </a:lnSpc>
              <a:spcAft>
                <a:spcPts val="1600"/>
              </a:spcAft>
              <a:buFont typeface="Arial" panose="020B0604020202020204" pitchFamily="34" charset="0"/>
              <a:buNone/>
            </a:pPr>
            <a:endParaRPr lang="en-US" sz="1200" b="0" i="0" kern="1200" dirty="0" smtClean="0">
              <a:solidFill>
                <a:schemeClr val="tx1"/>
              </a:solidFill>
              <a:effectLst/>
              <a:latin typeface="+mn-lt"/>
              <a:ea typeface="+mn-ea"/>
              <a:cs typeface="+mn-cs"/>
            </a:endParaRPr>
          </a:p>
          <a:p>
            <a:pPr marL="1028700" lvl="1" indent="-571500">
              <a:lnSpc>
                <a:spcPct val="100000"/>
              </a:lnSpc>
              <a:spcAft>
                <a:spcPts val="1600"/>
              </a:spcAft>
              <a:buFont typeface="Arial" panose="020B0604020202020204" pitchFamily="34" charset="0"/>
              <a:buChar char="•"/>
            </a:pPr>
            <a:r>
              <a:rPr lang="en" sz="1200" dirty="0" smtClean="0">
                <a:latin typeface="+mn-lt"/>
              </a:rPr>
              <a:t>Lots of room for improvement in the outcomes and we can start by</a:t>
            </a:r>
            <a:r>
              <a:rPr lang="en" sz="1200" baseline="0" dirty="0" smtClean="0">
                <a:latin typeface="+mn-lt"/>
              </a:rPr>
              <a:t> improving how we deliver care.</a:t>
            </a:r>
            <a:endParaRPr lang="en" sz="1200" dirty="0" smtClean="0">
              <a:latin typeface="+mn-lt"/>
            </a:endParaRPr>
          </a:p>
          <a:p>
            <a:pPr marL="1028700" lvl="1" indent="-571500">
              <a:lnSpc>
                <a:spcPct val="100000"/>
              </a:lnSpc>
              <a:spcAft>
                <a:spcPts val="1600"/>
              </a:spcAft>
              <a:buFont typeface="Arial" panose="020B0604020202020204" pitchFamily="34" charset="0"/>
              <a:buChar char="•"/>
            </a:pPr>
            <a:r>
              <a:rPr lang="en" sz="1200" dirty="0" smtClean="0">
                <a:latin typeface="+mn-lt"/>
              </a:rPr>
              <a:t>High prevalence means…</a:t>
            </a:r>
          </a:p>
          <a:p>
            <a:pPr marL="1485900" lvl="2" indent="-571500">
              <a:lnSpc>
                <a:spcPct val="100000"/>
              </a:lnSpc>
              <a:spcAft>
                <a:spcPts val="1600"/>
              </a:spcAft>
              <a:buFont typeface="Arial" panose="020B0604020202020204" pitchFamily="34" charset="0"/>
              <a:buChar char="•"/>
            </a:pPr>
            <a:r>
              <a:rPr lang="en" sz="1200" dirty="0" smtClean="0">
                <a:latin typeface="+mn-lt"/>
              </a:rPr>
              <a:t>We can assess changes in our processes quickly</a:t>
            </a:r>
          </a:p>
          <a:p>
            <a:pPr marL="1485900" lvl="2" indent="-571500">
              <a:lnSpc>
                <a:spcPct val="100000"/>
              </a:lnSpc>
              <a:spcAft>
                <a:spcPts val="1600"/>
              </a:spcAft>
              <a:buFont typeface="Arial" panose="020B0604020202020204" pitchFamily="34" charset="0"/>
              <a:buChar char="•"/>
            </a:pPr>
            <a:r>
              <a:rPr lang="en" sz="1200" dirty="0" smtClean="0">
                <a:latin typeface="+mn-lt"/>
              </a:rPr>
              <a:t>We can help a high number of patients by improving our processes for ADHD care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mn-lt"/>
                <a:ea typeface="+mn-ea"/>
                <a:cs typeface="+mn-cs"/>
              </a:rPr>
              <a:t>References:</a:t>
            </a:r>
          </a:p>
          <a:p>
            <a:pPr fontAlgn="base"/>
            <a:r>
              <a:rPr lang="en-US" sz="1200" b="0" i="0" kern="1200" dirty="0" smtClean="0">
                <a:solidFill>
                  <a:schemeClr val="tx1"/>
                </a:solidFill>
                <a:effectLst/>
                <a:latin typeface="+mn-lt"/>
                <a:ea typeface="+mn-ea"/>
                <a:cs typeface="+mn-cs"/>
              </a:rPr>
              <a:t>Breslau, Joshua et al. (March 2011). Childhood and adolescent onset psychiatric disorders, substance use, and failure to graduate high school on time. </a:t>
            </a:r>
            <a:r>
              <a:rPr lang="en-US" sz="1200" b="0" i="1" kern="1200" dirty="0" smtClean="0">
                <a:solidFill>
                  <a:schemeClr val="tx1"/>
                </a:solidFill>
                <a:effectLst/>
                <a:latin typeface="+mn-lt"/>
                <a:ea typeface="+mn-ea"/>
                <a:cs typeface="+mn-cs"/>
              </a:rPr>
              <a:t>Journal of Psychiatric Research</a:t>
            </a:r>
            <a:r>
              <a:rPr lang="en-US" sz="1200" b="0" i="0" kern="1200" dirty="0" smtClean="0">
                <a:solidFill>
                  <a:schemeClr val="tx1"/>
                </a:solidFill>
                <a:effectLst/>
                <a:latin typeface="+mn-lt"/>
                <a:ea typeface="+mn-ea"/>
                <a:cs typeface="+mn-cs"/>
              </a:rPr>
              <a:t> 45(3):295–301.</a:t>
            </a:r>
          </a:p>
          <a:p>
            <a:pPr fontAlgn="base"/>
            <a:r>
              <a:rPr lang="en-US" sz="1200" b="0" i="0" kern="1200" dirty="0" err="1" smtClean="0">
                <a:solidFill>
                  <a:schemeClr val="tx1"/>
                </a:solidFill>
                <a:effectLst/>
                <a:latin typeface="+mn-lt"/>
                <a:ea typeface="+mn-ea"/>
                <a:cs typeface="+mn-cs"/>
              </a:rPr>
              <a:t>Kuriyan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Aparajita</a:t>
            </a:r>
            <a:r>
              <a:rPr lang="en-US" sz="1200" b="0" i="0" kern="1200" dirty="0" smtClean="0">
                <a:solidFill>
                  <a:schemeClr val="tx1"/>
                </a:solidFill>
                <a:effectLst/>
                <a:latin typeface="+mn-lt"/>
                <a:ea typeface="+mn-ea"/>
                <a:cs typeface="+mn-cs"/>
              </a:rPr>
              <a:t> B. et al. (January 2013). Young Adult Educational and Vocational Outcomes of Children Diagnosed with ADHD. </a:t>
            </a:r>
            <a:r>
              <a:rPr lang="en-US" sz="1200" b="0" i="1" kern="1200" dirty="0" smtClean="0">
                <a:solidFill>
                  <a:schemeClr val="tx1"/>
                </a:solidFill>
                <a:effectLst/>
                <a:latin typeface="+mn-lt"/>
                <a:ea typeface="+mn-ea"/>
                <a:cs typeface="+mn-cs"/>
              </a:rPr>
              <a:t>Journal of Abnormal Child Psychology</a:t>
            </a:r>
            <a:r>
              <a:rPr lang="en-US" sz="1200" b="0" i="0" kern="1200" dirty="0" smtClean="0">
                <a:solidFill>
                  <a:schemeClr val="tx1"/>
                </a:solidFill>
                <a:effectLst/>
                <a:latin typeface="+mn-lt"/>
                <a:ea typeface="+mn-ea"/>
                <a:cs typeface="+mn-cs"/>
              </a:rPr>
              <a:t> 41(1):27–41.</a:t>
            </a:r>
          </a:p>
          <a:p>
            <a:pPr fontAlgn="base"/>
            <a:r>
              <a:rPr lang="en-US" sz="1200" b="0" i="0" kern="1200" dirty="0" err="1" smtClean="0">
                <a:solidFill>
                  <a:schemeClr val="tx1"/>
                </a:solidFill>
                <a:effectLst/>
                <a:latin typeface="+mn-lt"/>
                <a:ea typeface="+mn-ea"/>
                <a:cs typeface="+mn-cs"/>
              </a:rPr>
              <a:t>Strine</a:t>
            </a:r>
            <a:r>
              <a:rPr lang="en-US" sz="1200" b="0" i="0" kern="1200" dirty="0" smtClean="0">
                <a:solidFill>
                  <a:schemeClr val="tx1"/>
                </a:solidFill>
                <a:effectLst/>
                <a:latin typeface="+mn-lt"/>
                <a:ea typeface="+mn-ea"/>
                <a:cs typeface="+mn-cs"/>
              </a:rPr>
              <a:t> TW</a:t>
            </a:r>
            <a:r>
              <a:rPr lang="en-US" sz="1200" b="0" i="0" kern="1200" baseline="0" dirty="0" smtClean="0">
                <a:solidFill>
                  <a:schemeClr val="tx1"/>
                </a:solidFill>
                <a:effectLst/>
                <a:latin typeface="+mn-lt"/>
                <a:ea typeface="+mn-ea"/>
                <a:cs typeface="+mn-cs"/>
              </a:rPr>
              <a:t> et al. (March 2006). Emotional and behavioral difficulties and impairments in everyday functioning among children with a history of attention-deficit/hyperactivity disorder. </a:t>
            </a:r>
            <a:r>
              <a:rPr lang="en-US" sz="1200" b="0" i="1" kern="1200" baseline="0" dirty="0" smtClean="0">
                <a:solidFill>
                  <a:schemeClr val="tx1"/>
                </a:solidFill>
                <a:effectLst/>
                <a:latin typeface="+mn-lt"/>
                <a:ea typeface="+mn-ea"/>
                <a:cs typeface="+mn-cs"/>
              </a:rPr>
              <a:t>Preventing Chronic Disease</a:t>
            </a:r>
            <a:r>
              <a:rPr lang="en-US" sz="1200" b="0" i="0" kern="1200" baseline="0" dirty="0" smtClean="0">
                <a:solidFill>
                  <a:schemeClr val="tx1"/>
                </a:solidFill>
                <a:effectLst/>
                <a:latin typeface="+mn-lt"/>
                <a:ea typeface="+mn-ea"/>
                <a:cs typeface="+mn-cs"/>
              </a:rPr>
              <a:t> 3(2):A52.</a:t>
            </a:r>
          </a:p>
          <a:p>
            <a:pPr fontAlgn="base"/>
            <a:r>
              <a:rPr lang="en-US" sz="1200" b="0" i="0" kern="1200" baseline="0" dirty="0" smtClean="0">
                <a:solidFill>
                  <a:schemeClr val="tx1"/>
                </a:solidFill>
                <a:effectLst/>
                <a:latin typeface="+mn-lt"/>
                <a:ea typeface="+mn-ea"/>
                <a:cs typeface="+mn-cs"/>
              </a:rPr>
              <a:t>Xiang H et al. (November 2005). Nonfatal injuries among US children with disabling conditions. </a:t>
            </a:r>
            <a:r>
              <a:rPr lang="en-US" sz="1200" b="0" i="1" kern="1200" baseline="0" dirty="0" smtClean="0">
                <a:solidFill>
                  <a:schemeClr val="tx1"/>
                </a:solidFill>
                <a:effectLst/>
                <a:latin typeface="+mn-lt"/>
                <a:ea typeface="+mn-ea"/>
                <a:cs typeface="+mn-cs"/>
              </a:rPr>
              <a:t>American Journal of Public Health</a:t>
            </a:r>
            <a:r>
              <a:rPr lang="en-US" sz="1200" b="0" i="0" kern="1200" baseline="0" dirty="0" smtClean="0">
                <a:solidFill>
                  <a:schemeClr val="tx1"/>
                </a:solidFill>
                <a:effectLst/>
                <a:latin typeface="+mn-lt"/>
                <a:ea typeface="+mn-ea"/>
                <a:cs typeface="+mn-cs"/>
              </a:rPr>
              <a:t> 95(11):1970-5.</a:t>
            </a:r>
          </a:p>
          <a:p>
            <a:pPr fontAlgn="base"/>
            <a:r>
              <a:rPr lang="en-US" sz="1200" b="0" i="0" kern="1200" baseline="0" dirty="0" err="1" smtClean="0">
                <a:solidFill>
                  <a:schemeClr val="tx1"/>
                </a:solidFill>
                <a:effectLst/>
                <a:latin typeface="+mn-lt"/>
                <a:ea typeface="+mn-ea"/>
                <a:cs typeface="+mn-cs"/>
              </a:rPr>
              <a:t>Leibson</a:t>
            </a:r>
            <a:r>
              <a:rPr lang="en-US" sz="1200" b="0" i="0" kern="1200" baseline="0" dirty="0" smtClean="0">
                <a:solidFill>
                  <a:schemeClr val="tx1"/>
                </a:solidFill>
                <a:effectLst/>
                <a:latin typeface="+mn-lt"/>
                <a:ea typeface="+mn-ea"/>
                <a:cs typeface="+mn-cs"/>
              </a:rPr>
              <a:t> CL et al. (January 2001). Use and costs of medical care for children and adolescents with and without attention-deficit/hyperactivity disorder. </a:t>
            </a:r>
            <a:r>
              <a:rPr lang="en-US" sz="1200" b="0" i="1" kern="1200" baseline="0" dirty="0" smtClean="0">
                <a:solidFill>
                  <a:schemeClr val="tx1"/>
                </a:solidFill>
                <a:effectLst/>
                <a:latin typeface="+mn-lt"/>
                <a:ea typeface="+mn-ea"/>
                <a:cs typeface="+mn-cs"/>
              </a:rPr>
              <a:t>JAMA</a:t>
            </a:r>
            <a:r>
              <a:rPr lang="en-US" sz="1200" b="0" i="0" kern="1200" baseline="0" dirty="0" smtClean="0">
                <a:solidFill>
                  <a:schemeClr val="tx1"/>
                </a:solidFill>
                <a:effectLst/>
                <a:latin typeface="+mn-lt"/>
                <a:ea typeface="+mn-ea"/>
                <a:cs typeface="+mn-cs"/>
              </a:rPr>
              <a:t> 285(1):60-6.</a:t>
            </a:r>
          </a:p>
          <a:p>
            <a:pPr fontAlgn="base"/>
            <a:r>
              <a:rPr lang="en-US" sz="1200" b="0" i="0" kern="1200" dirty="0" smtClean="0">
                <a:solidFill>
                  <a:schemeClr val="tx1"/>
                </a:solidFill>
                <a:effectLst/>
                <a:latin typeface="+mn-lt"/>
                <a:ea typeface="+mn-ea"/>
                <a:cs typeface="+mn-cs"/>
              </a:rPr>
              <a:t>Woodward et al. (May 2000). Driving outcomes of young people with attentional difficulties in adolescence.</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Journal of the American Academy of Child and Adolescent Psychiatry </a:t>
            </a:r>
            <a:r>
              <a:rPr lang="en-US" sz="1200" b="0" i="0" kern="1200" baseline="0" dirty="0" smtClean="0">
                <a:solidFill>
                  <a:schemeClr val="tx1"/>
                </a:solidFill>
                <a:effectLst/>
                <a:latin typeface="+mn-lt"/>
                <a:ea typeface="+mn-ea"/>
                <a:cs typeface="+mn-cs"/>
              </a:rPr>
              <a:t>39(5):627-34.</a:t>
            </a: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References found</a:t>
            </a:r>
            <a:r>
              <a:rPr lang="en-US" sz="1200" b="0" i="0" kern="1200" baseline="0" dirty="0" smtClean="0">
                <a:solidFill>
                  <a:schemeClr val="tx1"/>
                </a:solidFill>
                <a:effectLst/>
                <a:latin typeface="+mn-lt"/>
                <a:ea typeface="+mn-ea"/>
                <a:cs typeface="+mn-cs"/>
              </a:rPr>
              <a:t> on:</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CHADD’s website: http://www.chadd.org/Understanding-ADHD/About-ADHD/Data-and-Statistics/Long-Term-Outcomes.aspx </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CDC website: http://www.cdc.gov/ncbddd/adhd/data.html </a:t>
            </a: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xmlns="" val="262754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 State: </a:t>
            </a:r>
            <a:r>
              <a:rPr lang="en-US" b="0" dirty="0" smtClean="0"/>
              <a:t>in one study</a:t>
            </a:r>
            <a:r>
              <a:rPr lang="en-US" b="0" baseline="0" dirty="0" smtClean="0"/>
              <a:t> (</a:t>
            </a:r>
            <a:r>
              <a:rPr lang="en-US" b="0" dirty="0" smtClean="0"/>
              <a:t>data</a:t>
            </a:r>
            <a:r>
              <a:rPr lang="en-US" b="0" baseline="0" dirty="0" smtClean="0"/>
              <a:t> is </a:t>
            </a:r>
            <a:r>
              <a:rPr lang="en-US" dirty="0" smtClean="0"/>
              <a:t>from Jeff Epstein’s variability in ADHD care study) in Ohio in which they reviewed charts from pediatricians over the past year,</a:t>
            </a:r>
            <a:r>
              <a:rPr lang="en-US" baseline="0" dirty="0" smtClean="0"/>
              <a:t> 56.7% of patients had a parent assessment included at diagnosis. 55.5% of patients had a teacher assessment included at diagnosis. </a:t>
            </a:r>
            <a:r>
              <a:rPr lang="en-US" u="sng" baseline="0" dirty="0" smtClean="0"/>
              <a:t>Ages of patients are not recorded in the study; they selected a sample of pediatricians that treated “mostly children.”</a:t>
            </a:r>
          </a:p>
          <a:p>
            <a:endParaRPr lang="en-US" baseline="0" dirty="0" smtClean="0"/>
          </a:p>
          <a:p>
            <a:r>
              <a:rPr lang="en-US" b="1" baseline="0" dirty="0" smtClean="0"/>
              <a:t>Goal:</a:t>
            </a:r>
            <a:r>
              <a:rPr lang="en-US" b="0" baseline="0" dirty="0" smtClean="0"/>
              <a:t> our project goal is for at least 90% of all patients assessed for ADHD to have a parent </a:t>
            </a:r>
            <a:r>
              <a:rPr lang="en-US" b="0" u="sng" baseline="0" dirty="0" smtClean="0"/>
              <a:t>and</a:t>
            </a:r>
            <a:r>
              <a:rPr lang="en-US" b="0" baseline="0" dirty="0" smtClean="0"/>
              <a:t> a teacher assessment returned within 30 days of assessment initiation. So, note that our measure is a composite measure of both parent and teacher assessments. So for this reason, and because we want it to be within 30 days, our measure is a little tougher than just having 90% of assessment patients have parent and teacher assessments included at diagnosis.</a:t>
            </a:r>
            <a:endParaRPr lang="en-US" b="1" baseline="0" dirty="0" smtClean="0"/>
          </a:p>
          <a:p>
            <a:endParaRPr lang="en-US" baseline="0" dirty="0" smtClean="0"/>
          </a:p>
          <a:p>
            <a:r>
              <a:rPr lang="en-US" baseline="0" dirty="0" smtClean="0"/>
              <a:t>Source: </a:t>
            </a:r>
            <a:r>
              <a:rPr lang="en-US" sz="1200" kern="1200" dirty="0" smtClean="0">
                <a:solidFill>
                  <a:schemeClr val="tx1"/>
                </a:solidFill>
                <a:effectLst/>
                <a:latin typeface="+mn-lt"/>
                <a:ea typeface="+mn-ea"/>
                <a:cs typeface="+mn-cs"/>
              </a:rPr>
              <a:t>Epstein JN, Kelleher KJ, Baum R, et al. Variability in ADHD Care in Community-Based Pediatrics. </a:t>
            </a:r>
            <a:r>
              <a:rPr lang="en-US" sz="1200" i="1" kern="1200" dirty="0" smtClean="0">
                <a:solidFill>
                  <a:schemeClr val="tx1"/>
                </a:solidFill>
                <a:effectLst/>
                <a:latin typeface="+mn-lt"/>
                <a:ea typeface="+mn-ea"/>
                <a:cs typeface="+mn-cs"/>
              </a:rPr>
              <a:t>Pediatrics</a:t>
            </a:r>
            <a:r>
              <a:rPr lang="en-US" sz="1200" kern="1200" dirty="0" smtClean="0">
                <a:solidFill>
                  <a:schemeClr val="tx1"/>
                </a:solidFill>
                <a:effectLst/>
                <a:latin typeface="+mn-lt"/>
                <a:ea typeface="+mn-ea"/>
                <a:cs typeface="+mn-cs"/>
              </a:rPr>
              <a:t>. 2014;134:1136-1143.</a:t>
            </a:r>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13</a:t>
            </a:fld>
            <a:endParaRPr lang="en-US"/>
          </a:p>
        </p:txBody>
      </p:sp>
    </p:spTree>
    <p:extLst>
      <p:ext uri="{BB962C8B-B14F-4D97-AF65-F5344CB8AC3E}">
        <p14:creationId xmlns:p14="http://schemas.microsoft.com/office/powerpoint/2010/main" xmlns="" val="379309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Current State:</a:t>
            </a:r>
            <a:r>
              <a:rPr lang="en-US" sz="1200" b="0" baseline="0" dirty="0" smtClean="0"/>
              <a:t> Visser et al. found that l</a:t>
            </a:r>
            <a:r>
              <a:rPr lang="en-US" sz="1200" dirty="0" smtClean="0"/>
              <a:t>ess than 1 in 3 children with ADHD received </a:t>
            </a:r>
            <a:r>
              <a:rPr lang="en-US" sz="1200" b="1" dirty="0" smtClean="0"/>
              <a:t>both medication treatment and behavioral therapy</a:t>
            </a:r>
            <a:r>
              <a:rPr lang="en-US" sz="1200" dirty="0" smtClean="0"/>
              <a:t>, the preferred treatment approach for children ages 6 and older.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Goal</a:t>
            </a:r>
            <a:r>
              <a:rPr lang="en-US" sz="1200" b="1" baseline="0" dirty="0" smtClean="0"/>
              <a:t>:</a:t>
            </a:r>
            <a:r>
              <a:rPr lang="en-US" sz="1200" b="0" baseline="0" dirty="0" smtClean="0"/>
              <a:t> in this project, our goal is to increase the percentage of children who are diagnosed with ADHD and prescribed behavior therapy to 80%. We realize that most children will be on ADHD medication (the same study by Visser et al. found that 70.4% of diagnosed children had received medication treatment within the past week;’ Epstein et al. found that 93.4% of diagnosed children were prescribed medication). </a:t>
            </a:r>
            <a:r>
              <a:rPr lang="en-US" sz="1200" b="1" u="sng" baseline="0" dirty="0" smtClean="0"/>
              <a:t>So, this isn’t an apples to apples comparison, but it does show that we have a long way to go.</a:t>
            </a: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Visser, S. N., </a:t>
            </a:r>
            <a:r>
              <a:rPr lang="en-US" sz="1200" b="0" i="0" kern="1200" baseline="0" dirty="0" err="1" smtClean="0">
                <a:solidFill>
                  <a:schemeClr val="tx1"/>
                </a:solidFill>
                <a:effectLst/>
                <a:latin typeface="+mn-lt"/>
                <a:ea typeface="+mn-ea"/>
                <a:cs typeface="+mn-cs"/>
              </a:rPr>
              <a:t>Bitsko</a:t>
            </a:r>
            <a:r>
              <a:rPr lang="en-US" sz="1200" b="0" i="0" kern="1200" baseline="0" dirty="0" smtClean="0">
                <a:solidFill>
                  <a:schemeClr val="tx1"/>
                </a:solidFill>
                <a:effectLst/>
                <a:latin typeface="+mn-lt"/>
                <a:ea typeface="+mn-ea"/>
                <a:cs typeface="+mn-cs"/>
              </a:rPr>
              <a:t>, R. H., Danielson, M. L., </a:t>
            </a:r>
            <a:r>
              <a:rPr lang="en-US" sz="1200" b="0" i="0" kern="1200" baseline="0" dirty="0" err="1" smtClean="0">
                <a:solidFill>
                  <a:schemeClr val="tx1"/>
                </a:solidFill>
                <a:effectLst/>
                <a:latin typeface="+mn-lt"/>
                <a:ea typeface="+mn-ea"/>
                <a:cs typeface="+mn-cs"/>
              </a:rPr>
              <a:t>Gandhour</a:t>
            </a:r>
            <a:r>
              <a:rPr lang="en-US" sz="1200" b="0" i="0" kern="1200" baseline="0" dirty="0" smtClean="0">
                <a:solidFill>
                  <a:schemeClr val="tx1"/>
                </a:solidFill>
                <a:effectLst/>
                <a:latin typeface="+mn-lt"/>
                <a:ea typeface="+mn-ea"/>
                <a:cs typeface="+mn-cs"/>
              </a:rPr>
              <a:t>, R., Blumberg, S. J., </a:t>
            </a:r>
            <a:r>
              <a:rPr lang="en-US" sz="1200" b="0" i="0" kern="1200" baseline="0" dirty="0" err="1" smtClean="0">
                <a:solidFill>
                  <a:schemeClr val="tx1"/>
                </a:solidFill>
                <a:effectLst/>
                <a:latin typeface="+mn-lt"/>
                <a:ea typeface="+mn-ea"/>
                <a:cs typeface="+mn-cs"/>
              </a:rPr>
              <a:t>Schieve</a:t>
            </a:r>
            <a:r>
              <a:rPr lang="en-US" sz="1200" b="0" i="0" kern="1200" baseline="0" dirty="0" smtClean="0">
                <a:solidFill>
                  <a:schemeClr val="tx1"/>
                </a:solidFill>
                <a:effectLst/>
                <a:latin typeface="+mn-lt"/>
                <a:ea typeface="+mn-ea"/>
                <a:cs typeface="+mn-cs"/>
              </a:rPr>
              <a:t>, L., Holbrook, J., </a:t>
            </a:r>
            <a:r>
              <a:rPr lang="en-US" sz="1200" b="0" i="0" kern="1200" baseline="0" dirty="0" err="1" smtClean="0">
                <a:solidFill>
                  <a:schemeClr val="tx1"/>
                </a:solidFill>
                <a:effectLst/>
                <a:latin typeface="+mn-lt"/>
                <a:ea typeface="+mn-ea"/>
                <a:cs typeface="+mn-cs"/>
              </a:rPr>
              <a:t>Wolraich</a:t>
            </a:r>
            <a:r>
              <a:rPr lang="en-US" sz="1200" b="0" i="0" kern="1200" baseline="0" dirty="0" smtClean="0">
                <a:solidFill>
                  <a:schemeClr val="tx1"/>
                </a:solidFill>
                <a:effectLst/>
                <a:latin typeface="+mn-lt"/>
                <a:ea typeface="+mn-ea"/>
                <a:cs typeface="+mn-cs"/>
              </a:rPr>
              <a:t>, M., </a:t>
            </a:r>
            <a:r>
              <a:rPr lang="en-US" sz="1200" b="0" i="0" kern="1200" baseline="0" dirty="0" err="1" smtClean="0">
                <a:solidFill>
                  <a:schemeClr val="tx1"/>
                </a:solidFill>
                <a:effectLst/>
                <a:latin typeface="+mn-lt"/>
                <a:ea typeface="+mn-ea"/>
                <a:cs typeface="+mn-cs"/>
              </a:rPr>
              <a:t>Cuffe</a:t>
            </a:r>
            <a:r>
              <a:rPr lang="en-US" sz="1200" b="0" i="0" kern="1200" baseline="0" dirty="0" smtClean="0">
                <a:solidFill>
                  <a:schemeClr val="tx1"/>
                </a:solidFill>
                <a:effectLst/>
                <a:latin typeface="+mn-lt"/>
                <a:ea typeface="+mn-ea"/>
                <a:cs typeface="+mn-cs"/>
              </a:rPr>
              <a:t>, S. (2015). Treatment of attention-deficit/hyperactivity disorder among children with special health care needs. Journal of Pediatrics, published online April 1,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http://www.cdc.gov/ncbddd/adhd/data.html. </a:t>
            </a:r>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14</a:t>
            </a:fld>
            <a:endParaRPr lang="en-US"/>
          </a:p>
        </p:txBody>
      </p:sp>
    </p:spTree>
    <p:extLst>
      <p:ext uri="{BB962C8B-B14F-4D97-AF65-F5344CB8AC3E}">
        <p14:creationId xmlns:p14="http://schemas.microsoft.com/office/powerpoint/2010/main" xmlns="" val="131056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Current</a:t>
            </a:r>
            <a:r>
              <a:rPr lang="en-US" sz="1200" b="1" baseline="0" dirty="0" smtClean="0"/>
              <a:t> State</a:t>
            </a:r>
            <a:r>
              <a:rPr lang="en-US" sz="1200" b="1" dirty="0" smtClean="0"/>
              <a:t>: </a:t>
            </a:r>
            <a:r>
              <a:rPr lang="en-US" sz="1200" dirty="0" smtClean="0"/>
              <a:t>only 44% of children in a 2009-2010 survey had received behavioral therapy</a:t>
            </a:r>
            <a:r>
              <a:rPr lang="en-US" sz="1200" baseline="0" dirty="0" smtClean="0"/>
              <a:t> in the past year (amongst children with special health care needs ages 4-17)</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Goal</a:t>
            </a:r>
            <a:r>
              <a:rPr lang="en-US" sz="1200" b="1" baseline="0" dirty="0" smtClean="0"/>
              <a:t>:</a:t>
            </a:r>
            <a:r>
              <a:rPr lang="en-US" sz="1200" b="0" baseline="0" dirty="0" smtClean="0"/>
              <a:t> in this project, our goal is to increase the percentage of children who are diagnosed with ADHD and prescribed behavior therapy to 80% (where behavior therapy is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Visser, S. N., </a:t>
            </a:r>
            <a:r>
              <a:rPr lang="en-US" sz="1200" b="0" i="0" kern="1200" baseline="0" dirty="0" err="1" smtClean="0">
                <a:solidFill>
                  <a:schemeClr val="tx1"/>
                </a:solidFill>
                <a:effectLst/>
                <a:latin typeface="+mn-lt"/>
                <a:ea typeface="+mn-ea"/>
                <a:cs typeface="+mn-cs"/>
              </a:rPr>
              <a:t>Bitsko</a:t>
            </a:r>
            <a:r>
              <a:rPr lang="en-US" sz="1200" b="0" i="0" kern="1200" baseline="0" dirty="0" smtClean="0">
                <a:solidFill>
                  <a:schemeClr val="tx1"/>
                </a:solidFill>
                <a:effectLst/>
                <a:latin typeface="+mn-lt"/>
                <a:ea typeface="+mn-ea"/>
                <a:cs typeface="+mn-cs"/>
              </a:rPr>
              <a:t>, R. H., Danielson, M. L., </a:t>
            </a:r>
            <a:r>
              <a:rPr lang="en-US" sz="1200" b="0" i="0" kern="1200" baseline="0" dirty="0" err="1" smtClean="0">
                <a:solidFill>
                  <a:schemeClr val="tx1"/>
                </a:solidFill>
                <a:effectLst/>
                <a:latin typeface="+mn-lt"/>
                <a:ea typeface="+mn-ea"/>
                <a:cs typeface="+mn-cs"/>
              </a:rPr>
              <a:t>Gandhour</a:t>
            </a:r>
            <a:r>
              <a:rPr lang="en-US" sz="1200" b="0" i="0" kern="1200" baseline="0" dirty="0" smtClean="0">
                <a:solidFill>
                  <a:schemeClr val="tx1"/>
                </a:solidFill>
                <a:effectLst/>
                <a:latin typeface="+mn-lt"/>
                <a:ea typeface="+mn-ea"/>
                <a:cs typeface="+mn-cs"/>
              </a:rPr>
              <a:t>, R., Blumberg, S. J., </a:t>
            </a:r>
            <a:r>
              <a:rPr lang="en-US" sz="1200" b="0" i="0" kern="1200" baseline="0" dirty="0" err="1" smtClean="0">
                <a:solidFill>
                  <a:schemeClr val="tx1"/>
                </a:solidFill>
                <a:effectLst/>
                <a:latin typeface="+mn-lt"/>
                <a:ea typeface="+mn-ea"/>
                <a:cs typeface="+mn-cs"/>
              </a:rPr>
              <a:t>Schieve</a:t>
            </a:r>
            <a:r>
              <a:rPr lang="en-US" sz="1200" b="0" i="0" kern="1200" baseline="0" dirty="0" smtClean="0">
                <a:solidFill>
                  <a:schemeClr val="tx1"/>
                </a:solidFill>
                <a:effectLst/>
                <a:latin typeface="+mn-lt"/>
                <a:ea typeface="+mn-ea"/>
                <a:cs typeface="+mn-cs"/>
              </a:rPr>
              <a:t>, L., Holbrook, J., </a:t>
            </a:r>
            <a:r>
              <a:rPr lang="en-US" sz="1200" b="0" i="0" kern="1200" baseline="0" dirty="0" err="1" smtClean="0">
                <a:solidFill>
                  <a:schemeClr val="tx1"/>
                </a:solidFill>
                <a:effectLst/>
                <a:latin typeface="+mn-lt"/>
                <a:ea typeface="+mn-ea"/>
                <a:cs typeface="+mn-cs"/>
              </a:rPr>
              <a:t>Wolraich</a:t>
            </a:r>
            <a:r>
              <a:rPr lang="en-US" sz="1200" b="0" i="0" kern="1200" baseline="0" dirty="0" smtClean="0">
                <a:solidFill>
                  <a:schemeClr val="tx1"/>
                </a:solidFill>
                <a:effectLst/>
                <a:latin typeface="+mn-lt"/>
                <a:ea typeface="+mn-ea"/>
                <a:cs typeface="+mn-cs"/>
              </a:rPr>
              <a:t>, M., </a:t>
            </a:r>
            <a:r>
              <a:rPr lang="en-US" sz="1200" b="0" i="0" kern="1200" baseline="0" dirty="0" err="1" smtClean="0">
                <a:solidFill>
                  <a:schemeClr val="tx1"/>
                </a:solidFill>
                <a:effectLst/>
                <a:latin typeface="+mn-lt"/>
                <a:ea typeface="+mn-ea"/>
                <a:cs typeface="+mn-cs"/>
              </a:rPr>
              <a:t>Cuffe</a:t>
            </a:r>
            <a:r>
              <a:rPr lang="en-US" sz="1200" b="0" i="0" kern="1200" baseline="0" dirty="0" smtClean="0">
                <a:solidFill>
                  <a:schemeClr val="tx1"/>
                </a:solidFill>
                <a:effectLst/>
                <a:latin typeface="+mn-lt"/>
                <a:ea typeface="+mn-ea"/>
                <a:cs typeface="+mn-cs"/>
              </a:rPr>
              <a:t>, S. (2015). Treatment of attention-deficit/hyperactivity disorder among children with special health care needs. Journal of Pediatrics, published online April 1,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http://www.cdc.gov/ncbddd/adhd/data.html. </a:t>
            </a:r>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15</a:t>
            </a:fld>
            <a:endParaRPr lang="en-US"/>
          </a:p>
        </p:txBody>
      </p:sp>
    </p:spTree>
    <p:extLst>
      <p:ext uri="{BB962C8B-B14F-4D97-AF65-F5344CB8AC3E}">
        <p14:creationId xmlns:p14="http://schemas.microsoft.com/office/powerpoint/2010/main" xmlns="" val="134973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Current State: </a:t>
            </a:r>
            <a:r>
              <a:rPr lang="en-US" sz="1200" dirty="0" smtClean="0"/>
              <a:t>Visser et al.</a:t>
            </a:r>
            <a:r>
              <a:rPr lang="en-US" sz="1200" baseline="0" dirty="0" smtClean="0"/>
              <a:t> found that a</a:t>
            </a:r>
            <a:r>
              <a:rPr lang="en-US" sz="1200" b="0" i="0" kern="1200" dirty="0" smtClean="0">
                <a:solidFill>
                  <a:schemeClr val="tx1"/>
                </a:solidFill>
                <a:effectLst/>
                <a:latin typeface="+mn-lt"/>
                <a:ea typeface="+mn-ea"/>
                <a:cs typeface="+mn-cs"/>
              </a:rPr>
              <a:t>mong preschool-aged CSHCN with ADHD, 25.4% received medication treatment alone, 31.9% received behavioral therapy alone, 21.2% received both treatments, and 21.4% received neither treatment.</a:t>
            </a:r>
            <a:r>
              <a:rPr lang="en-US" sz="1200" b="0" i="0" kern="1200" baseline="0" dirty="0" smtClean="0">
                <a:solidFill>
                  <a:schemeClr val="tx1"/>
                </a:solidFill>
                <a:effectLst/>
                <a:latin typeface="+mn-lt"/>
                <a:ea typeface="+mn-ea"/>
                <a:cs typeface="+mn-cs"/>
              </a:rPr>
              <a:t> This means about 47% of preschool-aged children with ADHD did not receive any behavioral treatment, which is the recommended first-line treatment for this age group.</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Goal</a:t>
            </a:r>
            <a:r>
              <a:rPr lang="en-US" sz="1200" b="1" baseline="0" dirty="0" smtClean="0"/>
              <a:t>:</a:t>
            </a:r>
            <a:r>
              <a:rPr lang="en-US" sz="1200" b="0" baseline="0" dirty="0" smtClean="0"/>
              <a:t> in this project, our goal is to increase the percentage of all children who are diagnosed with ADHD and prescribed behavior therapy to 80% (where behavior therapy is available). We do not call out the preschool age group in our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We may want to note that access to behavioral treatment is an issue and that chapters are working to find resources for the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Visser, S. N., </a:t>
            </a:r>
            <a:r>
              <a:rPr lang="en-US" sz="1200" b="0" i="0" kern="1200" baseline="0" dirty="0" err="1" smtClean="0">
                <a:solidFill>
                  <a:schemeClr val="tx1"/>
                </a:solidFill>
                <a:effectLst/>
                <a:latin typeface="+mn-lt"/>
                <a:ea typeface="+mn-ea"/>
                <a:cs typeface="+mn-cs"/>
              </a:rPr>
              <a:t>Bitsko</a:t>
            </a:r>
            <a:r>
              <a:rPr lang="en-US" sz="1200" b="0" i="0" kern="1200" baseline="0" dirty="0" smtClean="0">
                <a:solidFill>
                  <a:schemeClr val="tx1"/>
                </a:solidFill>
                <a:effectLst/>
                <a:latin typeface="+mn-lt"/>
                <a:ea typeface="+mn-ea"/>
                <a:cs typeface="+mn-cs"/>
              </a:rPr>
              <a:t>, R. H., Danielson, M. L., </a:t>
            </a:r>
            <a:r>
              <a:rPr lang="en-US" sz="1200" b="0" i="0" kern="1200" baseline="0" dirty="0" err="1" smtClean="0">
                <a:solidFill>
                  <a:schemeClr val="tx1"/>
                </a:solidFill>
                <a:effectLst/>
                <a:latin typeface="+mn-lt"/>
                <a:ea typeface="+mn-ea"/>
                <a:cs typeface="+mn-cs"/>
              </a:rPr>
              <a:t>Gandhour</a:t>
            </a:r>
            <a:r>
              <a:rPr lang="en-US" sz="1200" b="0" i="0" kern="1200" baseline="0" dirty="0" smtClean="0">
                <a:solidFill>
                  <a:schemeClr val="tx1"/>
                </a:solidFill>
                <a:effectLst/>
                <a:latin typeface="+mn-lt"/>
                <a:ea typeface="+mn-ea"/>
                <a:cs typeface="+mn-cs"/>
              </a:rPr>
              <a:t>, R., Blumberg, S. J., </a:t>
            </a:r>
            <a:r>
              <a:rPr lang="en-US" sz="1200" b="0" i="0" kern="1200" baseline="0" dirty="0" err="1" smtClean="0">
                <a:solidFill>
                  <a:schemeClr val="tx1"/>
                </a:solidFill>
                <a:effectLst/>
                <a:latin typeface="+mn-lt"/>
                <a:ea typeface="+mn-ea"/>
                <a:cs typeface="+mn-cs"/>
              </a:rPr>
              <a:t>Schieve</a:t>
            </a:r>
            <a:r>
              <a:rPr lang="en-US" sz="1200" b="0" i="0" kern="1200" baseline="0" dirty="0" smtClean="0">
                <a:solidFill>
                  <a:schemeClr val="tx1"/>
                </a:solidFill>
                <a:effectLst/>
                <a:latin typeface="+mn-lt"/>
                <a:ea typeface="+mn-ea"/>
                <a:cs typeface="+mn-cs"/>
              </a:rPr>
              <a:t>, L., Holbrook, J., </a:t>
            </a:r>
            <a:r>
              <a:rPr lang="en-US" sz="1200" b="0" i="0" kern="1200" baseline="0" dirty="0" err="1" smtClean="0">
                <a:solidFill>
                  <a:schemeClr val="tx1"/>
                </a:solidFill>
                <a:effectLst/>
                <a:latin typeface="+mn-lt"/>
                <a:ea typeface="+mn-ea"/>
                <a:cs typeface="+mn-cs"/>
              </a:rPr>
              <a:t>Wolraich</a:t>
            </a:r>
            <a:r>
              <a:rPr lang="en-US" sz="1200" b="0" i="0" kern="1200" baseline="0" dirty="0" smtClean="0">
                <a:solidFill>
                  <a:schemeClr val="tx1"/>
                </a:solidFill>
                <a:effectLst/>
                <a:latin typeface="+mn-lt"/>
                <a:ea typeface="+mn-ea"/>
                <a:cs typeface="+mn-cs"/>
              </a:rPr>
              <a:t>, M., </a:t>
            </a:r>
            <a:r>
              <a:rPr lang="en-US" sz="1200" b="0" i="0" kern="1200" baseline="0" dirty="0" err="1" smtClean="0">
                <a:solidFill>
                  <a:schemeClr val="tx1"/>
                </a:solidFill>
                <a:effectLst/>
                <a:latin typeface="+mn-lt"/>
                <a:ea typeface="+mn-ea"/>
                <a:cs typeface="+mn-cs"/>
              </a:rPr>
              <a:t>Cuffe</a:t>
            </a:r>
            <a:r>
              <a:rPr lang="en-US" sz="1200" b="0" i="0" kern="1200" baseline="0" dirty="0" smtClean="0">
                <a:solidFill>
                  <a:schemeClr val="tx1"/>
                </a:solidFill>
                <a:effectLst/>
                <a:latin typeface="+mn-lt"/>
                <a:ea typeface="+mn-ea"/>
                <a:cs typeface="+mn-cs"/>
              </a:rPr>
              <a:t>, S. (2015). Treatment of attention-deficit/hyperactivity disorder among children with special health care needs. Journal of Pediatrics, published online April 1,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http://www.cdc.gov/ncbddd/adhd/data.html. </a:t>
            </a:r>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16</a:t>
            </a:fld>
            <a:endParaRPr lang="en-US"/>
          </a:p>
        </p:txBody>
      </p:sp>
    </p:spTree>
    <p:extLst>
      <p:ext uri="{BB962C8B-B14F-4D97-AF65-F5344CB8AC3E}">
        <p14:creationId xmlns:p14="http://schemas.microsoft.com/office/powerpoint/2010/main" xmlns="" val="407743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 State:</a:t>
            </a:r>
            <a:r>
              <a:rPr lang="en-US" b="0" dirty="0" smtClean="0"/>
              <a:t> according to the NCQA State of Health Care Quality Report, only about 40% of patients</a:t>
            </a:r>
            <a:r>
              <a:rPr lang="en-US" b="0" baseline="0" dirty="0" smtClean="0"/>
              <a:t> receive follow-up care within 30 days of initiation of their first ADHD prescription.</a:t>
            </a:r>
          </a:p>
          <a:p>
            <a:endParaRPr lang="en-US" b="0" baseline="0" dirty="0" smtClean="0"/>
          </a:p>
          <a:p>
            <a:r>
              <a:rPr lang="en-US" b="1" baseline="0" dirty="0" smtClean="0"/>
              <a:t>Goal:</a:t>
            </a:r>
            <a:r>
              <a:rPr lang="en-US" b="0" baseline="0" dirty="0" smtClean="0"/>
              <a:t> our project measure is pushing practices to achieve an increase to 60% of patients receiving follow-up care within 30 days of medication initiation.</a:t>
            </a:r>
            <a:endParaRPr lang="en-US" b="1" dirty="0" smtClean="0"/>
          </a:p>
          <a:p>
            <a:endParaRPr lang="en-US" dirty="0" smtClean="0"/>
          </a:p>
          <a:p>
            <a:endParaRPr lang="en-US" dirty="0" smtClean="0"/>
          </a:p>
          <a:p>
            <a:r>
              <a:rPr lang="en-US" b="1" i="1" dirty="0" smtClean="0"/>
              <a:t>Overall, these data suggest that there is some urgency to improving</a:t>
            </a:r>
            <a:r>
              <a:rPr lang="en-US" b="1" i="1" baseline="0" dirty="0" smtClean="0"/>
              <a:t> the quality of ADHD care.</a:t>
            </a:r>
          </a:p>
          <a:p>
            <a:endParaRPr lang="en-US" baseline="0" dirty="0" smtClean="0"/>
          </a:p>
          <a:p>
            <a:r>
              <a:rPr lang="en-US" baseline="0" dirty="0" smtClean="0"/>
              <a:t>Source: NCQA State of Health Care Quality Report: </a:t>
            </a:r>
            <a:r>
              <a:rPr lang="en-US" sz="1200" kern="1200" dirty="0" smtClean="0">
                <a:solidFill>
                  <a:schemeClr val="tx1"/>
                </a:solidFill>
                <a:effectLst/>
                <a:latin typeface="+mn-lt"/>
                <a:ea typeface="+mn-ea"/>
                <a:cs typeface="+mn-cs"/>
              </a:rPr>
              <a:t>http://dnnstage.ncqa.org/ReportCards/HealthPlans/StateofHealthCareQuality/2014TableofContents/ADHD.aspx </a:t>
            </a:r>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17</a:t>
            </a:fld>
            <a:endParaRPr lang="en-US"/>
          </a:p>
        </p:txBody>
      </p:sp>
    </p:spTree>
    <p:extLst>
      <p:ext uri="{BB962C8B-B14F-4D97-AF65-F5344CB8AC3E}">
        <p14:creationId xmlns:p14="http://schemas.microsoft.com/office/powerpoint/2010/main" xmlns="" val="61818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Overall, these data suggest that this is some urgency to improving</a:t>
            </a:r>
            <a:r>
              <a:rPr lang="en-US" b="1" i="1" baseline="0" dirty="0" smtClean="0"/>
              <a:t> the quality of ADHD care.</a:t>
            </a:r>
          </a:p>
          <a:p>
            <a:endParaRPr lang="en-US" dirty="0" smtClean="0"/>
          </a:p>
          <a:p>
            <a:r>
              <a:rPr lang="en-US" dirty="0" smtClean="0"/>
              <a:t>Note that quality is the</a:t>
            </a:r>
            <a:r>
              <a:rPr lang="en-US" baseline="0" dirty="0" smtClean="0"/>
              <a:t> central pillar of the AAP agenda for children. CQN helps to achieve that mission.</a:t>
            </a:r>
            <a:endParaRPr dirty="0"/>
          </a:p>
        </p:txBody>
      </p:sp>
    </p:spTree>
    <p:extLst>
      <p:ext uri="{BB962C8B-B14F-4D97-AF65-F5344CB8AC3E}">
        <p14:creationId xmlns:p14="http://schemas.microsoft.com/office/powerpoint/2010/main" xmlns="" val="36405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National</a:t>
            </a:r>
            <a:r>
              <a:rPr lang="en-US" dirty="0" smtClean="0"/>
              <a:t> </a:t>
            </a:r>
            <a:r>
              <a:rPr lang="en-US" dirty="0"/>
              <a:t>will provide measures, data collection via the </a:t>
            </a:r>
            <a:r>
              <a:rPr lang="en-US" dirty="0" err="1"/>
              <a:t>mehealth</a:t>
            </a:r>
            <a:r>
              <a:rPr lang="en-US" dirty="0"/>
              <a:t> portal, QI coaching and advising, supplemental faculty for learning sessions, supporting project management, CME and MOC.</a:t>
            </a:r>
          </a:p>
          <a:p>
            <a:r>
              <a:rPr lang="en-US" b="1" dirty="0"/>
              <a:t>Chapters</a:t>
            </a:r>
            <a:r>
              <a:rPr lang="en-US" dirty="0"/>
              <a:t> provide local leadership and project management, faculty and facilities for Learning Sessions 1 and 3, practice level coaching through monthly practice calls, and attendance and collaboration on chapter calls.</a:t>
            </a:r>
          </a:p>
          <a:p>
            <a:r>
              <a:rPr lang="en-US" b="1" dirty="0"/>
              <a:t>Practices</a:t>
            </a:r>
            <a:r>
              <a:rPr lang="en-US" dirty="0"/>
              <a:t> provide practice level leadership, teams that are engaged in the QI process, commitment to regular data collection and transparent data sharing among staff, and attendance at calls and learning sessions.</a:t>
            </a:r>
          </a:p>
        </p:txBody>
      </p:sp>
      <p:sp>
        <p:nvSpPr>
          <p:cNvPr id="4" name="Slide Number Placeholder 3"/>
          <p:cNvSpPr>
            <a:spLocks noGrp="1"/>
          </p:cNvSpPr>
          <p:nvPr>
            <p:ph type="sldNum" sz="quarter" idx="10"/>
          </p:nvPr>
        </p:nvSpPr>
        <p:spPr/>
        <p:txBody>
          <a:bodyPr/>
          <a:lstStyle/>
          <a:p>
            <a:fld id="{10E97D96-3732-4D0F-B2FD-F2AF254A3A84}" type="slidenum">
              <a:rPr lang="en-US" smtClean="0">
                <a:solidFill>
                  <a:prstClr val="black"/>
                </a:solidFill>
                <a:latin typeface="Century Gothic" panose="020B0502020202020204"/>
              </a:rPr>
              <a:pPr/>
              <a:t>19</a:t>
            </a:fld>
            <a:endParaRPr lang="en-US" dirty="0">
              <a:solidFill>
                <a:prstClr val="black"/>
              </a:solidFill>
              <a:latin typeface="Century Gothic" panose="020B0502020202020204"/>
            </a:endParaRPr>
          </a:p>
        </p:txBody>
      </p:sp>
    </p:spTree>
    <p:extLst>
      <p:ext uri="{BB962C8B-B14F-4D97-AF65-F5344CB8AC3E}">
        <p14:creationId xmlns:p14="http://schemas.microsoft.com/office/powerpoint/2010/main" xmlns="" val="20135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F7A74B-5127-4575-AC46-11093485DD41}" type="slidenum">
              <a:rPr lang="en-US" smtClean="0"/>
              <a:pPr/>
              <a:t>2</a:t>
            </a:fld>
            <a:endParaRPr lang="en-US"/>
          </a:p>
        </p:txBody>
      </p:sp>
    </p:spTree>
    <p:extLst>
      <p:ext uri="{BB962C8B-B14F-4D97-AF65-F5344CB8AC3E}">
        <p14:creationId xmlns:p14="http://schemas.microsoft.com/office/powerpoint/2010/main" xmlns="" val="1314251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that brings us to the</a:t>
            </a:r>
            <a:r>
              <a:rPr lang="en-US" baseline="0" dirty="0" smtClean="0"/>
              <a:t> broad global aim for your teams: to build a sustainable QI infrastructure within your practices to achieve measureable improvements in ADHD care processes. So that’s the broad aim for our project, but we have a number of more specific goals within that aim…</a:t>
            </a:r>
            <a:endParaRPr lang="en-US" dirty="0" smtClean="0"/>
          </a:p>
          <a:p>
            <a:endParaRPr lang="en-US" dirty="0"/>
          </a:p>
        </p:txBody>
      </p:sp>
      <p:sp>
        <p:nvSpPr>
          <p:cNvPr id="4" name="Slide Number Placeholder 3"/>
          <p:cNvSpPr>
            <a:spLocks noGrp="1"/>
          </p:cNvSpPr>
          <p:nvPr>
            <p:ph type="sldNum" sz="quarter" idx="10"/>
          </p:nvPr>
        </p:nvSpPr>
        <p:spPr/>
        <p:txBody>
          <a:bodyPr/>
          <a:lstStyle/>
          <a:p>
            <a:fld id="{55C23B14-146B-44C1-A5BE-E50F40F06136}" type="slidenum">
              <a:rPr lang="en-US" smtClean="0">
                <a:solidFill>
                  <a:prstClr val="black"/>
                </a:solidFill>
                <a:latin typeface="Century Gothic" panose="020B0502020202020204"/>
              </a:rPr>
              <a:pPr/>
              <a:t>20</a:t>
            </a:fld>
            <a:endParaRPr lang="en-US">
              <a:solidFill>
                <a:prstClr val="black"/>
              </a:solidFill>
              <a:latin typeface="Century Gothic" panose="020B0502020202020204"/>
            </a:endParaRPr>
          </a:p>
        </p:txBody>
      </p:sp>
    </p:spTree>
    <p:extLst>
      <p:ext uri="{BB962C8B-B14F-4D97-AF65-F5344CB8AC3E}">
        <p14:creationId xmlns:p14="http://schemas.microsoft.com/office/powerpoint/2010/main" xmlns="" val="1984226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r>
            <a:r>
              <a:rPr lang="en-US" dirty="0" smtClean="0"/>
              <a:t>will be measuring</a:t>
            </a:r>
            <a:r>
              <a:rPr lang="en-US" baseline="0" dirty="0" smtClean="0"/>
              <a:t> your practice’s performance on many measures throughout this project, but these are the four we are going to emphasize the most throughout the project: </a:t>
            </a:r>
          </a:p>
          <a:p>
            <a:endParaRPr lang="en-US" baseline="0" dirty="0" smtClean="0"/>
          </a:p>
          <a:p>
            <a:pPr marL="171450" indent="-171450">
              <a:lnSpc>
                <a:spcPct val="100000"/>
              </a:lnSpc>
              <a:spcBef>
                <a:spcPts val="0"/>
              </a:spcBef>
              <a:spcAft>
                <a:spcPts val="0"/>
              </a:spcAft>
              <a:buFont typeface="Arial" panose="020B0604020202020204" pitchFamily="34" charset="0"/>
              <a:buChar char="•"/>
              <a:defRPr/>
            </a:pPr>
            <a:r>
              <a:rPr lang="en-US" b="0" dirty="0" smtClean="0">
                <a:solidFill>
                  <a:schemeClr val="tx1"/>
                </a:solidFill>
                <a:ea typeface="ＭＳ Ｐゴシック" panose="020B0600070205080204" pitchFamily="34" charset="-128"/>
              </a:rPr>
              <a:t>Helping your practice </a:t>
            </a:r>
            <a:r>
              <a:rPr lang="en-US" dirty="0" smtClean="0">
                <a:solidFill>
                  <a:schemeClr val="tx1"/>
                </a:solidFill>
                <a:ea typeface="ＭＳ Ｐゴシック" panose="020B0600070205080204" pitchFamily="34" charset="-128"/>
              </a:rPr>
              <a:t>get Vanderbilt assessments back from parents and teachers within 30 days of ADHD assessment initiation</a:t>
            </a:r>
          </a:p>
          <a:p>
            <a:pPr marL="628650" lvl="1" indent="-171450">
              <a:lnSpc>
                <a:spcPct val="100000"/>
              </a:lnSpc>
              <a:spcBef>
                <a:spcPts val="0"/>
              </a:spcBef>
              <a:spcAft>
                <a:spcPts val="0"/>
              </a:spcAft>
              <a:buFont typeface="Arial" panose="020B0604020202020204" pitchFamily="34" charset="0"/>
              <a:buChar char="•"/>
              <a:defRPr/>
            </a:pPr>
            <a:r>
              <a:rPr lang="en-US" dirty="0" smtClean="0">
                <a:solidFill>
                  <a:schemeClr val="tx1"/>
                </a:solidFill>
                <a:ea typeface="ＭＳ Ｐゴシック" panose="020B0600070205080204" pitchFamily="34" charset="-128"/>
              </a:rPr>
              <a:t>The goal for this measure is to have</a:t>
            </a:r>
            <a:r>
              <a:rPr lang="en-US" baseline="0" dirty="0" smtClean="0">
                <a:solidFill>
                  <a:schemeClr val="tx1"/>
                </a:solidFill>
                <a:ea typeface="ＭＳ Ｐゴシック" panose="020B0600070205080204" pitchFamily="34" charset="-128"/>
              </a:rPr>
              <a:t> </a:t>
            </a:r>
            <a:r>
              <a:rPr lang="en-US" b="1" baseline="0" dirty="0" smtClean="0">
                <a:solidFill>
                  <a:schemeClr val="tx1"/>
                </a:solidFill>
                <a:ea typeface="ＭＳ Ｐゴシック" panose="020B0600070205080204" pitchFamily="34" charset="-128"/>
              </a:rPr>
              <a:t>90%</a:t>
            </a:r>
            <a:r>
              <a:rPr lang="en-US" baseline="0" dirty="0" smtClean="0">
                <a:solidFill>
                  <a:schemeClr val="tx1"/>
                </a:solidFill>
                <a:ea typeface="ＭＳ Ｐゴシック" panose="020B0600070205080204" pitchFamily="34" charset="-128"/>
              </a:rPr>
              <a:t> of your patients who are assessed for ADHD receive both a parent and teacher assessment back within 30 days.</a:t>
            </a:r>
            <a:endParaRPr lang="en-US" dirty="0" smtClean="0">
              <a:solidFill>
                <a:schemeClr val="tx1"/>
              </a:solidFill>
              <a:ea typeface="ＭＳ Ｐゴシック" panose="020B0600070205080204" pitchFamily="34" charset="-128"/>
            </a:endParaRPr>
          </a:p>
          <a:p>
            <a:pPr marL="171450" indent="-171450">
              <a:lnSpc>
                <a:spcPct val="100000"/>
              </a:lnSpc>
              <a:spcBef>
                <a:spcPts val="0"/>
              </a:spcBef>
              <a:spcAft>
                <a:spcPts val="0"/>
              </a:spcAft>
              <a:buFont typeface="Arial" panose="020B0604020202020204" pitchFamily="34" charset="0"/>
              <a:buChar char="•"/>
              <a:defRPr/>
            </a:pPr>
            <a:r>
              <a:rPr lang="en-US" dirty="0" smtClean="0">
                <a:solidFill>
                  <a:schemeClr val="tx1"/>
                </a:solidFill>
                <a:ea typeface="ＭＳ Ｐゴシック" panose="020B0600070205080204" pitchFamily="34" charset="-128"/>
              </a:rPr>
              <a:t>Helping you and</a:t>
            </a:r>
            <a:r>
              <a:rPr lang="en-US" baseline="0" dirty="0" smtClean="0">
                <a:solidFill>
                  <a:schemeClr val="tx1"/>
                </a:solidFill>
                <a:ea typeface="ＭＳ Ｐゴシック" panose="020B0600070205080204" pitchFamily="34" charset="-128"/>
              </a:rPr>
              <a:t> your colleagues</a:t>
            </a:r>
            <a:r>
              <a:rPr lang="en-US" dirty="0" smtClean="0">
                <a:solidFill>
                  <a:schemeClr val="tx1"/>
                </a:solidFill>
                <a:ea typeface="ＭＳ Ｐゴシック" panose="020B0600070205080204" pitchFamily="34" charset="-128"/>
              </a:rPr>
              <a:t> have more thorough, documented, initial conversations with parents about their child’s ADHD diagnosis and give them an ADHD educational booklet</a:t>
            </a:r>
          </a:p>
          <a:p>
            <a:pPr marL="628650" lvl="1" indent="-171450">
              <a:lnSpc>
                <a:spcPct val="100000"/>
              </a:lnSpc>
              <a:spcBef>
                <a:spcPts val="0"/>
              </a:spcBef>
              <a:spcAft>
                <a:spcPts val="0"/>
              </a:spcAft>
              <a:buFont typeface="Arial" panose="020B0604020202020204" pitchFamily="34" charset="0"/>
              <a:buChar char="•"/>
              <a:defRPr/>
            </a:pPr>
            <a:r>
              <a:rPr lang="en-US" dirty="0" smtClean="0">
                <a:solidFill>
                  <a:schemeClr val="tx1"/>
                </a:solidFill>
                <a:ea typeface="ＭＳ Ｐゴシック" panose="020B0600070205080204" pitchFamily="34" charset="-128"/>
              </a:rPr>
              <a:t>Goal is to do this with at least </a:t>
            </a:r>
            <a:r>
              <a:rPr lang="en-US" b="1" dirty="0" smtClean="0">
                <a:solidFill>
                  <a:schemeClr val="tx1"/>
                </a:solidFill>
                <a:ea typeface="ＭＳ Ｐゴシック" panose="020B0600070205080204" pitchFamily="34" charset="-128"/>
              </a:rPr>
              <a:t>90%</a:t>
            </a:r>
            <a:r>
              <a:rPr lang="en-US" dirty="0" smtClean="0">
                <a:solidFill>
                  <a:schemeClr val="tx1"/>
                </a:solidFill>
                <a:ea typeface="ＭＳ Ｐゴシック" panose="020B0600070205080204" pitchFamily="34" charset="-128"/>
              </a:rPr>
              <a:t> of parents/patients diagnosed with ADHD</a:t>
            </a:r>
          </a:p>
          <a:p>
            <a:pPr marL="171450" indent="-171450">
              <a:lnSpc>
                <a:spcPct val="100000"/>
              </a:lnSpc>
              <a:spcBef>
                <a:spcPts val="0"/>
              </a:spcBef>
              <a:spcAft>
                <a:spcPts val="0"/>
              </a:spcAft>
              <a:buFont typeface="Arial" panose="020B0604020202020204" pitchFamily="34" charset="0"/>
              <a:buChar char="•"/>
              <a:defRPr/>
            </a:pPr>
            <a:r>
              <a:rPr lang="en-US" b="0" dirty="0" smtClean="0">
                <a:solidFill>
                  <a:schemeClr val="tx1"/>
                </a:solidFill>
                <a:ea typeface="ＭＳ Ｐゴシック" panose="020B0600070205080204" pitchFamily="34" charset="-128"/>
              </a:rPr>
              <a:t>Helping your practice get follow-up </a:t>
            </a:r>
            <a:r>
              <a:rPr lang="en-US" b="0" dirty="0" err="1" smtClean="0">
                <a:solidFill>
                  <a:schemeClr val="tx1"/>
                </a:solidFill>
                <a:ea typeface="ＭＳ Ｐゴシック" panose="020B0600070205080204" pitchFamily="34" charset="-128"/>
              </a:rPr>
              <a:t>Vanderbilts</a:t>
            </a:r>
            <a:r>
              <a:rPr lang="en-US" b="0" dirty="0" smtClean="0">
                <a:solidFill>
                  <a:schemeClr val="tx1"/>
                </a:solidFill>
                <a:ea typeface="ＭＳ Ｐゴシック" panose="020B0600070205080204" pitchFamily="34" charset="-128"/>
              </a:rPr>
              <a:t> back from parents and teachers</a:t>
            </a:r>
            <a:r>
              <a:rPr lang="en-US" b="0" baseline="0" dirty="0" smtClean="0">
                <a:solidFill>
                  <a:schemeClr val="tx1"/>
                </a:solidFill>
                <a:ea typeface="ＭＳ Ｐゴシック" panose="020B0600070205080204" pitchFamily="34" charset="-128"/>
              </a:rPr>
              <a:t> within 30 days of medication initiation.</a:t>
            </a:r>
          </a:p>
          <a:p>
            <a:pPr marL="628650" lvl="1" indent="-171450">
              <a:lnSpc>
                <a:spcPct val="100000"/>
              </a:lnSpc>
              <a:spcBef>
                <a:spcPts val="0"/>
              </a:spcBef>
              <a:spcAft>
                <a:spcPts val="0"/>
              </a:spcAft>
              <a:buFont typeface="Arial" panose="020B0604020202020204" pitchFamily="34" charset="0"/>
              <a:buChar char="•"/>
              <a:defRPr/>
            </a:pPr>
            <a:r>
              <a:rPr lang="en-US" b="0" baseline="0" dirty="0" smtClean="0">
                <a:solidFill>
                  <a:schemeClr val="tx1"/>
                </a:solidFill>
                <a:ea typeface="ＭＳ Ｐゴシック" panose="020B0600070205080204" pitchFamily="34" charset="-128"/>
              </a:rPr>
              <a:t>Goal is to receive </a:t>
            </a:r>
            <a:r>
              <a:rPr lang="en-US" dirty="0" smtClean="0">
                <a:solidFill>
                  <a:schemeClr val="tx1"/>
                </a:solidFill>
                <a:ea typeface="ＭＳ Ｐゴシック" panose="020B0600070205080204" pitchFamily="34" charset="-128"/>
              </a:rPr>
              <a:t>follow-up Vanderbilt assessments from the parent and teacher within 30 days of medication initiation with at least </a:t>
            </a:r>
            <a:r>
              <a:rPr lang="en-US" b="1" dirty="0" smtClean="0">
                <a:solidFill>
                  <a:schemeClr val="tx1"/>
                </a:solidFill>
                <a:ea typeface="ＭＳ Ｐゴシック" panose="020B0600070205080204" pitchFamily="34" charset="-128"/>
              </a:rPr>
              <a:t>60%</a:t>
            </a:r>
            <a:r>
              <a:rPr lang="en-US" dirty="0" smtClean="0">
                <a:solidFill>
                  <a:schemeClr val="tx1"/>
                </a:solidFill>
                <a:ea typeface="ＭＳ Ｐゴシック" panose="020B0600070205080204" pitchFamily="34" charset="-128"/>
              </a:rPr>
              <a:t> of your patients who are prescribed medication</a:t>
            </a:r>
          </a:p>
          <a:p>
            <a:pPr marL="171450" indent="-171450">
              <a:lnSpc>
                <a:spcPct val="100000"/>
              </a:lnSpc>
              <a:spcBef>
                <a:spcPts val="0"/>
              </a:spcBef>
              <a:spcAft>
                <a:spcPts val="0"/>
              </a:spcAft>
              <a:buFont typeface="Arial" panose="020B0604020202020204" pitchFamily="34" charset="0"/>
              <a:buChar char="•"/>
              <a:defRPr/>
            </a:pPr>
            <a:r>
              <a:rPr lang="en-US" b="0" dirty="0" smtClean="0">
                <a:solidFill>
                  <a:schemeClr val="tx1"/>
                </a:solidFill>
                <a:ea typeface="ＭＳ Ｐゴシック" panose="020B0600070205080204" pitchFamily="34" charset="-128"/>
              </a:rPr>
              <a:t>Helping your practice find resources so you can prescribe behavior</a:t>
            </a:r>
            <a:r>
              <a:rPr lang="en-US" b="0" baseline="0" dirty="0" smtClean="0">
                <a:solidFill>
                  <a:schemeClr val="tx1"/>
                </a:solidFill>
                <a:ea typeface="ＭＳ Ｐゴシック" panose="020B0600070205080204" pitchFamily="34" charset="-128"/>
              </a:rPr>
              <a:t> therapy (where available)</a:t>
            </a:r>
          </a:p>
          <a:p>
            <a:pPr marL="628650" lvl="1" indent="-171450">
              <a:lnSpc>
                <a:spcPct val="100000"/>
              </a:lnSpc>
              <a:spcBef>
                <a:spcPts val="0"/>
              </a:spcBef>
              <a:spcAft>
                <a:spcPts val="0"/>
              </a:spcAft>
              <a:buFont typeface="Arial" panose="020B0604020202020204" pitchFamily="34" charset="0"/>
              <a:buChar char="•"/>
              <a:defRPr/>
            </a:pPr>
            <a:r>
              <a:rPr lang="en-US" b="0" baseline="0" dirty="0" smtClean="0">
                <a:solidFill>
                  <a:schemeClr val="tx1"/>
                </a:solidFill>
                <a:ea typeface="ＭＳ Ｐゴシック" panose="020B0600070205080204" pitchFamily="34" charset="-128"/>
              </a:rPr>
              <a:t>Goal is to prescribe behavior therapy to </a:t>
            </a:r>
            <a:r>
              <a:rPr lang="en-US" b="1" dirty="0" smtClean="0">
                <a:solidFill>
                  <a:schemeClr val="tx1"/>
                </a:solidFill>
                <a:ea typeface="ＭＳ Ｐゴシック" panose="020B0600070205080204" pitchFamily="34" charset="-128"/>
              </a:rPr>
              <a:t>80%</a:t>
            </a:r>
            <a:r>
              <a:rPr lang="en-US" dirty="0" smtClean="0">
                <a:solidFill>
                  <a:schemeClr val="tx1"/>
                </a:solidFill>
                <a:ea typeface="ＭＳ Ｐゴシック" panose="020B0600070205080204" pitchFamily="34" charset="-128"/>
              </a:rPr>
              <a:t> of patients diagnosed with ADHD (where behavior therapy is available)</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16F7A74B-5127-4575-AC46-11093485DD41}" type="slidenum">
              <a:rPr lang="en-US" smtClean="0"/>
              <a:pPr/>
              <a:t>21</a:t>
            </a:fld>
            <a:endParaRPr lang="en-US"/>
          </a:p>
        </p:txBody>
      </p:sp>
    </p:spTree>
    <p:extLst>
      <p:ext uri="{BB962C8B-B14F-4D97-AF65-F5344CB8AC3E}">
        <p14:creationId xmlns:p14="http://schemas.microsoft.com/office/powerpoint/2010/main" xmlns="" val="311477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22</a:t>
            </a:fld>
            <a:endParaRPr lang="en-US"/>
          </a:p>
        </p:txBody>
      </p:sp>
    </p:spTree>
    <p:extLst>
      <p:ext uri="{BB962C8B-B14F-4D97-AF65-F5344CB8AC3E}">
        <p14:creationId xmlns:p14="http://schemas.microsoft.com/office/powerpoint/2010/main" xmlns="" val="72182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practice key driver diagram that you saw in pre-work. It explains our project on one page. It captures our global and specific aims, as well as how we’ll measure achievement of those aims. </a:t>
            </a:r>
          </a:p>
          <a:p>
            <a:endParaRPr lang="en-US" baseline="0" dirty="0" smtClean="0"/>
          </a:p>
          <a:p>
            <a:r>
              <a:rPr lang="en-US" baseline="0" dirty="0" smtClean="0"/>
              <a:t>The center of the diagram is the 6 “key drivers” that will drive achievement of our aims – these are the 6 driving forces that evidence shows improve ADHD care and outcomes. So, t</a:t>
            </a:r>
            <a:r>
              <a:rPr lang="en-US" dirty="0" smtClean="0"/>
              <a:t>hese key drivers are the</a:t>
            </a:r>
            <a:r>
              <a:rPr lang="en-US" baseline="0" dirty="0" smtClean="0"/>
              <a:t> 6 BROAD things we will be working on with practices – in small pieces at a time – to improve throughout the collaborative. </a:t>
            </a:r>
          </a:p>
          <a:p>
            <a:endParaRPr lang="en-US" baseline="0" dirty="0" smtClean="0"/>
          </a:p>
          <a:p>
            <a:r>
              <a:rPr lang="en-US" baseline="0" dirty="0" smtClean="0"/>
              <a:t>The specific things you will do to implement these key drivers in your practice are the interventions on the right side of the diagram. As you can see, the interventions are categorized by key driver.</a:t>
            </a:r>
          </a:p>
          <a:p>
            <a:endParaRPr lang="en-US" baseline="0" dirty="0" smtClean="0"/>
          </a:p>
          <a:p>
            <a:r>
              <a:rPr lang="en-US" baseline="0" dirty="0" smtClean="0"/>
              <a:t>We understand this is a lot to process, and we do not want to overwhelm you. As I mentioned, we will be tackling this in SMALL PIECES. In the first action period (the time between LS1 and LS2), we will be focusing on key drivers 1,2  and 3.</a:t>
            </a:r>
            <a:endParaRPr lang="en-US" dirty="0" smtClean="0"/>
          </a:p>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23</a:t>
            </a:fld>
            <a:endParaRPr lang="en-US"/>
          </a:p>
        </p:txBody>
      </p:sp>
    </p:spTree>
    <p:extLst>
      <p:ext uri="{BB962C8B-B14F-4D97-AF65-F5344CB8AC3E}">
        <p14:creationId xmlns:p14="http://schemas.microsoft.com/office/powerpoint/2010/main" xmlns="" val="370162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work on key driver #1: improving our diagnostic accuracy using evidence-based guidelines. This</a:t>
            </a:r>
            <a:r>
              <a:rPr lang="en-US" baseline="0" dirty="0" smtClean="0"/>
              <a:t> means using the DSM-5 criteria to diagnose patients and also documenting impairment in more than one major setting; i.e., get parent and teacher </a:t>
            </a:r>
            <a:r>
              <a:rPr lang="en-US" baseline="0" dirty="0" err="1" smtClean="0"/>
              <a:t>Vanderbilts</a:t>
            </a:r>
            <a:r>
              <a:rPr lang="en-US" baseline="0" dirty="0" smtClean="0"/>
              <a:t> back more often and in a more timely fashion.</a:t>
            </a:r>
          </a:p>
          <a:p>
            <a:endParaRPr lang="en-US" baseline="0" dirty="0" smtClean="0"/>
          </a:p>
          <a:p>
            <a:r>
              <a:rPr lang="en-US" dirty="0" smtClean="0"/>
              <a:t>The</a:t>
            </a:r>
            <a:r>
              <a:rPr lang="en-US" baseline="0" dirty="0" smtClean="0"/>
              <a:t> </a:t>
            </a:r>
            <a:r>
              <a:rPr lang="en-US" baseline="0" dirty="0" err="1" smtClean="0"/>
              <a:t>mehealth</a:t>
            </a:r>
            <a:r>
              <a:rPr lang="en-US" baseline="0" dirty="0" smtClean="0"/>
              <a:t> portal, which you were exposed to in pre-work, will help you with this quite a bit, and we’ll be working with you today and in the coming months to integrate the portal into your practice workflows.</a:t>
            </a:r>
            <a:endParaRPr lang="en-US" dirty="0" smtClean="0"/>
          </a:p>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24</a:t>
            </a:fld>
            <a:endParaRPr lang="en-US"/>
          </a:p>
        </p:txBody>
      </p:sp>
    </p:spTree>
    <p:extLst>
      <p:ext uri="{BB962C8B-B14F-4D97-AF65-F5344CB8AC3E}">
        <p14:creationId xmlns:p14="http://schemas.microsoft.com/office/powerpoint/2010/main" xmlns="" val="213380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also be focusing on key driver 2 through</a:t>
            </a:r>
            <a:r>
              <a:rPr lang="en-US" baseline="0" dirty="0" smtClean="0"/>
              <a:t> our emphasis on creating reliable systems in your practices. Initially, we will focus more on creating reliable systems for assessment and diagnosis, but as we move further into the project, we will also begin to focus on reliable systems for medication titration and monitoring of side effects.</a:t>
            </a:r>
          </a:p>
          <a:p>
            <a:endParaRPr lang="en-US" baseline="0" dirty="0" smtClean="0"/>
          </a:p>
          <a:p>
            <a:r>
              <a:rPr lang="en-US" baseline="0" dirty="0" smtClean="0"/>
              <a:t>What do we mean by reliable systems? We mean standardizing your practice’s care delivery processes, much like an airline standardizes its processes so customers receive consistent and comparable levels of service. Think about it: your experience on different airline flights – even across carriers – is usually pretty similar, right? You know what to expect each time you arrive at the airport. We don’t usually see this in medicine, and while the airline industry and medicine are obviously quite different, we can learn something from how the airline industry has managed to develop systems that provide similar levels of service across companies and individuals, and we can try to replicate that, to an extent, in our practice.</a:t>
            </a:r>
          </a:p>
          <a:p>
            <a:endParaRPr lang="en-US" baseline="0" dirty="0" smtClean="0"/>
          </a:p>
        </p:txBody>
      </p:sp>
      <p:sp>
        <p:nvSpPr>
          <p:cNvPr id="4" name="Slide Number Placeholder 3"/>
          <p:cNvSpPr>
            <a:spLocks noGrp="1"/>
          </p:cNvSpPr>
          <p:nvPr>
            <p:ph type="sldNum" sz="quarter" idx="10"/>
          </p:nvPr>
        </p:nvSpPr>
        <p:spPr/>
        <p:txBody>
          <a:bodyPr/>
          <a:lstStyle/>
          <a:p>
            <a:fld id="{16F7A74B-5127-4575-AC46-11093485DD41}" type="slidenum">
              <a:rPr lang="en-US" smtClean="0"/>
              <a:pPr/>
              <a:t>25</a:t>
            </a:fld>
            <a:endParaRPr lang="en-US"/>
          </a:p>
        </p:txBody>
      </p:sp>
    </p:spTree>
    <p:extLst>
      <p:ext uri="{BB962C8B-B14F-4D97-AF65-F5344CB8AC3E}">
        <p14:creationId xmlns:p14="http://schemas.microsoft.com/office/powerpoint/2010/main" xmlns="" val="3503958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a:t>
            </a:r>
            <a:r>
              <a:rPr lang="en-US" dirty="0" smtClean="0"/>
              <a:t>key driver that we will be focusing on during action period 1 is key driver #3: effective follow-</a:t>
            </a:r>
            <a:r>
              <a:rPr lang="en-US" baseline="0" dirty="0" smtClean="0"/>
              <a:t>up with patients and surveillance for co-morbidities. This means documenting follow-up care (and doing it in a timely fashion) and continuously assessing for co-morbidities, particularly if medication is not effective or side effects persist or worsen.  It also means referring your patients to a mental health professional if the patient has complex comorbidities or if they are not responding to treatment.</a:t>
            </a:r>
          </a:p>
          <a:p>
            <a:endParaRPr lang="en-US" baseline="0" dirty="0" smtClean="0"/>
          </a:p>
          <a:p>
            <a:r>
              <a:rPr lang="en-US" baseline="0" dirty="0" smtClean="0"/>
              <a:t>We will be helping you adjust how you deliver care to improve in this area, and the </a:t>
            </a:r>
            <a:r>
              <a:rPr lang="en-US" baseline="0" dirty="0" err="1" smtClean="0"/>
              <a:t>mehealth</a:t>
            </a:r>
            <a:r>
              <a:rPr lang="en-US" baseline="0" dirty="0" smtClean="0"/>
              <a:t> portal will be a great help, particularly with follow-up, as it can automate follow-up </a:t>
            </a:r>
            <a:r>
              <a:rPr lang="en-US" baseline="0" dirty="0" err="1" smtClean="0"/>
              <a:t>Vanderbilts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26</a:t>
            </a:fld>
            <a:endParaRPr lang="en-US"/>
          </a:p>
        </p:txBody>
      </p:sp>
    </p:spTree>
    <p:extLst>
      <p:ext uri="{BB962C8B-B14F-4D97-AF65-F5344CB8AC3E}">
        <p14:creationId xmlns:p14="http://schemas.microsoft.com/office/powerpoint/2010/main" xmlns="" val="110794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a:lnSpc>
                <a:spcPct val="100000"/>
              </a:lnSpc>
              <a:spcBef>
                <a:spcPts val="0"/>
              </a:spcBef>
              <a:spcAft>
                <a:spcPts val="0"/>
              </a:spcAft>
            </a:pPr>
            <a:r>
              <a:rPr lang="en-US" dirty="0" smtClean="0"/>
              <a:t>These changes won’t happen overnight. Toda</a:t>
            </a:r>
            <a:r>
              <a:rPr lang="en-US" baseline="0" dirty="0" smtClean="0"/>
              <a:t>y is the first step on our journey towards improved ADHD care, and we’ll be arming you with the baseline knowledge you’ll need to be successful in this collaborative and successful in improving how you deliver ADHD care. </a:t>
            </a:r>
          </a:p>
          <a:p>
            <a:pPr>
              <a:lnSpc>
                <a:spcPct val="100000"/>
              </a:lnSpc>
              <a:spcBef>
                <a:spcPts val="0"/>
              </a:spcBef>
              <a:spcAft>
                <a:spcPts val="0"/>
              </a:spcAft>
            </a:pPr>
            <a:endParaRPr lang="en-US" baseline="0" dirty="0" smtClean="0"/>
          </a:p>
          <a:p>
            <a:pPr>
              <a:lnSpc>
                <a:spcPct val="100000"/>
              </a:lnSpc>
              <a:spcBef>
                <a:spcPts val="0"/>
              </a:spcBef>
              <a:spcAft>
                <a:spcPts val="0"/>
              </a:spcAft>
            </a:pPr>
            <a:r>
              <a:rPr lang="en-US" baseline="0" dirty="0" smtClean="0"/>
              <a:t>Today we will: </a:t>
            </a:r>
          </a:p>
          <a:p>
            <a:pPr marL="628650" lvl="1" indent="-171450">
              <a:lnSpc>
                <a:spcPct val="100000"/>
              </a:lnSpc>
              <a:spcBef>
                <a:spcPts val="0"/>
              </a:spcBef>
              <a:spcAft>
                <a:spcPts val="1800"/>
              </a:spcAft>
              <a:buFont typeface="Arial" panose="020B0604020202020204" pitchFamily="34" charset="0"/>
              <a:buChar char="•"/>
            </a:pPr>
            <a:r>
              <a:rPr lang="en-US" dirty="0" smtClean="0"/>
              <a:t>Review the AAP ADHD guidelines and demonstrate how this entire</a:t>
            </a:r>
            <a:r>
              <a:rPr lang="en-US" baseline="0" dirty="0" smtClean="0"/>
              <a:t> project is centered around these guidelines – this did not come out of nowhere!</a:t>
            </a:r>
            <a:endParaRPr lang="en-US" dirty="0" smtClean="0"/>
          </a:p>
          <a:p>
            <a:pPr marL="628650" lvl="1" indent="-171450">
              <a:lnSpc>
                <a:spcPct val="100000"/>
              </a:lnSpc>
              <a:spcBef>
                <a:spcPts val="0"/>
              </a:spcBef>
              <a:spcAft>
                <a:spcPts val="1800"/>
              </a:spcAft>
              <a:buFont typeface="Arial" panose="020B0604020202020204" pitchFamily="34" charset="0"/>
              <a:buChar char="•"/>
            </a:pPr>
            <a:r>
              <a:rPr lang="en-US" dirty="0" smtClean="0"/>
              <a:t>Hear the parent perspective on ADHD so we have that</a:t>
            </a:r>
            <a:r>
              <a:rPr lang="en-US" baseline="0" dirty="0" smtClean="0"/>
              <a:t> perspective at the forefront of our minds and are better prepared to provide family-centered care.</a:t>
            </a:r>
            <a:endParaRPr lang="en-US" dirty="0" smtClean="0"/>
          </a:p>
          <a:p>
            <a:pPr marL="628650" lvl="1" indent="-171450">
              <a:lnSpc>
                <a:spcPct val="100000"/>
              </a:lnSpc>
              <a:spcBef>
                <a:spcPts val="0"/>
              </a:spcBef>
              <a:spcAft>
                <a:spcPts val="1800"/>
              </a:spcAft>
              <a:buFont typeface="Arial" panose="020B0604020202020204" pitchFamily="34" charset="0"/>
              <a:buChar char="•"/>
            </a:pPr>
            <a:r>
              <a:rPr lang="en-US" dirty="0" smtClean="0"/>
              <a:t>Demonstrate how to use the </a:t>
            </a:r>
            <a:r>
              <a:rPr lang="en-US" dirty="0" err="1" smtClean="0"/>
              <a:t>mehealth</a:t>
            </a:r>
            <a:r>
              <a:rPr lang="en-US" dirty="0" smtClean="0"/>
              <a:t> portal, which ties into how we’ll measure success in this project</a:t>
            </a:r>
          </a:p>
          <a:p>
            <a:pPr marL="628650" lvl="1" indent="-171450">
              <a:lnSpc>
                <a:spcPct val="100000"/>
              </a:lnSpc>
              <a:spcBef>
                <a:spcPts val="0"/>
              </a:spcBef>
              <a:spcAft>
                <a:spcPts val="1800"/>
              </a:spcAft>
              <a:buFont typeface="Arial" panose="020B0604020202020204" pitchFamily="34" charset="0"/>
              <a:buChar char="•"/>
            </a:pPr>
            <a:r>
              <a:rPr lang="en-US" dirty="0" smtClean="0"/>
              <a:t>And,</a:t>
            </a:r>
            <a:r>
              <a:rPr lang="en-US" baseline="0" dirty="0" smtClean="0"/>
              <a:t> we’ll r</a:t>
            </a:r>
            <a:r>
              <a:rPr lang="en-US" dirty="0" smtClean="0"/>
              <a:t>eview QI basics that will help create a reliable system for ADHD care in your practice. Part</a:t>
            </a:r>
            <a:r>
              <a:rPr lang="en-US" baseline="0" dirty="0" smtClean="0"/>
              <a:t> of this is learning how to create and test small changes in how you deliver care, which we’ll practice today.</a:t>
            </a:r>
            <a:endParaRPr lang="en-US" dirty="0" smtClean="0"/>
          </a:p>
          <a:p>
            <a:pPr>
              <a:lnSpc>
                <a:spcPct val="100000"/>
              </a:lnSpc>
              <a:spcBef>
                <a:spcPts val="0"/>
              </a:spcBef>
              <a:spcAft>
                <a:spcPts val="0"/>
              </a:spcAft>
            </a:pPr>
            <a:endParaRPr lang="en-US" baseline="0" dirty="0" smtClean="0"/>
          </a:p>
          <a:p>
            <a:pPr>
              <a:lnSpc>
                <a:spcPct val="100000"/>
              </a:lnSpc>
              <a:spcBef>
                <a:spcPts val="0"/>
              </a:spcBef>
              <a:spcAft>
                <a:spcPts val="0"/>
              </a:spcAft>
            </a:pPr>
            <a:r>
              <a:rPr lang="en-US" baseline="0" dirty="0" smtClean="0"/>
              <a:t>This will give you a strong foundation for the rest of the project and kick start your team’s learning and change efforts.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27</a:t>
            </a:fld>
            <a:endParaRPr lang="en-US"/>
          </a:p>
        </p:txBody>
      </p:sp>
    </p:spTree>
    <p:extLst>
      <p:ext uri="{BB962C8B-B14F-4D97-AF65-F5344CB8AC3E}">
        <p14:creationId xmlns:p14="http://schemas.microsoft.com/office/powerpoint/2010/main" xmlns="" val="3707548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xmlns="" val="386126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7A74B-5127-4575-AC46-11093485DD41}" type="slidenum">
              <a:rPr lang="en-US" smtClean="0"/>
              <a:pPr/>
              <a:t>3</a:t>
            </a:fld>
            <a:endParaRPr lang="en-US"/>
          </a:p>
        </p:txBody>
      </p:sp>
    </p:spTree>
    <p:extLst>
      <p:ext uri="{BB962C8B-B14F-4D97-AF65-F5344CB8AC3E}">
        <p14:creationId xmlns:p14="http://schemas.microsoft.com/office/powerpoint/2010/main" xmlns="" val="279898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4</a:t>
            </a:fld>
            <a:endParaRPr lang="en-US"/>
          </a:p>
        </p:txBody>
      </p:sp>
    </p:spTree>
    <p:extLst>
      <p:ext uri="{BB962C8B-B14F-4D97-AF65-F5344CB8AC3E}">
        <p14:creationId xmlns:p14="http://schemas.microsoft.com/office/powerpoint/2010/main" xmlns="" val="211095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5</a:t>
            </a:fld>
            <a:endParaRPr lang="en-US"/>
          </a:p>
        </p:txBody>
      </p:sp>
    </p:spTree>
    <p:extLst>
      <p:ext uri="{BB962C8B-B14F-4D97-AF65-F5344CB8AC3E}">
        <p14:creationId xmlns:p14="http://schemas.microsoft.com/office/powerpoint/2010/main" xmlns="" val="41057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6</a:t>
            </a:fld>
            <a:endParaRPr lang="en-US"/>
          </a:p>
        </p:txBody>
      </p:sp>
    </p:spTree>
    <p:extLst>
      <p:ext uri="{BB962C8B-B14F-4D97-AF65-F5344CB8AC3E}">
        <p14:creationId xmlns:p14="http://schemas.microsoft.com/office/powerpoint/2010/main" xmlns="" val="159007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7</a:t>
            </a:fld>
            <a:endParaRPr lang="en-US"/>
          </a:p>
        </p:txBody>
      </p:sp>
    </p:spTree>
    <p:extLst>
      <p:ext uri="{BB962C8B-B14F-4D97-AF65-F5344CB8AC3E}">
        <p14:creationId xmlns:p14="http://schemas.microsoft.com/office/powerpoint/2010/main" xmlns="" val="37545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7D96-3732-4D0F-B2FD-F2AF254A3A84}" type="slidenum">
              <a:rPr lang="en-US" smtClean="0">
                <a:solidFill>
                  <a:prstClr val="black"/>
                </a:solidFill>
                <a:latin typeface="Century Gothic" panose="020B0502020202020204"/>
              </a:rPr>
              <a:pPr/>
              <a:t>8</a:t>
            </a:fld>
            <a:endParaRPr lang="en-US" dirty="0">
              <a:solidFill>
                <a:prstClr val="black"/>
              </a:solidFill>
              <a:latin typeface="Century Gothic" panose="020B0502020202020204"/>
            </a:endParaRPr>
          </a:p>
        </p:txBody>
      </p:sp>
    </p:spTree>
    <p:extLst>
      <p:ext uri="{BB962C8B-B14F-4D97-AF65-F5344CB8AC3E}">
        <p14:creationId xmlns:p14="http://schemas.microsoft.com/office/powerpoint/2010/main" xmlns="" val="281597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9</a:t>
            </a:fld>
            <a:endParaRPr lang="en-US"/>
          </a:p>
        </p:txBody>
      </p:sp>
    </p:spTree>
    <p:extLst>
      <p:ext uri="{BB962C8B-B14F-4D97-AF65-F5344CB8AC3E}">
        <p14:creationId xmlns:p14="http://schemas.microsoft.com/office/powerpoint/2010/main" xmlns="" val="160408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sp>
        <p:nvSpPr>
          <p:cNvPr id="3" name="Subtitle 2"/>
          <p:cNvSpPr>
            <a:spLocks noGrp="1"/>
          </p:cNvSpPr>
          <p:nvPr>
            <p:ph type="subTitle" idx="1"/>
          </p:nvPr>
        </p:nvSpPr>
        <p:spPr>
          <a:xfrm>
            <a:off x="1524000" y="4056115"/>
            <a:ext cx="9144000" cy="1655763"/>
          </a:xfrm>
          <a:prstGeom prst="rect">
            <a:avLst/>
          </a:prstGeo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1"/>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9BBB59"/>
                </a:solidFill>
              </a:rPr>
              <a:pPr/>
              <a:t>7/28/2016</a:t>
            </a:fld>
            <a:endParaRPr lang="en-US">
              <a:solidFill>
                <a:srgbClr val="9BBB59"/>
              </a:solidFill>
            </a:endParaRPr>
          </a:p>
        </p:txBody>
      </p:sp>
      <p:sp>
        <p:nvSpPr>
          <p:cNvPr id="12"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3"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2149568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151735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2803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3"/>
        <p:cNvGrpSpPr/>
        <p:nvPr/>
      </p:nvGrpSpPr>
      <p:grpSpPr>
        <a:xfrm>
          <a:off x="0" y="0"/>
          <a:ext cx="0" cy="0"/>
          <a:chOff x="0" y="0"/>
          <a:chExt cx="0" cy="0"/>
        </a:xfrm>
      </p:grpSpPr>
      <p:sp>
        <p:nvSpPr>
          <p:cNvPr id="26" name="Shape 26"/>
          <p:cNvSpPr txBox="1">
            <a:spLocks noGrp="1"/>
          </p:cNvSpPr>
          <p:nvPr>
            <p:ph type="title"/>
          </p:nvPr>
        </p:nvSpPr>
        <p:spPr>
          <a:xfrm>
            <a:off x="629200" y="984967"/>
            <a:ext cx="10962800" cy="1023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629200"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8" name="Shape 28"/>
          <p:cNvSpPr txBox="1">
            <a:spLocks noGrp="1"/>
          </p:cNvSpPr>
          <p:nvPr>
            <p:ph type="body" idx="2"/>
          </p:nvPr>
        </p:nvSpPr>
        <p:spPr>
          <a:xfrm>
            <a:off x="6259001"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9" name="Shape 29"/>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362547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629200" y="984967"/>
            <a:ext cx="10962800" cy="1023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629200" y="2558767"/>
            <a:ext cx="10962800" cy="36136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153435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14600" y="2753801"/>
            <a:ext cx="10962800" cy="1350399"/>
          </a:xfrm>
          <a:prstGeom prst="rect">
            <a:avLst/>
          </a:prstGeom>
        </p:spPr>
        <p:txBody>
          <a:bodyPr lIns="91425" tIns="91425" rIns="91425" bIns="91425" anchor="ctr" anchorCtr="0"/>
          <a:lstStyle>
            <a:lvl1pPr>
              <a:spcBef>
                <a:spcPts val="0"/>
              </a:spcBef>
              <a:buSzPct val="100000"/>
              <a:defRPr sz="5600"/>
            </a:lvl1pPr>
            <a:lvl2pPr>
              <a:spcBef>
                <a:spcPts val="0"/>
              </a:spcBef>
              <a:buSzPct val="100000"/>
              <a:defRPr sz="5600"/>
            </a:lvl2pPr>
            <a:lvl3pPr>
              <a:spcBef>
                <a:spcPts val="0"/>
              </a:spcBef>
              <a:buSzPct val="100000"/>
              <a:defRPr sz="5600"/>
            </a:lvl3pPr>
            <a:lvl4pPr>
              <a:spcBef>
                <a:spcPts val="0"/>
              </a:spcBef>
              <a:buSzPct val="100000"/>
              <a:defRPr sz="5600"/>
            </a:lvl4pPr>
            <a:lvl5pPr>
              <a:spcBef>
                <a:spcPts val="0"/>
              </a:spcBef>
              <a:buSzPct val="100000"/>
              <a:defRPr sz="5600"/>
            </a:lvl5pPr>
            <a:lvl6pPr>
              <a:spcBef>
                <a:spcPts val="0"/>
              </a:spcBef>
              <a:buSzPct val="100000"/>
              <a:defRPr sz="5600"/>
            </a:lvl6pPr>
            <a:lvl7pPr>
              <a:spcBef>
                <a:spcPts val="0"/>
              </a:spcBef>
              <a:buSzPct val="100000"/>
              <a:defRPr sz="5600"/>
            </a:lvl7pPr>
            <a:lvl8pPr>
              <a:spcBef>
                <a:spcPts val="0"/>
              </a:spcBef>
              <a:buSzPct val="100000"/>
              <a:defRPr sz="5600"/>
            </a:lvl8pPr>
            <a:lvl9pPr>
              <a:spcBef>
                <a:spcPts val="0"/>
              </a:spcBef>
              <a:buSzPct val="100000"/>
              <a:defRPr sz="5600"/>
            </a:lvl9pPr>
          </a:lstStyle>
          <a:p>
            <a:endParaRPr/>
          </a:p>
        </p:txBody>
      </p:sp>
      <p:sp>
        <p:nvSpPr>
          <p:cNvPr id="16" name="Shape 16"/>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967902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35"/>
        <p:cNvGrpSpPr/>
        <p:nvPr/>
      </p:nvGrpSpPr>
      <p:grpSpPr>
        <a:xfrm>
          <a:off x="0" y="0"/>
          <a:ext cx="0" cy="0"/>
          <a:chOff x="0" y="0"/>
          <a:chExt cx="0" cy="0"/>
        </a:xfrm>
      </p:grpSpPr>
      <p:sp>
        <p:nvSpPr>
          <p:cNvPr id="38" name="Shape 38"/>
          <p:cNvSpPr txBox="1">
            <a:spLocks noGrp="1"/>
          </p:cNvSpPr>
          <p:nvPr>
            <p:ph type="title"/>
          </p:nvPr>
        </p:nvSpPr>
        <p:spPr>
          <a:xfrm>
            <a:off x="301437" y="477067"/>
            <a:ext cx="3743999" cy="1271199"/>
          </a:xfrm>
          <a:prstGeom prst="rect">
            <a:avLst/>
          </a:prstGeom>
        </p:spPr>
        <p:txBody>
          <a:bodyPr lIns="91425" tIns="91425" rIns="91425" bIns="91425" anchor="b" anchorCtr="0"/>
          <a:lstStyle>
            <a:lvl1pPr>
              <a:spcBef>
                <a:spcPts val="0"/>
              </a:spcBef>
              <a:buSzPct val="100000"/>
              <a:defRPr sz="3200"/>
            </a:lvl1pPr>
            <a:lvl2pPr>
              <a:spcBef>
                <a:spcPts val="0"/>
              </a:spcBef>
              <a:buSzPct val="100000"/>
              <a:defRPr sz="3200"/>
            </a:lvl2pPr>
            <a:lvl3pPr>
              <a:spcBef>
                <a:spcPts val="0"/>
              </a:spcBef>
              <a:buSzPct val="100000"/>
              <a:defRPr sz="3200"/>
            </a:lvl3pPr>
            <a:lvl4pPr>
              <a:spcBef>
                <a:spcPts val="0"/>
              </a:spcBef>
              <a:buSzPct val="100000"/>
              <a:defRPr sz="3200"/>
            </a:lvl4pPr>
            <a:lvl5pPr>
              <a:spcBef>
                <a:spcPts val="0"/>
              </a:spcBef>
              <a:buSzPct val="100000"/>
              <a:defRPr sz="3200"/>
            </a:lvl5pPr>
            <a:lvl6pPr>
              <a:spcBef>
                <a:spcPts val="0"/>
              </a:spcBef>
              <a:buSzPct val="100000"/>
              <a:defRPr sz="3200"/>
            </a:lvl6pPr>
            <a:lvl7pPr>
              <a:spcBef>
                <a:spcPts val="0"/>
              </a:spcBef>
              <a:buSzPct val="100000"/>
              <a:defRPr sz="3200"/>
            </a:lvl7pPr>
            <a:lvl8pPr>
              <a:spcBef>
                <a:spcPts val="0"/>
              </a:spcBef>
              <a:buSzPct val="100000"/>
              <a:defRPr sz="3200"/>
            </a:lvl8pPr>
            <a:lvl9pPr>
              <a:spcBef>
                <a:spcPts val="0"/>
              </a:spcBef>
              <a:buSzPct val="100000"/>
              <a:defRPr sz="3200"/>
            </a:lvl9pPr>
          </a:lstStyle>
          <a:p>
            <a:endParaRPr/>
          </a:p>
        </p:txBody>
      </p:sp>
      <p:sp>
        <p:nvSpPr>
          <p:cNvPr id="39" name="Shape 39"/>
          <p:cNvSpPr txBox="1">
            <a:spLocks noGrp="1"/>
          </p:cNvSpPr>
          <p:nvPr>
            <p:ph type="body" idx="1"/>
          </p:nvPr>
        </p:nvSpPr>
        <p:spPr>
          <a:xfrm>
            <a:off x="301434" y="1954400"/>
            <a:ext cx="3743999" cy="4217999"/>
          </a:xfrm>
          <a:prstGeom prst="rect">
            <a:avLst/>
          </a:prstGeom>
        </p:spPr>
        <p:txBody>
          <a:bodyPr lIns="91425" tIns="91425" rIns="91425" bIns="91425" anchor="t" anchorCtr="0"/>
          <a:lstStyle>
            <a:lvl1pPr>
              <a:spcBef>
                <a:spcPts val="0"/>
              </a:spcBef>
              <a:buClr>
                <a:schemeClr val="lt1"/>
              </a:buClr>
              <a:buSzPct val="100000"/>
              <a:defRPr sz="1600">
                <a:solidFill>
                  <a:schemeClr val="lt1"/>
                </a:solidFill>
              </a:defRPr>
            </a:lvl1pPr>
            <a:lvl2pPr>
              <a:spcBef>
                <a:spcPts val="0"/>
              </a:spcBef>
              <a:buClr>
                <a:schemeClr val="lt1"/>
              </a:buClr>
              <a:buSzPct val="100000"/>
              <a:defRPr sz="1600">
                <a:solidFill>
                  <a:schemeClr val="lt1"/>
                </a:solidFill>
              </a:defRPr>
            </a:lvl2pPr>
            <a:lvl3pPr>
              <a:spcBef>
                <a:spcPts val="0"/>
              </a:spcBef>
              <a:buClr>
                <a:schemeClr val="lt1"/>
              </a:buClr>
              <a:buSzPct val="100000"/>
              <a:defRPr sz="1600">
                <a:solidFill>
                  <a:schemeClr val="lt1"/>
                </a:solidFill>
              </a:defRPr>
            </a:lvl3pPr>
            <a:lvl4pPr>
              <a:spcBef>
                <a:spcPts val="0"/>
              </a:spcBef>
              <a:buClr>
                <a:schemeClr val="lt1"/>
              </a:buClr>
              <a:buSzPct val="100000"/>
              <a:defRPr sz="1600">
                <a:solidFill>
                  <a:schemeClr val="lt1"/>
                </a:solidFill>
              </a:defRPr>
            </a:lvl4pPr>
            <a:lvl5pPr>
              <a:spcBef>
                <a:spcPts val="0"/>
              </a:spcBef>
              <a:buClr>
                <a:schemeClr val="lt1"/>
              </a:buClr>
              <a:buSzPct val="100000"/>
              <a:defRPr sz="1600">
                <a:solidFill>
                  <a:schemeClr val="lt1"/>
                </a:solidFill>
              </a:defRPr>
            </a:lvl5pPr>
            <a:lvl6pPr>
              <a:spcBef>
                <a:spcPts val="0"/>
              </a:spcBef>
              <a:buClr>
                <a:schemeClr val="lt1"/>
              </a:buClr>
              <a:buSzPct val="100000"/>
              <a:defRPr sz="1600">
                <a:solidFill>
                  <a:schemeClr val="lt1"/>
                </a:solidFill>
              </a:defRPr>
            </a:lvl6pPr>
            <a:lvl7pPr>
              <a:spcBef>
                <a:spcPts val="0"/>
              </a:spcBef>
              <a:buClr>
                <a:schemeClr val="lt1"/>
              </a:buClr>
              <a:buSzPct val="100000"/>
              <a:defRPr sz="1600">
                <a:solidFill>
                  <a:schemeClr val="lt1"/>
                </a:solidFill>
              </a:defRPr>
            </a:lvl7pPr>
            <a:lvl8pPr>
              <a:spcBef>
                <a:spcPts val="0"/>
              </a:spcBef>
              <a:buClr>
                <a:schemeClr val="lt1"/>
              </a:buClr>
              <a:buSzPct val="100000"/>
              <a:defRPr sz="1600">
                <a:solidFill>
                  <a:schemeClr val="lt1"/>
                </a:solidFill>
              </a:defRPr>
            </a:lvl8pPr>
            <a:lvl9pPr>
              <a:spcBef>
                <a:spcPts val="0"/>
              </a:spcBef>
              <a:buClr>
                <a:schemeClr val="lt1"/>
              </a:buClr>
              <a:buSzPct val="100000"/>
              <a:defRPr sz="1600">
                <a:solidFill>
                  <a:schemeClr val="lt1"/>
                </a:solidFill>
              </a:defRPr>
            </a:lvl9pPr>
          </a:lstStyle>
          <a:p>
            <a:endParaRPr/>
          </a:p>
        </p:txBody>
      </p:sp>
      <p:sp>
        <p:nvSpPr>
          <p:cNvPr id="40" name="Shape 4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401921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44"/>
        <p:cNvGrpSpPr/>
        <p:nvPr/>
      </p:nvGrpSpPr>
      <p:grpSpPr>
        <a:xfrm>
          <a:off x="0" y="0"/>
          <a:ext cx="0" cy="0"/>
          <a:chOff x="0" y="0"/>
          <a:chExt cx="0" cy="0"/>
        </a:xfrm>
      </p:grpSpPr>
      <p:sp>
        <p:nvSpPr>
          <p:cNvPr id="47" name="Shape 47"/>
          <p:cNvSpPr txBox="1">
            <a:spLocks noGrp="1"/>
          </p:cNvSpPr>
          <p:nvPr>
            <p:ph type="title"/>
          </p:nvPr>
        </p:nvSpPr>
        <p:spPr>
          <a:xfrm>
            <a:off x="354001" y="1644233"/>
            <a:ext cx="5393599" cy="1976400"/>
          </a:xfrm>
          <a:prstGeom prst="rect">
            <a:avLst/>
          </a:prstGeom>
        </p:spPr>
        <p:txBody>
          <a:bodyPr lIns="91425" tIns="91425" rIns="91425" bIns="91425" anchor="b" anchorCtr="0"/>
          <a:lstStyle>
            <a:lvl1pPr algn="ctr">
              <a:spcBef>
                <a:spcPts val="0"/>
              </a:spcBef>
              <a:buClr>
                <a:schemeClr val="dk2"/>
              </a:buClr>
              <a:buSzPct val="100000"/>
              <a:defRPr sz="5600">
                <a:solidFill>
                  <a:schemeClr val="dk2"/>
                </a:solidFill>
              </a:defRPr>
            </a:lvl1pPr>
            <a:lvl2pPr algn="ctr">
              <a:spcBef>
                <a:spcPts val="0"/>
              </a:spcBef>
              <a:buClr>
                <a:schemeClr val="dk2"/>
              </a:buClr>
              <a:buSzPct val="100000"/>
              <a:defRPr sz="5600">
                <a:solidFill>
                  <a:schemeClr val="dk2"/>
                </a:solidFill>
              </a:defRPr>
            </a:lvl2pPr>
            <a:lvl3pPr algn="ctr">
              <a:spcBef>
                <a:spcPts val="0"/>
              </a:spcBef>
              <a:buClr>
                <a:schemeClr val="dk2"/>
              </a:buClr>
              <a:buSzPct val="100000"/>
              <a:defRPr sz="5600">
                <a:solidFill>
                  <a:schemeClr val="dk2"/>
                </a:solidFill>
              </a:defRPr>
            </a:lvl3pPr>
            <a:lvl4pPr algn="ctr">
              <a:spcBef>
                <a:spcPts val="0"/>
              </a:spcBef>
              <a:buClr>
                <a:schemeClr val="dk2"/>
              </a:buClr>
              <a:buSzPct val="100000"/>
              <a:defRPr sz="5600">
                <a:solidFill>
                  <a:schemeClr val="dk2"/>
                </a:solidFill>
              </a:defRPr>
            </a:lvl4pPr>
            <a:lvl5pPr algn="ctr">
              <a:spcBef>
                <a:spcPts val="0"/>
              </a:spcBef>
              <a:buClr>
                <a:schemeClr val="dk2"/>
              </a:buClr>
              <a:buSzPct val="100000"/>
              <a:defRPr sz="5600">
                <a:solidFill>
                  <a:schemeClr val="dk2"/>
                </a:solidFill>
              </a:defRPr>
            </a:lvl5pPr>
            <a:lvl6pPr algn="ctr">
              <a:spcBef>
                <a:spcPts val="0"/>
              </a:spcBef>
              <a:buClr>
                <a:schemeClr val="dk2"/>
              </a:buClr>
              <a:buSzPct val="100000"/>
              <a:defRPr sz="5600">
                <a:solidFill>
                  <a:schemeClr val="dk2"/>
                </a:solidFill>
              </a:defRPr>
            </a:lvl6pPr>
            <a:lvl7pPr algn="ctr">
              <a:spcBef>
                <a:spcPts val="0"/>
              </a:spcBef>
              <a:buClr>
                <a:schemeClr val="dk2"/>
              </a:buClr>
              <a:buSzPct val="100000"/>
              <a:defRPr sz="5600">
                <a:solidFill>
                  <a:schemeClr val="dk2"/>
                </a:solidFill>
              </a:defRPr>
            </a:lvl7pPr>
            <a:lvl8pPr algn="ctr">
              <a:spcBef>
                <a:spcPts val="0"/>
              </a:spcBef>
              <a:buClr>
                <a:schemeClr val="dk2"/>
              </a:buClr>
              <a:buSzPct val="100000"/>
              <a:defRPr sz="5600">
                <a:solidFill>
                  <a:schemeClr val="dk2"/>
                </a:solidFill>
              </a:defRPr>
            </a:lvl8pPr>
            <a:lvl9pPr algn="ctr">
              <a:spcBef>
                <a:spcPts val="0"/>
              </a:spcBef>
              <a:buClr>
                <a:schemeClr val="dk2"/>
              </a:buClr>
              <a:buSzPct val="100000"/>
              <a:defRPr sz="5600">
                <a:solidFill>
                  <a:schemeClr val="dk2"/>
                </a:solidFill>
              </a:defRPr>
            </a:lvl9pPr>
          </a:lstStyle>
          <a:p>
            <a:endParaRPr/>
          </a:p>
        </p:txBody>
      </p:sp>
      <p:sp>
        <p:nvSpPr>
          <p:cNvPr id="48" name="Shape 48"/>
          <p:cNvSpPr txBox="1">
            <a:spLocks noGrp="1"/>
          </p:cNvSpPr>
          <p:nvPr>
            <p:ph type="subTitle" idx="1"/>
          </p:nvPr>
        </p:nvSpPr>
        <p:spPr>
          <a:xfrm>
            <a:off x="354001" y="3705955"/>
            <a:ext cx="5393599" cy="16468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49" name="Shape 49"/>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3180192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a:solidFill>
                    <a:prstClr val="black"/>
                  </a:solidFill>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9BBB59"/>
                </a:solidFill>
              </a:rPr>
              <a:pPr/>
              <a:t>7/28/2016</a:t>
            </a:fld>
            <a:endParaRPr lang="en-US">
              <a:solidFill>
                <a:srgbClr val="9BBB59"/>
              </a:solidFill>
            </a:endParaRPr>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679750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buClr>
                <a:srgbClr val="5A9BD5"/>
              </a:buClr>
              <a:defRPr/>
            </a:lvl1pPr>
            <a:lvl2pPr>
              <a:buClr>
                <a:srgbClr val="5A9BD5"/>
              </a:buClr>
              <a:defRPr/>
            </a:lvl2pPr>
            <a:lvl3pPr>
              <a:buClr>
                <a:srgbClr val="5A9BD5"/>
              </a:buClr>
              <a:defRPr/>
            </a:lvl3pPr>
            <a:lvl4pPr>
              <a:buClr>
                <a:srgbClr val="5A9BD5"/>
              </a:buClr>
              <a:defRPr/>
            </a:lvl4pPr>
            <a:lvl5pPr>
              <a:buClr>
                <a:srgbClr val="5A9BD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US" dirty="0"/>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1146479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162600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a:prstGeom prst="rect">
            <a:avLst/>
          </a:prstGeom>
        </p:spPr>
        <p:txBody>
          <a:bodyPr/>
          <a:lstStyle>
            <a:lvl1pPr>
              <a:buClr>
                <a:srgbClr val="5A9BD5"/>
              </a:buClr>
              <a:defRPr/>
            </a:lvl1pPr>
            <a:lvl2pPr>
              <a:buClr>
                <a:srgbClr val="5A9BD5"/>
              </a:buClr>
              <a:defRPr/>
            </a:lvl2pPr>
            <a:lvl3pPr>
              <a:buClr>
                <a:srgbClr val="5A9BD5"/>
              </a:buClr>
              <a:defRPr/>
            </a:lvl3pPr>
            <a:lvl4pPr>
              <a:buClr>
                <a:srgbClr val="5A9BD5"/>
              </a:buClr>
              <a:defRPr/>
            </a:lvl4pPr>
            <a:lvl5pPr>
              <a:buClr>
                <a:srgbClr val="5A9BD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091294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buClr>
                <a:srgbClr val="5A9BD7"/>
              </a:buClr>
              <a:defRPr sz="2800"/>
            </a:lvl1pPr>
            <a:lvl2pPr>
              <a:buClr>
                <a:srgbClr val="5A9BD7"/>
              </a:buClr>
              <a:defRPr sz="2400"/>
            </a:lvl2pPr>
            <a:lvl3pPr>
              <a:buClr>
                <a:srgbClr val="5A9BD7"/>
              </a:buClr>
              <a:defRPr sz="2000"/>
            </a:lvl3pPr>
            <a:lvl4pPr>
              <a:buClr>
                <a:srgbClr val="5A9BD7"/>
              </a:buClr>
              <a:defRPr sz="1800"/>
            </a:lvl4pPr>
            <a:lvl5pPr>
              <a:buClr>
                <a:srgbClr val="5A9BD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buClr>
                <a:srgbClr val="5A9BD7"/>
              </a:buClr>
              <a:defRPr sz="2800"/>
            </a:lvl1pPr>
            <a:lvl2pPr>
              <a:buClr>
                <a:srgbClr val="5A9BD7"/>
              </a:buClr>
              <a:defRPr sz="2400"/>
            </a:lvl2pPr>
            <a:lvl3pPr>
              <a:buClr>
                <a:srgbClr val="5A9BD7"/>
              </a:buClr>
              <a:defRPr sz="2000"/>
            </a:lvl3pPr>
            <a:lvl4pPr>
              <a:buClr>
                <a:srgbClr val="5A9BD7"/>
              </a:buClr>
              <a:defRPr sz="1800"/>
            </a:lvl4pPr>
            <a:lvl5pPr>
              <a:buClr>
                <a:srgbClr val="5A9BD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646503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9BBB59"/>
                </a:solidFill>
              </a:rPr>
              <a:pPr/>
              <a:t>7/28/2016</a:t>
            </a:fld>
            <a:endParaRPr lang="en-US">
              <a:solidFill>
                <a:srgbClr val="9BBB59"/>
              </a:solidFill>
            </a:endParaRPr>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1190779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9BBB59"/>
                </a:solidFill>
              </a:rPr>
              <a:pPr/>
              <a:t>7/28/2016</a:t>
            </a:fld>
            <a:endParaRPr lang="en-US">
              <a:solidFill>
                <a:srgbClr val="9BBB59"/>
              </a:solidFill>
            </a:endParaRPr>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348196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9BBB59"/>
                </a:solidFill>
              </a:rPr>
              <a:pPr/>
              <a:t>7/28/2016</a:t>
            </a:fld>
            <a:endParaRPr lang="en-US">
              <a:solidFill>
                <a:srgbClr val="9BBB59"/>
              </a:solidFill>
            </a:endParaRPr>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911682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083662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859526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3979789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Tree>
    <p:extLst>
      <p:ext uri="{BB962C8B-B14F-4D97-AF65-F5344CB8AC3E}">
        <p14:creationId xmlns:p14="http://schemas.microsoft.com/office/powerpoint/2010/main" xmlns="" val="2659833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sp>
        <p:nvSpPr>
          <p:cNvPr id="3" name="Subtitle 2"/>
          <p:cNvSpPr>
            <a:spLocks noGrp="1"/>
          </p:cNvSpPr>
          <p:nvPr>
            <p:ph type="subTitle" idx="1"/>
          </p:nvPr>
        </p:nvSpPr>
        <p:spPr>
          <a:xfrm>
            <a:off x="1524000" y="4056115"/>
            <a:ext cx="9144000" cy="1655763"/>
          </a:xfrm>
          <a:prstGeom prst="rect">
            <a:avLst/>
          </a:prstGeo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1"/>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9BBB59"/>
                </a:solidFill>
              </a:rPr>
              <a:pPr/>
              <a:t>7/28/2016</a:t>
            </a:fld>
            <a:endParaRPr lang="en-US">
              <a:solidFill>
                <a:srgbClr val="9BBB59"/>
              </a:solidFill>
            </a:endParaRPr>
          </a:p>
        </p:txBody>
      </p:sp>
      <p:sp>
        <p:nvSpPr>
          <p:cNvPr id="12"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3"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3441854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a:prstGeom prst="rect">
            <a:avLst/>
          </a:prstGeom>
        </p:spPr>
        <p:txBody>
          <a:bodyPr/>
          <a:lstStyle>
            <a:lvl1pPr>
              <a:buClr>
                <a:srgbClr val="5A9BD5"/>
              </a:buClr>
              <a:defRPr/>
            </a:lvl1pPr>
            <a:lvl2pPr>
              <a:buClr>
                <a:srgbClr val="5A9BD5"/>
              </a:buClr>
              <a:defRPr/>
            </a:lvl2pPr>
            <a:lvl3pPr>
              <a:buClr>
                <a:srgbClr val="5A9BD5"/>
              </a:buClr>
              <a:defRPr/>
            </a:lvl3pPr>
            <a:lvl4pPr>
              <a:buClr>
                <a:srgbClr val="5A9BD5"/>
              </a:buClr>
              <a:defRPr/>
            </a:lvl4pPr>
            <a:lvl5pPr>
              <a:buClr>
                <a:srgbClr val="5A9BD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1760371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2" name="Title 1"/>
          <p:cNvSpPr>
            <a:spLocks noGrp="1"/>
          </p:cNvSpPr>
          <p:nvPr>
            <p:ph type="title"/>
          </p:nvPr>
        </p:nvSpPr>
        <p:spPr>
          <a:xfrm>
            <a:off x="831851" y="1709738"/>
            <a:ext cx="10515600" cy="2862263"/>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300496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2" name="Title 1"/>
          <p:cNvSpPr>
            <a:spLocks noGrp="1"/>
          </p:cNvSpPr>
          <p:nvPr>
            <p:ph type="title"/>
          </p:nvPr>
        </p:nvSpPr>
        <p:spPr>
          <a:xfrm>
            <a:off x="831851" y="1709738"/>
            <a:ext cx="10515600" cy="2862263"/>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4178263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494177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4"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4" y="1489075"/>
            <a:ext cx="5157787"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1" y="1489075"/>
            <a:ext cx="5156200"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831851" y="274639"/>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9BBB59"/>
                </a:solidFill>
              </a:rPr>
              <a:pPr/>
              <a:t>7/28/2016</a:t>
            </a:fld>
            <a:endParaRPr lang="en-US">
              <a:solidFill>
                <a:srgbClr val="9BBB59"/>
              </a:solidFill>
            </a:endParaRPr>
          </a:p>
        </p:txBody>
      </p:sp>
      <p:sp>
        <p:nvSpPr>
          <p:cNvPr id="11" name="Footer Placeholder 4"/>
          <p:cNvSpPr>
            <a:spLocks noGrp="1"/>
          </p:cNvSpPr>
          <p:nvPr>
            <p:ph type="ftr" sz="quarter" idx="11"/>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2" name="Slide Number Placeholder 5"/>
          <p:cNvSpPr>
            <a:spLocks noGrp="1"/>
          </p:cNvSpPr>
          <p:nvPr>
            <p:ph type="sldNum" sz="quarter" idx="12"/>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2891281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9BBB59"/>
                </a:solidFill>
              </a:rPr>
              <a:pPr/>
              <a:t>7/28/2016</a:t>
            </a:fld>
            <a:endParaRPr lang="en-US">
              <a:solidFill>
                <a:srgbClr val="9BBB59"/>
              </a:solidFill>
            </a:endParaRPr>
          </a:p>
        </p:txBody>
      </p:sp>
      <p:sp>
        <p:nvSpPr>
          <p:cNvPr id="7"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8"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152774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9BBB59"/>
                </a:solidFill>
              </a:rPr>
              <a:pPr/>
              <a:t>7/28/2016</a:t>
            </a:fld>
            <a:endParaRPr lang="en-US">
              <a:solidFill>
                <a:srgbClr val="9BBB59"/>
              </a:solidFill>
            </a:endParaRPr>
          </a:p>
        </p:txBody>
      </p:sp>
      <p:sp>
        <p:nvSpPr>
          <p:cNvPr id="6"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7"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1587429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997252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2855637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677515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1477595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3"/>
        <p:cNvGrpSpPr/>
        <p:nvPr/>
      </p:nvGrpSpPr>
      <p:grpSpPr>
        <a:xfrm>
          <a:off x="0" y="0"/>
          <a:ext cx="0" cy="0"/>
          <a:chOff x="0" y="0"/>
          <a:chExt cx="0" cy="0"/>
        </a:xfrm>
      </p:grpSpPr>
      <p:sp>
        <p:nvSpPr>
          <p:cNvPr id="26" name="Shape 26"/>
          <p:cNvSpPr txBox="1">
            <a:spLocks noGrp="1"/>
          </p:cNvSpPr>
          <p:nvPr>
            <p:ph type="title"/>
          </p:nvPr>
        </p:nvSpPr>
        <p:spPr>
          <a:xfrm>
            <a:off x="629200" y="984967"/>
            <a:ext cx="10962800" cy="1023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629200"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8" name="Shape 28"/>
          <p:cNvSpPr txBox="1">
            <a:spLocks noGrp="1"/>
          </p:cNvSpPr>
          <p:nvPr>
            <p:ph type="body" idx="2"/>
          </p:nvPr>
        </p:nvSpPr>
        <p:spPr>
          <a:xfrm>
            <a:off x="6259001"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9" name="Shape 29"/>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317341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2730747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14600" y="2753801"/>
            <a:ext cx="10962800" cy="1350399"/>
          </a:xfrm>
          <a:prstGeom prst="rect">
            <a:avLst/>
          </a:prstGeom>
        </p:spPr>
        <p:txBody>
          <a:bodyPr lIns="91425" tIns="91425" rIns="91425" bIns="91425" anchor="ctr" anchorCtr="0"/>
          <a:lstStyle>
            <a:lvl1pPr>
              <a:spcBef>
                <a:spcPts val="0"/>
              </a:spcBef>
              <a:buSzPct val="100000"/>
              <a:defRPr sz="5600"/>
            </a:lvl1pPr>
            <a:lvl2pPr>
              <a:spcBef>
                <a:spcPts val="0"/>
              </a:spcBef>
              <a:buSzPct val="100000"/>
              <a:defRPr sz="5600"/>
            </a:lvl2pPr>
            <a:lvl3pPr>
              <a:spcBef>
                <a:spcPts val="0"/>
              </a:spcBef>
              <a:buSzPct val="100000"/>
              <a:defRPr sz="5600"/>
            </a:lvl3pPr>
            <a:lvl4pPr>
              <a:spcBef>
                <a:spcPts val="0"/>
              </a:spcBef>
              <a:buSzPct val="100000"/>
              <a:defRPr sz="5600"/>
            </a:lvl4pPr>
            <a:lvl5pPr>
              <a:spcBef>
                <a:spcPts val="0"/>
              </a:spcBef>
              <a:buSzPct val="100000"/>
              <a:defRPr sz="5600"/>
            </a:lvl5pPr>
            <a:lvl6pPr>
              <a:spcBef>
                <a:spcPts val="0"/>
              </a:spcBef>
              <a:buSzPct val="100000"/>
              <a:defRPr sz="5600"/>
            </a:lvl6pPr>
            <a:lvl7pPr>
              <a:spcBef>
                <a:spcPts val="0"/>
              </a:spcBef>
              <a:buSzPct val="100000"/>
              <a:defRPr sz="5600"/>
            </a:lvl7pPr>
            <a:lvl8pPr>
              <a:spcBef>
                <a:spcPts val="0"/>
              </a:spcBef>
              <a:buSzPct val="100000"/>
              <a:defRPr sz="5600"/>
            </a:lvl8pPr>
            <a:lvl9pPr>
              <a:spcBef>
                <a:spcPts val="0"/>
              </a:spcBef>
              <a:buSzPct val="100000"/>
              <a:defRPr sz="5600"/>
            </a:lvl9pPr>
          </a:lstStyle>
          <a:p>
            <a:endParaRPr/>
          </a:p>
        </p:txBody>
      </p:sp>
      <p:sp>
        <p:nvSpPr>
          <p:cNvPr id="16" name="Shape 16"/>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1832061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35"/>
        <p:cNvGrpSpPr/>
        <p:nvPr/>
      </p:nvGrpSpPr>
      <p:grpSpPr>
        <a:xfrm>
          <a:off x="0" y="0"/>
          <a:ext cx="0" cy="0"/>
          <a:chOff x="0" y="0"/>
          <a:chExt cx="0" cy="0"/>
        </a:xfrm>
      </p:grpSpPr>
      <p:sp>
        <p:nvSpPr>
          <p:cNvPr id="38" name="Shape 38"/>
          <p:cNvSpPr txBox="1">
            <a:spLocks noGrp="1"/>
          </p:cNvSpPr>
          <p:nvPr>
            <p:ph type="title"/>
          </p:nvPr>
        </p:nvSpPr>
        <p:spPr>
          <a:xfrm>
            <a:off x="301437" y="477067"/>
            <a:ext cx="3743999" cy="1271199"/>
          </a:xfrm>
          <a:prstGeom prst="rect">
            <a:avLst/>
          </a:prstGeom>
        </p:spPr>
        <p:txBody>
          <a:bodyPr lIns="91425" tIns="91425" rIns="91425" bIns="91425" anchor="b" anchorCtr="0"/>
          <a:lstStyle>
            <a:lvl1pPr>
              <a:spcBef>
                <a:spcPts val="0"/>
              </a:spcBef>
              <a:buSzPct val="100000"/>
              <a:defRPr sz="3200"/>
            </a:lvl1pPr>
            <a:lvl2pPr>
              <a:spcBef>
                <a:spcPts val="0"/>
              </a:spcBef>
              <a:buSzPct val="100000"/>
              <a:defRPr sz="3200"/>
            </a:lvl2pPr>
            <a:lvl3pPr>
              <a:spcBef>
                <a:spcPts val="0"/>
              </a:spcBef>
              <a:buSzPct val="100000"/>
              <a:defRPr sz="3200"/>
            </a:lvl3pPr>
            <a:lvl4pPr>
              <a:spcBef>
                <a:spcPts val="0"/>
              </a:spcBef>
              <a:buSzPct val="100000"/>
              <a:defRPr sz="3200"/>
            </a:lvl4pPr>
            <a:lvl5pPr>
              <a:spcBef>
                <a:spcPts val="0"/>
              </a:spcBef>
              <a:buSzPct val="100000"/>
              <a:defRPr sz="3200"/>
            </a:lvl5pPr>
            <a:lvl6pPr>
              <a:spcBef>
                <a:spcPts val="0"/>
              </a:spcBef>
              <a:buSzPct val="100000"/>
              <a:defRPr sz="3200"/>
            </a:lvl6pPr>
            <a:lvl7pPr>
              <a:spcBef>
                <a:spcPts val="0"/>
              </a:spcBef>
              <a:buSzPct val="100000"/>
              <a:defRPr sz="3200"/>
            </a:lvl7pPr>
            <a:lvl8pPr>
              <a:spcBef>
                <a:spcPts val="0"/>
              </a:spcBef>
              <a:buSzPct val="100000"/>
              <a:defRPr sz="3200"/>
            </a:lvl8pPr>
            <a:lvl9pPr>
              <a:spcBef>
                <a:spcPts val="0"/>
              </a:spcBef>
              <a:buSzPct val="100000"/>
              <a:defRPr sz="3200"/>
            </a:lvl9pPr>
          </a:lstStyle>
          <a:p>
            <a:endParaRPr/>
          </a:p>
        </p:txBody>
      </p:sp>
      <p:sp>
        <p:nvSpPr>
          <p:cNvPr id="39" name="Shape 39"/>
          <p:cNvSpPr txBox="1">
            <a:spLocks noGrp="1"/>
          </p:cNvSpPr>
          <p:nvPr>
            <p:ph type="body" idx="1"/>
          </p:nvPr>
        </p:nvSpPr>
        <p:spPr>
          <a:xfrm>
            <a:off x="301434" y="1954400"/>
            <a:ext cx="3743999" cy="4217999"/>
          </a:xfrm>
          <a:prstGeom prst="rect">
            <a:avLst/>
          </a:prstGeom>
        </p:spPr>
        <p:txBody>
          <a:bodyPr lIns="91425" tIns="91425" rIns="91425" bIns="91425" anchor="t" anchorCtr="0"/>
          <a:lstStyle>
            <a:lvl1pPr>
              <a:spcBef>
                <a:spcPts val="0"/>
              </a:spcBef>
              <a:buClr>
                <a:schemeClr val="lt1"/>
              </a:buClr>
              <a:buSzPct val="100000"/>
              <a:defRPr sz="1600">
                <a:solidFill>
                  <a:schemeClr val="lt1"/>
                </a:solidFill>
              </a:defRPr>
            </a:lvl1pPr>
            <a:lvl2pPr>
              <a:spcBef>
                <a:spcPts val="0"/>
              </a:spcBef>
              <a:buClr>
                <a:schemeClr val="lt1"/>
              </a:buClr>
              <a:buSzPct val="100000"/>
              <a:defRPr sz="1600">
                <a:solidFill>
                  <a:schemeClr val="lt1"/>
                </a:solidFill>
              </a:defRPr>
            </a:lvl2pPr>
            <a:lvl3pPr>
              <a:spcBef>
                <a:spcPts val="0"/>
              </a:spcBef>
              <a:buClr>
                <a:schemeClr val="lt1"/>
              </a:buClr>
              <a:buSzPct val="100000"/>
              <a:defRPr sz="1600">
                <a:solidFill>
                  <a:schemeClr val="lt1"/>
                </a:solidFill>
              </a:defRPr>
            </a:lvl3pPr>
            <a:lvl4pPr>
              <a:spcBef>
                <a:spcPts val="0"/>
              </a:spcBef>
              <a:buClr>
                <a:schemeClr val="lt1"/>
              </a:buClr>
              <a:buSzPct val="100000"/>
              <a:defRPr sz="1600">
                <a:solidFill>
                  <a:schemeClr val="lt1"/>
                </a:solidFill>
              </a:defRPr>
            </a:lvl4pPr>
            <a:lvl5pPr>
              <a:spcBef>
                <a:spcPts val="0"/>
              </a:spcBef>
              <a:buClr>
                <a:schemeClr val="lt1"/>
              </a:buClr>
              <a:buSzPct val="100000"/>
              <a:defRPr sz="1600">
                <a:solidFill>
                  <a:schemeClr val="lt1"/>
                </a:solidFill>
              </a:defRPr>
            </a:lvl5pPr>
            <a:lvl6pPr>
              <a:spcBef>
                <a:spcPts val="0"/>
              </a:spcBef>
              <a:buClr>
                <a:schemeClr val="lt1"/>
              </a:buClr>
              <a:buSzPct val="100000"/>
              <a:defRPr sz="1600">
                <a:solidFill>
                  <a:schemeClr val="lt1"/>
                </a:solidFill>
              </a:defRPr>
            </a:lvl6pPr>
            <a:lvl7pPr>
              <a:spcBef>
                <a:spcPts val="0"/>
              </a:spcBef>
              <a:buClr>
                <a:schemeClr val="lt1"/>
              </a:buClr>
              <a:buSzPct val="100000"/>
              <a:defRPr sz="1600">
                <a:solidFill>
                  <a:schemeClr val="lt1"/>
                </a:solidFill>
              </a:defRPr>
            </a:lvl7pPr>
            <a:lvl8pPr>
              <a:spcBef>
                <a:spcPts val="0"/>
              </a:spcBef>
              <a:buClr>
                <a:schemeClr val="lt1"/>
              </a:buClr>
              <a:buSzPct val="100000"/>
              <a:defRPr sz="1600">
                <a:solidFill>
                  <a:schemeClr val="lt1"/>
                </a:solidFill>
              </a:defRPr>
            </a:lvl8pPr>
            <a:lvl9pPr>
              <a:spcBef>
                <a:spcPts val="0"/>
              </a:spcBef>
              <a:buClr>
                <a:schemeClr val="lt1"/>
              </a:buClr>
              <a:buSzPct val="100000"/>
              <a:defRPr sz="1600">
                <a:solidFill>
                  <a:schemeClr val="lt1"/>
                </a:solidFill>
              </a:defRPr>
            </a:lvl9pPr>
          </a:lstStyle>
          <a:p>
            <a:endParaRPr/>
          </a:p>
        </p:txBody>
      </p:sp>
      <p:sp>
        <p:nvSpPr>
          <p:cNvPr id="40" name="Shape 4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2490377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44"/>
        <p:cNvGrpSpPr/>
        <p:nvPr/>
      </p:nvGrpSpPr>
      <p:grpSpPr>
        <a:xfrm>
          <a:off x="0" y="0"/>
          <a:ext cx="0" cy="0"/>
          <a:chOff x="0" y="0"/>
          <a:chExt cx="0" cy="0"/>
        </a:xfrm>
      </p:grpSpPr>
      <p:sp>
        <p:nvSpPr>
          <p:cNvPr id="47" name="Shape 47"/>
          <p:cNvSpPr txBox="1">
            <a:spLocks noGrp="1"/>
          </p:cNvSpPr>
          <p:nvPr>
            <p:ph type="title"/>
          </p:nvPr>
        </p:nvSpPr>
        <p:spPr>
          <a:xfrm>
            <a:off x="354001" y="1644233"/>
            <a:ext cx="5393599" cy="1976400"/>
          </a:xfrm>
          <a:prstGeom prst="rect">
            <a:avLst/>
          </a:prstGeom>
        </p:spPr>
        <p:txBody>
          <a:bodyPr lIns="91425" tIns="91425" rIns="91425" bIns="91425" anchor="b" anchorCtr="0"/>
          <a:lstStyle>
            <a:lvl1pPr algn="ctr">
              <a:spcBef>
                <a:spcPts val="0"/>
              </a:spcBef>
              <a:buClr>
                <a:schemeClr val="dk2"/>
              </a:buClr>
              <a:buSzPct val="100000"/>
              <a:defRPr sz="5600">
                <a:solidFill>
                  <a:schemeClr val="dk2"/>
                </a:solidFill>
              </a:defRPr>
            </a:lvl1pPr>
            <a:lvl2pPr algn="ctr">
              <a:spcBef>
                <a:spcPts val="0"/>
              </a:spcBef>
              <a:buClr>
                <a:schemeClr val="dk2"/>
              </a:buClr>
              <a:buSzPct val="100000"/>
              <a:defRPr sz="5600">
                <a:solidFill>
                  <a:schemeClr val="dk2"/>
                </a:solidFill>
              </a:defRPr>
            </a:lvl2pPr>
            <a:lvl3pPr algn="ctr">
              <a:spcBef>
                <a:spcPts val="0"/>
              </a:spcBef>
              <a:buClr>
                <a:schemeClr val="dk2"/>
              </a:buClr>
              <a:buSzPct val="100000"/>
              <a:defRPr sz="5600">
                <a:solidFill>
                  <a:schemeClr val="dk2"/>
                </a:solidFill>
              </a:defRPr>
            </a:lvl3pPr>
            <a:lvl4pPr algn="ctr">
              <a:spcBef>
                <a:spcPts val="0"/>
              </a:spcBef>
              <a:buClr>
                <a:schemeClr val="dk2"/>
              </a:buClr>
              <a:buSzPct val="100000"/>
              <a:defRPr sz="5600">
                <a:solidFill>
                  <a:schemeClr val="dk2"/>
                </a:solidFill>
              </a:defRPr>
            </a:lvl4pPr>
            <a:lvl5pPr algn="ctr">
              <a:spcBef>
                <a:spcPts val="0"/>
              </a:spcBef>
              <a:buClr>
                <a:schemeClr val="dk2"/>
              </a:buClr>
              <a:buSzPct val="100000"/>
              <a:defRPr sz="5600">
                <a:solidFill>
                  <a:schemeClr val="dk2"/>
                </a:solidFill>
              </a:defRPr>
            </a:lvl5pPr>
            <a:lvl6pPr algn="ctr">
              <a:spcBef>
                <a:spcPts val="0"/>
              </a:spcBef>
              <a:buClr>
                <a:schemeClr val="dk2"/>
              </a:buClr>
              <a:buSzPct val="100000"/>
              <a:defRPr sz="5600">
                <a:solidFill>
                  <a:schemeClr val="dk2"/>
                </a:solidFill>
              </a:defRPr>
            </a:lvl6pPr>
            <a:lvl7pPr algn="ctr">
              <a:spcBef>
                <a:spcPts val="0"/>
              </a:spcBef>
              <a:buClr>
                <a:schemeClr val="dk2"/>
              </a:buClr>
              <a:buSzPct val="100000"/>
              <a:defRPr sz="5600">
                <a:solidFill>
                  <a:schemeClr val="dk2"/>
                </a:solidFill>
              </a:defRPr>
            </a:lvl7pPr>
            <a:lvl8pPr algn="ctr">
              <a:spcBef>
                <a:spcPts val="0"/>
              </a:spcBef>
              <a:buClr>
                <a:schemeClr val="dk2"/>
              </a:buClr>
              <a:buSzPct val="100000"/>
              <a:defRPr sz="5600">
                <a:solidFill>
                  <a:schemeClr val="dk2"/>
                </a:solidFill>
              </a:defRPr>
            </a:lvl8pPr>
            <a:lvl9pPr algn="ctr">
              <a:spcBef>
                <a:spcPts val="0"/>
              </a:spcBef>
              <a:buClr>
                <a:schemeClr val="dk2"/>
              </a:buClr>
              <a:buSzPct val="100000"/>
              <a:defRPr sz="5600">
                <a:solidFill>
                  <a:schemeClr val="dk2"/>
                </a:solidFill>
              </a:defRPr>
            </a:lvl9pPr>
          </a:lstStyle>
          <a:p>
            <a:endParaRPr/>
          </a:p>
        </p:txBody>
      </p:sp>
      <p:sp>
        <p:nvSpPr>
          <p:cNvPr id="48" name="Shape 48"/>
          <p:cNvSpPr txBox="1">
            <a:spLocks noGrp="1"/>
          </p:cNvSpPr>
          <p:nvPr>
            <p:ph type="subTitle" idx="1"/>
          </p:nvPr>
        </p:nvSpPr>
        <p:spPr>
          <a:xfrm>
            <a:off x="354001" y="3705955"/>
            <a:ext cx="5393599" cy="16468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49" name="Shape 49"/>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1952946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sp>
        <p:nvSpPr>
          <p:cNvPr id="3" name="Subtitle 2"/>
          <p:cNvSpPr>
            <a:spLocks noGrp="1"/>
          </p:cNvSpPr>
          <p:nvPr>
            <p:ph type="subTitle" idx="1"/>
          </p:nvPr>
        </p:nvSpPr>
        <p:spPr>
          <a:xfrm>
            <a:off x="1524000" y="4056115"/>
            <a:ext cx="9144000" cy="1655763"/>
          </a:xfrm>
          <a:prstGeom prst="rect">
            <a:avLst/>
          </a:prstGeo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1"/>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solidFill>
                  <a:srgbClr val="9BBB59"/>
                </a:solidFill>
              </a:rPr>
              <a:pPr/>
              <a:t>7/28/2016</a:t>
            </a:fld>
            <a:endParaRPr lang="en-US">
              <a:solidFill>
                <a:srgbClr val="9BBB59"/>
              </a:solidFill>
            </a:endParaRPr>
          </a:p>
        </p:txBody>
      </p:sp>
      <p:sp>
        <p:nvSpPr>
          <p:cNvPr id="12"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3"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1650124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134236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2" name="Title 1"/>
          <p:cNvSpPr>
            <a:spLocks noGrp="1"/>
          </p:cNvSpPr>
          <p:nvPr>
            <p:ph type="title"/>
          </p:nvPr>
        </p:nvSpPr>
        <p:spPr>
          <a:xfrm>
            <a:off x="831851" y="1709738"/>
            <a:ext cx="10515600" cy="2862263"/>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050468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297291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4"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4" y="1489075"/>
            <a:ext cx="5157787"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1" y="1489075"/>
            <a:ext cx="5156200"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831851" y="274639"/>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9BBB59"/>
                </a:solidFill>
              </a:rPr>
              <a:pPr/>
              <a:t>7/28/2016</a:t>
            </a:fld>
            <a:endParaRPr lang="en-US">
              <a:solidFill>
                <a:srgbClr val="9BBB59"/>
              </a:solidFill>
            </a:endParaRPr>
          </a:p>
        </p:txBody>
      </p:sp>
      <p:sp>
        <p:nvSpPr>
          <p:cNvPr id="11" name="Footer Placeholder 4"/>
          <p:cNvSpPr>
            <a:spLocks noGrp="1"/>
          </p:cNvSpPr>
          <p:nvPr>
            <p:ph type="ftr" sz="quarter" idx="11"/>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2" name="Slide Number Placeholder 5"/>
          <p:cNvSpPr>
            <a:spLocks noGrp="1"/>
          </p:cNvSpPr>
          <p:nvPr>
            <p:ph type="sldNum" sz="quarter" idx="12"/>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571054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9BBB59"/>
                </a:solidFill>
              </a:rPr>
              <a:pPr/>
              <a:t>7/28/2016</a:t>
            </a:fld>
            <a:endParaRPr lang="en-US">
              <a:solidFill>
                <a:srgbClr val="9BBB59"/>
              </a:solidFill>
            </a:endParaRPr>
          </a:p>
        </p:txBody>
      </p:sp>
      <p:sp>
        <p:nvSpPr>
          <p:cNvPr id="7"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8"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4245860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9BBB59"/>
                </a:solidFill>
              </a:rPr>
              <a:pPr/>
              <a:t>7/28/2016</a:t>
            </a:fld>
            <a:endParaRPr lang="en-US">
              <a:solidFill>
                <a:srgbClr val="9BBB59"/>
              </a:solidFill>
            </a:endParaRPr>
          </a:p>
        </p:txBody>
      </p:sp>
      <p:sp>
        <p:nvSpPr>
          <p:cNvPr id="6"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7"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2820889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4"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4" y="1489075"/>
            <a:ext cx="5157787"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1" y="1489075"/>
            <a:ext cx="5156200"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831851" y="274639"/>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solidFill>
                  <a:srgbClr val="9BBB59"/>
                </a:solidFill>
              </a:rPr>
              <a:pPr/>
              <a:t>7/28/2016</a:t>
            </a:fld>
            <a:endParaRPr lang="en-US">
              <a:solidFill>
                <a:srgbClr val="9BBB59"/>
              </a:solidFill>
            </a:endParaRPr>
          </a:p>
        </p:txBody>
      </p:sp>
      <p:sp>
        <p:nvSpPr>
          <p:cNvPr id="11" name="Footer Placeholder 4"/>
          <p:cNvSpPr>
            <a:spLocks noGrp="1"/>
          </p:cNvSpPr>
          <p:nvPr>
            <p:ph type="ftr" sz="quarter" idx="11"/>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2" name="Slide Number Placeholder 5"/>
          <p:cNvSpPr>
            <a:spLocks noGrp="1"/>
          </p:cNvSpPr>
          <p:nvPr>
            <p:ph type="sldNum" sz="quarter" idx="12"/>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4168233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529887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465988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148520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solidFill>
                  <a:srgbClr val="9BBB59"/>
                </a:solidFill>
              </a:rPr>
              <a:pPr/>
              <a:t>7/28/2016</a:t>
            </a:fld>
            <a:endParaRPr lang="en-US">
              <a:solidFill>
                <a:srgbClr val="9BBB59"/>
              </a:solidFill>
            </a:endParaRPr>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1803195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3"/>
        <p:cNvGrpSpPr/>
        <p:nvPr/>
      </p:nvGrpSpPr>
      <p:grpSpPr>
        <a:xfrm>
          <a:off x="0" y="0"/>
          <a:ext cx="0" cy="0"/>
          <a:chOff x="0" y="0"/>
          <a:chExt cx="0" cy="0"/>
        </a:xfrm>
      </p:grpSpPr>
      <p:sp>
        <p:nvSpPr>
          <p:cNvPr id="26" name="Shape 26"/>
          <p:cNvSpPr txBox="1">
            <a:spLocks noGrp="1"/>
          </p:cNvSpPr>
          <p:nvPr>
            <p:ph type="title"/>
          </p:nvPr>
        </p:nvSpPr>
        <p:spPr>
          <a:xfrm>
            <a:off x="629200" y="984967"/>
            <a:ext cx="10962800" cy="1023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629200"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8" name="Shape 28"/>
          <p:cNvSpPr txBox="1">
            <a:spLocks noGrp="1"/>
          </p:cNvSpPr>
          <p:nvPr>
            <p:ph type="body" idx="2"/>
          </p:nvPr>
        </p:nvSpPr>
        <p:spPr>
          <a:xfrm>
            <a:off x="6259001" y="2558767"/>
            <a:ext cx="5333199" cy="3613600"/>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9" name="Shape 29"/>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3336486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629200" y="984967"/>
            <a:ext cx="10962800" cy="1023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629200" y="2558767"/>
            <a:ext cx="10962800" cy="36136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3086252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14600" y="2753801"/>
            <a:ext cx="10962800" cy="1350399"/>
          </a:xfrm>
          <a:prstGeom prst="rect">
            <a:avLst/>
          </a:prstGeom>
        </p:spPr>
        <p:txBody>
          <a:bodyPr lIns="91425" tIns="91425" rIns="91425" bIns="91425" anchor="ctr" anchorCtr="0"/>
          <a:lstStyle>
            <a:lvl1pPr>
              <a:spcBef>
                <a:spcPts val="0"/>
              </a:spcBef>
              <a:buSzPct val="100000"/>
              <a:defRPr sz="5600"/>
            </a:lvl1pPr>
            <a:lvl2pPr>
              <a:spcBef>
                <a:spcPts val="0"/>
              </a:spcBef>
              <a:buSzPct val="100000"/>
              <a:defRPr sz="5600"/>
            </a:lvl2pPr>
            <a:lvl3pPr>
              <a:spcBef>
                <a:spcPts val="0"/>
              </a:spcBef>
              <a:buSzPct val="100000"/>
              <a:defRPr sz="5600"/>
            </a:lvl3pPr>
            <a:lvl4pPr>
              <a:spcBef>
                <a:spcPts val="0"/>
              </a:spcBef>
              <a:buSzPct val="100000"/>
              <a:defRPr sz="5600"/>
            </a:lvl4pPr>
            <a:lvl5pPr>
              <a:spcBef>
                <a:spcPts val="0"/>
              </a:spcBef>
              <a:buSzPct val="100000"/>
              <a:defRPr sz="5600"/>
            </a:lvl5pPr>
            <a:lvl6pPr>
              <a:spcBef>
                <a:spcPts val="0"/>
              </a:spcBef>
              <a:buSzPct val="100000"/>
              <a:defRPr sz="5600"/>
            </a:lvl6pPr>
            <a:lvl7pPr>
              <a:spcBef>
                <a:spcPts val="0"/>
              </a:spcBef>
              <a:buSzPct val="100000"/>
              <a:defRPr sz="5600"/>
            </a:lvl7pPr>
            <a:lvl8pPr>
              <a:spcBef>
                <a:spcPts val="0"/>
              </a:spcBef>
              <a:buSzPct val="100000"/>
              <a:defRPr sz="5600"/>
            </a:lvl8pPr>
            <a:lvl9pPr>
              <a:spcBef>
                <a:spcPts val="0"/>
              </a:spcBef>
              <a:buSzPct val="100000"/>
              <a:defRPr sz="5600"/>
            </a:lvl9pPr>
          </a:lstStyle>
          <a:p>
            <a:endParaRPr/>
          </a:p>
        </p:txBody>
      </p:sp>
      <p:sp>
        <p:nvSpPr>
          <p:cNvPr id="16" name="Shape 16"/>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2118263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35"/>
        <p:cNvGrpSpPr/>
        <p:nvPr/>
      </p:nvGrpSpPr>
      <p:grpSpPr>
        <a:xfrm>
          <a:off x="0" y="0"/>
          <a:ext cx="0" cy="0"/>
          <a:chOff x="0" y="0"/>
          <a:chExt cx="0" cy="0"/>
        </a:xfrm>
      </p:grpSpPr>
      <p:sp>
        <p:nvSpPr>
          <p:cNvPr id="38" name="Shape 38"/>
          <p:cNvSpPr txBox="1">
            <a:spLocks noGrp="1"/>
          </p:cNvSpPr>
          <p:nvPr>
            <p:ph type="title"/>
          </p:nvPr>
        </p:nvSpPr>
        <p:spPr>
          <a:xfrm>
            <a:off x="301437" y="477067"/>
            <a:ext cx="3743999" cy="1271199"/>
          </a:xfrm>
          <a:prstGeom prst="rect">
            <a:avLst/>
          </a:prstGeom>
        </p:spPr>
        <p:txBody>
          <a:bodyPr lIns="91425" tIns="91425" rIns="91425" bIns="91425" anchor="b" anchorCtr="0"/>
          <a:lstStyle>
            <a:lvl1pPr>
              <a:spcBef>
                <a:spcPts val="0"/>
              </a:spcBef>
              <a:buSzPct val="100000"/>
              <a:defRPr sz="3200"/>
            </a:lvl1pPr>
            <a:lvl2pPr>
              <a:spcBef>
                <a:spcPts val="0"/>
              </a:spcBef>
              <a:buSzPct val="100000"/>
              <a:defRPr sz="3200"/>
            </a:lvl2pPr>
            <a:lvl3pPr>
              <a:spcBef>
                <a:spcPts val="0"/>
              </a:spcBef>
              <a:buSzPct val="100000"/>
              <a:defRPr sz="3200"/>
            </a:lvl3pPr>
            <a:lvl4pPr>
              <a:spcBef>
                <a:spcPts val="0"/>
              </a:spcBef>
              <a:buSzPct val="100000"/>
              <a:defRPr sz="3200"/>
            </a:lvl4pPr>
            <a:lvl5pPr>
              <a:spcBef>
                <a:spcPts val="0"/>
              </a:spcBef>
              <a:buSzPct val="100000"/>
              <a:defRPr sz="3200"/>
            </a:lvl5pPr>
            <a:lvl6pPr>
              <a:spcBef>
                <a:spcPts val="0"/>
              </a:spcBef>
              <a:buSzPct val="100000"/>
              <a:defRPr sz="3200"/>
            </a:lvl6pPr>
            <a:lvl7pPr>
              <a:spcBef>
                <a:spcPts val="0"/>
              </a:spcBef>
              <a:buSzPct val="100000"/>
              <a:defRPr sz="3200"/>
            </a:lvl7pPr>
            <a:lvl8pPr>
              <a:spcBef>
                <a:spcPts val="0"/>
              </a:spcBef>
              <a:buSzPct val="100000"/>
              <a:defRPr sz="3200"/>
            </a:lvl8pPr>
            <a:lvl9pPr>
              <a:spcBef>
                <a:spcPts val="0"/>
              </a:spcBef>
              <a:buSzPct val="100000"/>
              <a:defRPr sz="3200"/>
            </a:lvl9pPr>
          </a:lstStyle>
          <a:p>
            <a:endParaRPr/>
          </a:p>
        </p:txBody>
      </p:sp>
      <p:sp>
        <p:nvSpPr>
          <p:cNvPr id="39" name="Shape 39"/>
          <p:cNvSpPr txBox="1">
            <a:spLocks noGrp="1"/>
          </p:cNvSpPr>
          <p:nvPr>
            <p:ph type="body" idx="1"/>
          </p:nvPr>
        </p:nvSpPr>
        <p:spPr>
          <a:xfrm>
            <a:off x="301434" y="1954400"/>
            <a:ext cx="3743999" cy="4217999"/>
          </a:xfrm>
          <a:prstGeom prst="rect">
            <a:avLst/>
          </a:prstGeom>
        </p:spPr>
        <p:txBody>
          <a:bodyPr lIns="91425" tIns="91425" rIns="91425" bIns="91425" anchor="t" anchorCtr="0"/>
          <a:lstStyle>
            <a:lvl1pPr>
              <a:spcBef>
                <a:spcPts val="0"/>
              </a:spcBef>
              <a:buClr>
                <a:schemeClr val="lt1"/>
              </a:buClr>
              <a:buSzPct val="100000"/>
              <a:defRPr sz="1600">
                <a:solidFill>
                  <a:schemeClr val="lt1"/>
                </a:solidFill>
              </a:defRPr>
            </a:lvl1pPr>
            <a:lvl2pPr>
              <a:spcBef>
                <a:spcPts val="0"/>
              </a:spcBef>
              <a:buClr>
                <a:schemeClr val="lt1"/>
              </a:buClr>
              <a:buSzPct val="100000"/>
              <a:defRPr sz="1600">
                <a:solidFill>
                  <a:schemeClr val="lt1"/>
                </a:solidFill>
              </a:defRPr>
            </a:lvl2pPr>
            <a:lvl3pPr>
              <a:spcBef>
                <a:spcPts val="0"/>
              </a:spcBef>
              <a:buClr>
                <a:schemeClr val="lt1"/>
              </a:buClr>
              <a:buSzPct val="100000"/>
              <a:defRPr sz="1600">
                <a:solidFill>
                  <a:schemeClr val="lt1"/>
                </a:solidFill>
              </a:defRPr>
            </a:lvl3pPr>
            <a:lvl4pPr>
              <a:spcBef>
                <a:spcPts val="0"/>
              </a:spcBef>
              <a:buClr>
                <a:schemeClr val="lt1"/>
              </a:buClr>
              <a:buSzPct val="100000"/>
              <a:defRPr sz="1600">
                <a:solidFill>
                  <a:schemeClr val="lt1"/>
                </a:solidFill>
              </a:defRPr>
            </a:lvl4pPr>
            <a:lvl5pPr>
              <a:spcBef>
                <a:spcPts val="0"/>
              </a:spcBef>
              <a:buClr>
                <a:schemeClr val="lt1"/>
              </a:buClr>
              <a:buSzPct val="100000"/>
              <a:defRPr sz="1600">
                <a:solidFill>
                  <a:schemeClr val="lt1"/>
                </a:solidFill>
              </a:defRPr>
            </a:lvl5pPr>
            <a:lvl6pPr>
              <a:spcBef>
                <a:spcPts val="0"/>
              </a:spcBef>
              <a:buClr>
                <a:schemeClr val="lt1"/>
              </a:buClr>
              <a:buSzPct val="100000"/>
              <a:defRPr sz="1600">
                <a:solidFill>
                  <a:schemeClr val="lt1"/>
                </a:solidFill>
              </a:defRPr>
            </a:lvl6pPr>
            <a:lvl7pPr>
              <a:spcBef>
                <a:spcPts val="0"/>
              </a:spcBef>
              <a:buClr>
                <a:schemeClr val="lt1"/>
              </a:buClr>
              <a:buSzPct val="100000"/>
              <a:defRPr sz="1600">
                <a:solidFill>
                  <a:schemeClr val="lt1"/>
                </a:solidFill>
              </a:defRPr>
            </a:lvl7pPr>
            <a:lvl8pPr>
              <a:spcBef>
                <a:spcPts val="0"/>
              </a:spcBef>
              <a:buClr>
                <a:schemeClr val="lt1"/>
              </a:buClr>
              <a:buSzPct val="100000"/>
              <a:defRPr sz="1600">
                <a:solidFill>
                  <a:schemeClr val="lt1"/>
                </a:solidFill>
              </a:defRPr>
            </a:lvl8pPr>
            <a:lvl9pPr>
              <a:spcBef>
                <a:spcPts val="0"/>
              </a:spcBef>
              <a:buClr>
                <a:schemeClr val="lt1"/>
              </a:buClr>
              <a:buSzPct val="100000"/>
              <a:defRPr sz="1600">
                <a:solidFill>
                  <a:schemeClr val="lt1"/>
                </a:solidFill>
              </a:defRPr>
            </a:lvl9pPr>
          </a:lstStyle>
          <a:p>
            <a:endParaRPr/>
          </a:p>
        </p:txBody>
      </p:sp>
      <p:sp>
        <p:nvSpPr>
          <p:cNvPr id="40" name="Shape 4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596729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44"/>
        <p:cNvGrpSpPr/>
        <p:nvPr/>
      </p:nvGrpSpPr>
      <p:grpSpPr>
        <a:xfrm>
          <a:off x="0" y="0"/>
          <a:ext cx="0" cy="0"/>
          <a:chOff x="0" y="0"/>
          <a:chExt cx="0" cy="0"/>
        </a:xfrm>
      </p:grpSpPr>
      <p:sp>
        <p:nvSpPr>
          <p:cNvPr id="47" name="Shape 47"/>
          <p:cNvSpPr txBox="1">
            <a:spLocks noGrp="1"/>
          </p:cNvSpPr>
          <p:nvPr>
            <p:ph type="title"/>
          </p:nvPr>
        </p:nvSpPr>
        <p:spPr>
          <a:xfrm>
            <a:off x="354001" y="1644233"/>
            <a:ext cx="5393599" cy="1976400"/>
          </a:xfrm>
          <a:prstGeom prst="rect">
            <a:avLst/>
          </a:prstGeom>
        </p:spPr>
        <p:txBody>
          <a:bodyPr lIns="91425" tIns="91425" rIns="91425" bIns="91425" anchor="b" anchorCtr="0"/>
          <a:lstStyle>
            <a:lvl1pPr algn="ctr">
              <a:spcBef>
                <a:spcPts val="0"/>
              </a:spcBef>
              <a:buClr>
                <a:schemeClr val="dk2"/>
              </a:buClr>
              <a:buSzPct val="100000"/>
              <a:defRPr sz="5600">
                <a:solidFill>
                  <a:schemeClr val="dk2"/>
                </a:solidFill>
              </a:defRPr>
            </a:lvl1pPr>
            <a:lvl2pPr algn="ctr">
              <a:spcBef>
                <a:spcPts val="0"/>
              </a:spcBef>
              <a:buClr>
                <a:schemeClr val="dk2"/>
              </a:buClr>
              <a:buSzPct val="100000"/>
              <a:defRPr sz="5600">
                <a:solidFill>
                  <a:schemeClr val="dk2"/>
                </a:solidFill>
              </a:defRPr>
            </a:lvl2pPr>
            <a:lvl3pPr algn="ctr">
              <a:spcBef>
                <a:spcPts val="0"/>
              </a:spcBef>
              <a:buClr>
                <a:schemeClr val="dk2"/>
              </a:buClr>
              <a:buSzPct val="100000"/>
              <a:defRPr sz="5600">
                <a:solidFill>
                  <a:schemeClr val="dk2"/>
                </a:solidFill>
              </a:defRPr>
            </a:lvl3pPr>
            <a:lvl4pPr algn="ctr">
              <a:spcBef>
                <a:spcPts val="0"/>
              </a:spcBef>
              <a:buClr>
                <a:schemeClr val="dk2"/>
              </a:buClr>
              <a:buSzPct val="100000"/>
              <a:defRPr sz="5600">
                <a:solidFill>
                  <a:schemeClr val="dk2"/>
                </a:solidFill>
              </a:defRPr>
            </a:lvl4pPr>
            <a:lvl5pPr algn="ctr">
              <a:spcBef>
                <a:spcPts val="0"/>
              </a:spcBef>
              <a:buClr>
                <a:schemeClr val="dk2"/>
              </a:buClr>
              <a:buSzPct val="100000"/>
              <a:defRPr sz="5600">
                <a:solidFill>
                  <a:schemeClr val="dk2"/>
                </a:solidFill>
              </a:defRPr>
            </a:lvl5pPr>
            <a:lvl6pPr algn="ctr">
              <a:spcBef>
                <a:spcPts val="0"/>
              </a:spcBef>
              <a:buClr>
                <a:schemeClr val="dk2"/>
              </a:buClr>
              <a:buSzPct val="100000"/>
              <a:defRPr sz="5600">
                <a:solidFill>
                  <a:schemeClr val="dk2"/>
                </a:solidFill>
              </a:defRPr>
            </a:lvl6pPr>
            <a:lvl7pPr algn="ctr">
              <a:spcBef>
                <a:spcPts val="0"/>
              </a:spcBef>
              <a:buClr>
                <a:schemeClr val="dk2"/>
              </a:buClr>
              <a:buSzPct val="100000"/>
              <a:defRPr sz="5600">
                <a:solidFill>
                  <a:schemeClr val="dk2"/>
                </a:solidFill>
              </a:defRPr>
            </a:lvl7pPr>
            <a:lvl8pPr algn="ctr">
              <a:spcBef>
                <a:spcPts val="0"/>
              </a:spcBef>
              <a:buClr>
                <a:schemeClr val="dk2"/>
              </a:buClr>
              <a:buSzPct val="100000"/>
              <a:defRPr sz="5600">
                <a:solidFill>
                  <a:schemeClr val="dk2"/>
                </a:solidFill>
              </a:defRPr>
            </a:lvl8pPr>
            <a:lvl9pPr algn="ctr">
              <a:spcBef>
                <a:spcPts val="0"/>
              </a:spcBef>
              <a:buClr>
                <a:schemeClr val="dk2"/>
              </a:buClr>
              <a:buSzPct val="100000"/>
              <a:defRPr sz="5600">
                <a:solidFill>
                  <a:schemeClr val="dk2"/>
                </a:solidFill>
              </a:defRPr>
            </a:lvl9pPr>
          </a:lstStyle>
          <a:p>
            <a:endParaRPr/>
          </a:p>
        </p:txBody>
      </p:sp>
      <p:sp>
        <p:nvSpPr>
          <p:cNvPr id="48" name="Shape 48"/>
          <p:cNvSpPr txBox="1">
            <a:spLocks noGrp="1"/>
          </p:cNvSpPr>
          <p:nvPr>
            <p:ph type="subTitle" idx="1"/>
          </p:nvPr>
        </p:nvSpPr>
        <p:spPr>
          <a:xfrm>
            <a:off x="354001" y="3705955"/>
            <a:ext cx="5393599" cy="16468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49" name="Shape 49"/>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50" name="Shape 5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419865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solidFill>
                  <a:srgbClr val="9BBB59"/>
                </a:solidFill>
              </a:rPr>
              <a:pPr/>
              <a:t>7/28/2016</a:t>
            </a:fld>
            <a:endParaRPr lang="en-US">
              <a:solidFill>
                <a:srgbClr val="9BBB59"/>
              </a:solidFill>
            </a:endParaRPr>
          </a:p>
        </p:txBody>
      </p:sp>
      <p:sp>
        <p:nvSpPr>
          <p:cNvPr id="7"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8"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2143126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solidFill>
                  <a:srgbClr val="9BBB59"/>
                </a:solidFill>
              </a:rPr>
              <a:pPr/>
              <a:t>7/28/2016</a:t>
            </a:fld>
            <a:endParaRPr lang="en-US">
              <a:solidFill>
                <a:srgbClr val="9BBB59"/>
              </a:solidFill>
            </a:endParaRPr>
          </a:p>
        </p:txBody>
      </p:sp>
      <p:sp>
        <p:nvSpPr>
          <p:cNvPr id="6"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7"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mtClean="0">
                <a:solidFill>
                  <a:srgbClr val="9BBB59"/>
                </a:solidFill>
              </a:rPr>
              <a:pPr/>
              <a:t>‹#›</a:t>
            </a:fld>
            <a:endParaRPr lang="en">
              <a:solidFill>
                <a:srgbClr val="9BBB59"/>
              </a:solidFill>
            </a:endParaRPr>
          </a:p>
        </p:txBody>
      </p:sp>
    </p:spTree>
    <p:extLst>
      <p:ext uri="{BB962C8B-B14F-4D97-AF65-F5344CB8AC3E}">
        <p14:creationId xmlns:p14="http://schemas.microsoft.com/office/powerpoint/2010/main" xmlns="" val="973357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482986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solidFill>
                  <a:srgbClr val="9BBB59"/>
                </a:solidFill>
              </a:rPr>
              <a:pPr/>
              <a:t>7/28/2016</a:t>
            </a:fld>
            <a:endParaRPr lang="en-US">
              <a:solidFill>
                <a:srgbClr val="9BBB59"/>
              </a:solidFill>
            </a:endParaRPr>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smtClean="0">
                <a:solidFill>
                  <a:srgbClr val="EEECE1"/>
                </a:solidFill>
                <a:latin typeface="Roboto"/>
                <a:ea typeface="Roboto"/>
                <a:cs typeface="Roboto"/>
                <a:sym typeface="Roboto"/>
              </a:rPr>
              <a:pPr/>
              <a:t>‹#›</a:t>
            </a:fld>
            <a:endParaRPr lang="en" sz="1333">
              <a:solidFill>
                <a:srgbClr val="EEECE1"/>
              </a:solidFill>
              <a:latin typeface="Roboto"/>
              <a:ea typeface="Roboto"/>
              <a:cs typeface="Roboto"/>
              <a:sym typeface="Roboto"/>
            </a:endParaRPr>
          </a:p>
        </p:txBody>
      </p:sp>
    </p:spTree>
    <p:extLst>
      <p:ext uri="{BB962C8B-B14F-4D97-AF65-F5344CB8AC3E}">
        <p14:creationId xmlns:p14="http://schemas.microsoft.com/office/powerpoint/2010/main" xmlns="" val="341418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jpe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7"/>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grpSp>
      <p:sp>
        <p:nvSpPr>
          <p:cNvPr id="3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kern="0" smtClean="0">
                <a:solidFill>
                  <a:srgbClr val="9BBB59"/>
                </a:solidFill>
                <a:latin typeface="Arial"/>
                <a:cs typeface="Arial"/>
                <a:sym typeface="Arial"/>
              </a:rPr>
              <a:pPr/>
              <a:t>7/28/2016</a:t>
            </a:fld>
            <a:endParaRPr lang="en-US" kern="0">
              <a:solidFill>
                <a:srgbClr val="9BBB59"/>
              </a:solidFill>
              <a:latin typeface="Arial"/>
              <a:cs typeface="Arial"/>
              <a:sym typeface="Arial"/>
            </a:endParaRPr>
          </a:p>
        </p:txBody>
      </p:sp>
      <p:sp>
        <p:nvSpPr>
          <p:cNvPr id="3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kern="0">
              <a:solidFill>
                <a:srgbClr val="9BBB59"/>
              </a:solidFill>
              <a:latin typeface="Arial"/>
              <a:cs typeface="Arial"/>
              <a:sym typeface="Arial"/>
            </a:endParaRPr>
          </a:p>
        </p:txBody>
      </p:sp>
      <p:sp>
        <p:nvSpPr>
          <p:cNvPr id="3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kern="0" smtClean="0">
                <a:solidFill>
                  <a:srgbClr val="EEECE1"/>
                </a:solidFill>
                <a:latin typeface="Roboto"/>
                <a:ea typeface="Roboto"/>
                <a:cs typeface="Roboto"/>
                <a:sym typeface="Roboto"/>
              </a:rPr>
              <a:pPr/>
              <a:t>‹#›</a:t>
            </a:fld>
            <a:endParaRPr lang="en" sz="1333" kern="0">
              <a:solidFill>
                <a:srgbClr val="EEECE1"/>
              </a:solidFill>
              <a:latin typeface="Roboto"/>
              <a:ea typeface="Roboto"/>
              <a:cs typeface="Roboto"/>
              <a:sym typeface="Roboto"/>
            </a:endParaRPr>
          </a:p>
        </p:txBody>
      </p:sp>
      <p:sp>
        <p:nvSpPr>
          <p:cNvPr id="37"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537065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a:solidFill>
                      <a:prstClr val="black"/>
                    </a:solidFill>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solidFill>
                  <a:srgbClr val="9BBB59"/>
                </a:solidFill>
              </a:rPr>
              <a:pPr/>
              <a:t>7/28/2016</a:t>
            </a:fld>
            <a:endParaRPr lang="en-US">
              <a:solidFill>
                <a:srgbClr val="9BBB59"/>
              </a:solidFill>
            </a:endParaRPr>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9BBB59"/>
              </a:solidFill>
            </a:endParaRPr>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solidFill>
                  <a:srgbClr val="9BBB59"/>
                </a:solidFill>
              </a:rPr>
              <a:pPr/>
              <a:t>‹#›</a:t>
            </a:fld>
            <a:endParaRPr lang="en-US">
              <a:solidFill>
                <a:srgbClr val="9BBB59"/>
              </a:solidFill>
            </a:endParaRPr>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7389901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7"/>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grpSp>
      <p:sp>
        <p:nvSpPr>
          <p:cNvPr id="3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kern="0" smtClean="0">
                <a:solidFill>
                  <a:srgbClr val="9BBB59"/>
                </a:solidFill>
                <a:latin typeface="Arial"/>
                <a:cs typeface="Arial"/>
                <a:sym typeface="Arial"/>
              </a:rPr>
              <a:pPr/>
              <a:t>7/28/2016</a:t>
            </a:fld>
            <a:endParaRPr lang="en-US" kern="0">
              <a:solidFill>
                <a:srgbClr val="9BBB59"/>
              </a:solidFill>
              <a:latin typeface="Arial"/>
              <a:cs typeface="Arial"/>
              <a:sym typeface="Arial"/>
            </a:endParaRPr>
          </a:p>
        </p:txBody>
      </p:sp>
      <p:sp>
        <p:nvSpPr>
          <p:cNvPr id="3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kern="0">
              <a:solidFill>
                <a:srgbClr val="9BBB59"/>
              </a:solidFill>
              <a:latin typeface="Arial"/>
              <a:cs typeface="Arial"/>
              <a:sym typeface="Arial"/>
            </a:endParaRPr>
          </a:p>
        </p:txBody>
      </p:sp>
      <p:sp>
        <p:nvSpPr>
          <p:cNvPr id="3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kern="0" smtClean="0">
                <a:solidFill>
                  <a:srgbClr val="EEECE1"/>
                </a:solidFill>
                <a:latin typeface="Roboto"/>
                <a:ea typeface="Roboto"/>
                <a:cs typeface="Roboto"/>
                <a:sym typeface="Roboto"/>
              </a:rPr>
              <a:pPr/>
              <a:t>‹#›</a:t>
            </a:fld>
            <a:endParaRPr lang="en" sz="1333" kern="0">
              <a:solidFill>
                <a:srgbClr val="EEECE1"/>
              </a:solidFill>
              <a:latin typeface="Roboto"/>
              <a:ea typeface="Roboto"/>
              <a:cs typeface="Roboto"/>
              <a:sym typeface="Roboto"/>
            </a:endParaRPr>
          </a:p>
        </p:txBody>
      </p:sp>
      <p:sp>
        <p:nvSpPr>
          <p:cNvPr id="37"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7424185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 id="2147483704" r:id="rId14"/>
    <p:sldLayoutId id="2147483705"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7"/>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a:endParaRPr lang="en-US" sz="2400" kern="0">
                    <a:solidFill>
                      <a:srgbClr val="000000"/>
                    </a:solidFill>
                    <a:latin typeface="Times New Roman" panose="02020603050405020304" pitchFamily="18" charset="0"/>
                    <a:cs typeface="Arial"/>
                    <a:sym typeface="Arial"/>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kern="0">
                  <a:solidFill>
                    <a:prstClr val="black"/>
                  </a:solidFill>
                  <a:sym typeface="Arial"/>
                </a:endParaRPr>
              </a:p>
            </p:txBody>
          </p:sp>
        </p:grpSp>
      </p:grpSp>
      <p:sp>
        <p:nvSpPr>
          <p:cNvPr id="3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kern="0" smtClean="0">
                <a:solidFill>
                  <a:srgbClr val="9BBB59"/>
                </a:solidFill>
                <a:latin typeface="Arial"/>
                <a:cs typeface="Arial"/>
                <a:sym typeface="Arial"/>
              </a:rPr>
              <a:pPr/>
              <a:t>7/28/2016</a:t>
            </a:fld>
            <a:endParaRPr lang="en-US" kern="0">
              <a:solidFill>
                <a:srgbClr val="9BBB59"/>
              </a:solidFill>
              <a:latin typeface="Arial"/>
              <a:cs typeface="Arial"/>
              <a:sym typeface="Arial"/>
            </a:endParaRPr>
          </a:p>
        </p:txBody>
      </p:sp>
      <p:sp>
        <p:nvSpPr>
          <p:cNvPr id="3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kern="0">
              <a:solidFill>
                <a:srgbClr val="9BBB59"/>
              </a:solidFill>
              <a:latin typeface="Arial"/>
              <a:cs typeface="Arial"/>
              <a:sym typeface="Arial"/>
            </a:endParaRPr>
          </a:p>
        </p:txBody>
      </p:sp>
      <p:sp>
        <p:nvSpPr>
          <p:cNvPr id="3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00000000-1234-1234-1234-123412341234}" type="slidenum">
              <a:rPr lang="en" sz="1333" kern="0" smtClean="0">
                <a:solidFill>
                  <a:srgbClr val="EEECE1"/>
                </a:solidFill>
                <a:latin typeface="Roboto"/>
                <a:ea typeface="Roboto"/>
                <a:cs typeface="Roboto"/>
                <a:sym typeface="Roboto"/>
              </a:rPr>
              <a:pPr/>
              <a:t>‹#›</a:t>
            </a:fld>
            <a:endParaRPr lang="en" sz="1333" kern="0">
              <a:solidFill>
                <a:srgbClr val="EEECE1"/>
              </a:solidFill>
              <a:latin typeface="Roboto"/>
              <a:ea typeface="Roboto"/>
              <a:cs typeface="Roboto"/>
              <a:sym typeface="Roboto"/>
            </a:endParaRPr>
          </a:p>
        </p:txBody>
      </p:sp>
      <p:sp>
        <p:nvSpPr>
          <p:cNvPr id="37"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3620115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15.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6473" y="5546478"/>
            <a:ext cx="1281934" cy="991974"/>
          </a:xfrm>
          <a:prstGeom prst="rect">
            <a:avLst/>
          </a:prstGeom>
          <a:noFill/>
          <a:ln w="9525">
            <a:noFill/>
            <a:miter lim="800000"/>
            <a:headEnd/>
            <a:tailEnd/>
          </a:ln>
        </p:spPr>
      </p:pic>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8640" y="5984751"/>
            <a:ext cx="32766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8458199" y="5716990"/>
            <a:ext cx="3276601" cy="817450"/>
          </a:xfrm>
          <a:prstGeom prst="rect">
            <a:avLst/>
          </a:prstGeom>
        </p:spPr>
      </p:pic>
      <p:pic>
        <p:nvPicPr>
          <p:cNvPr id="2" name="Picture 1"/>
          <p:cNvPicPr>
            <a:picLocks noChangeAspect="1"/>
          </p:cNvPicPr>
          <p:nvPr/>
        </p:nvPicPr>
        <p:blipFill>
          <a:blip r:embed="rId6" cstate="print"/>
          <a:stretch>
            <a:fillRect/>
          </a:stretch>
        </p:blipFill>
        <p:spPr>
          <a:xfrm>
            <a:off x="3916680" y="2313032"/>
            <a:ext cx="7772400" cy="1322832"/>
          </a:xfrm>
          <a:prstGeom prst="rect">
            <a:avLst/>
          </a:prstGeom>
        </p:spPr>
      </p:pic>
      <p:pic>
        <p:nvPicPr>
          <p:cNvPr id="9" name="Picture 8"/>
          <p:cNvPicPr>
            <a:picLocks noChangeAspect="1"/>
          </p:cNvPicPr>
          <p:nvPr/>
        </p:nvPicPr>
        <p:blipFill>
          <a:blip r:embed="rId7" cstate="print"/>
          <a:stretch>
            <a:fillRect/>
          </a:stretch>
        </p:blipFill>
        <p:spPr>
          <a:xfrm>
            <a:off x="502920" y="2313684"/>
            <a:ext cx="4709160" cy="1322832"/>
          </a:xfrm>
          <a:prstGeom prst="rect">
            <a:avLst/>
          </a:prstGeom>
        </p:spPr>
      </p:pic>
      <p:sp>
        <p:nvSpPr>
          <p:cNvPr id="5" name="Title 4"/>
          <p:cNvSpPr>
            <a:spLocks noGrp="1"/>
          </p:cNvSpPr>
          <p:nvPr>
            <p:ph type="ctrTitle"/>
          </p:nvPr>
        </p:nvSpPr>
        <p:spPr>
          <a:xfrm>
            <a:off x="899652" y="1370627"/>
            <a:ext cx="10377948" cy="1962912"/>
          </a:xfrm>
        </p:spPr>
        <p:txBody>
          <a:bodyPr>
            <a:normAutofit fontScale="90000"/>
          </a:bodyPr>
          <a:lstStyle/>
          <a:p>
            <a:r>
              <a:rPr lang="en-US" sz="7300" dirty="0" smtClean="0">
                <a:solidFill>
                  <a:srgbClr val="70AD46"/>
                </a:solidFill>
              </a:rPr>
              <a:t>Chapter Quality Network</a:t>
            </a:r>
            <a:r>
              <a:rPr lang="en-US" sz="6000" dirty="0" smtClean="0">
                <a:solidFill>
                  <a:srgbClr val="70AD46"/>
                </a:solidFill>
              </a:rPr>
              <a:t/>
            </a:r>
            <a:br>
              <a:rPr lang="en-US" sz="6000" dirty="0" smtClean="0">
                <a:solidFill>
                  <a:srgbClr val="70AD46"/>
                </a:solidFill>
              </a:rPr>
            </a:br>
            <a:r>
              <a:rPr lang="en" sz="3100" dirty="0">
                <a:solidFill>
                  <a:srgbClr val="70AD46"/>
                </a:solidFill>
              </a:rPr>
              <a:t>Where are we headed on this </a:t>
            </a:r>
            <a:r>
              <a:rPr lang="en" sz="3100" dirty="0" smtClean="0">
                <a:solidFill>
                  <a:srgbClr val="70AD46"/>
                </a:solidFill>
              </a:rPr>
              <a:t/>
            </a:r>
            <a:br>
              <a:rPr lang="en" sz="3100" dirty="0" smtClean="0">
                <a:solidFill>
                  <a:srgbClr val="70AD46"/>
                </a:solidFill>
              </a:rPr>
            </a:br>
            <a:r>
              <a:rPr lang="en" sz="3100" dirty="0" smtClean="0">
                <a:solidFill>
                  <a:srgbClr val="70AD46"/>
                </a:solidFill>
              </a:rPr>
              <a:t>ADHD </a:t>
            </a:r>
            <a:r>
              <a:rPr lang="en" sz="3100" dirty="0">
                <a:solidFill>
                  <a:srgbClr val="70AD46"/>
                </a:solidFill>
              </a:rPr>
              <a:t>Quality Journey?</a:t>
            </a:r>
            <a:endParaRPr lang="en-US" sz="3100" dirty="0">
              <a:solidFill>
                <a:srgbClr val="70AD46"/>
              </a:solidFill>
            </a:endParaRPr>
          </a:p>
        </p:txBody>
      </p:sp>
      <p:sp>
        <p:nvSpPr>
          <p:cNvPr id="10" name="Shape 51"/>
          <p:cNvSpPr txBox="1">
            <a:spLocks/>
          </p:cNvSpPr>
          <p:nvPr/>
        </p:nvSpPr>
        <p:spPr>
          <a:xfrm>
            <a:off x="502920" y="3822181"/>
            <a:ext cx="11186160" cy="1655763"/>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ct val="30000"/>
              </a:spcBef>
              <a:buClr>
                <a:schemeClr val="accent2"/>
              </a:buClr>
              <a:buFont typeface="Wingdings" panose="05000000000000000000" pitchFamily="2" charset="2"/>
              <a:buNone/>
              <a:defRPr sz="2400" kern="1200">
                <a:solidFill>
                  <a:schemeClr val="tx1"/>
                </a:solidFill>
                <a:latin typeface="+mn-lt"/>
                <a:ea typeface="+mn-ea"/>
                <a:cs typeface="+mn-cs"/>
              </a:defRPr>
            </a:lvl1pPr>
            <a:lvl2pPr marL="457189" indent="0" algn="ctr" defTabSz="914377" rtl="0" eaLnBrk="1" latinLnBrk="0" hangingPunct="1">
              <a:lnSpc>
                <a:spcPct val="90000"/>
              </a:lnSpc>
              <a:spcBef>
                <a:spcPct val="30000"/>
              </a:spcBef>
              <a:buClr>
                <a:schemeClr val="accent2"/>
              </a:buClr>
              <a:buFont typeface="Wingdings" panose="05000000000000000000" pitchFamily="2" charset="2"/>
              <a:buNone/>
              <a:defRPr sz="2000" kern="1200">
                <a:solidFill>
                  <a:schemeClr val="tx1"/>
                </a:solidFill>
                <a:latin typeface="+mn-lt"/>
                <a:ea typeface="+mn-ea"/>
                <a:cs typeface="+mn-cs"/>
              </a:defRPr>
            </a:lvl2pPr>
            <a:lvl3pPr marL="914377" indent="0" algn="ctr" defTabSz="914377" rtl="0" eaLnBrk="1" latinLnBrk="0" hangingPunct="1">
              <a:lnSpc>
                <a:spcPct val="90000"/>
              </a:lnSpc>
              <a:spcBef>
                <a:spcPct val="30000"/>
              </a:spcBef>
              <a:buClr>
                <a:schemeClr val="accent2"/>
              </a:buClr>
              <a:buFont typeface="Wingdings" panose="05000000000000000000" pitchFamily="2" charset="2"/>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ct val="30000"/>
              </a:spcBef>
              <a:buClr>
                <a:schemeClr val="accent2"/>
              </a:buClr>
              <a:buFont typeface="Wingdings" panose="05000000000000000000" pitchFamily="2" charset="2"/>
              <a:buNone/>
              <a:defRPr sz="1600" kern="1200">
                <a:solidFill>
                  <a:schemeClr val="tx1"/>
                </a:solidFill>
                <a:latin typeface="+mn-lt"/>
                <a:ea typeface="+mn-ea"/>
                <a:cs typeface="+mn-cs"/>
              </a:defRPr>
            </a:lvl9pPr>
          </a:lstStyle>
          <a:p>
            <a:r>
              <a:rPr lang="en-US" dirty="0" smtClean="0"/>
              <a:t>Chapter Quality Network ADHD Project</a:t>
            </a:r>
          </a:p>
          <a:p>
            <a:r>
              <a:rPr lang="en-US" dirty="0" smtClean="0"/>
              <a:t>Suzanne Emmer, </a:t>
            </a:r>
            <a:r>
              <a:rPr lang="en-US" i="1" dirty="0" smtClean="0"/>
              <a:t>Director, Division of Chapter QI Initiatives</a:t>
            </a:r>
          </a:p>
          <a:p>
            <a:r>
              <a:rPr lang="en-US" spc="-40" dirty="0" smtClean="0"/>
              <a:t>Joseph J. </a:t>
            </a:r>
            <a:r>
              <a:rPr lang="en-US" spc="-40" dirty="0" err="1" smtClean="0"/>
              <a:t>Abularrage</a:t>
            </a:r>
            <a:r>
              <a:rPr lang="en-US" spc="-40" dirty="0" smtClean="0"/>
              <a:t>, MD, MPH, </a:t>
            </a:r>
            <a:r>
              <a:rPr lang="en-US" spc="-40" dirty="0" err="1" smtClean="0"/>
              <a:t>M.Phil</a:t>
            </a:r>
            <a:r>
              <a:rPr lang="en-US" spc="-40" dirty="0" smtClean="0"/>
              <a:t>, FAAP, </a:t>
            </a:r>
            <a:r>
              <a:rPr lang="en-US" i="1" spc="-40" dirty="0" smtClean="0"/>
              <a:t>President, NYS AAP - Chapter 2</a:t>
            </a:r>
          </a:p>
          <a:p>
            <a:endParaRPr lang="en" dirty="0"/>
          </a:p>
        </p:txBody>
      </p:sp>
    </p:spTree>
    <p:extLst>
      <p:ext uri="{BB962C8B-B14F-4D97-AF65-F5344CB8AC3E}">
        <p14:creationId xmlns:p14="http://schemas.microsoft.com/office/powerpoint/2010/main" xmlns="" val="317290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is </a:t>
            </a:r>
            <a:r>
              <a:rPr lang="en-US" b="1" dirty="0" smtClean="0"/>
              <a:t>hard.</a:t>
            </a:r>
            <a:endParaRPr lang="en-US" dirty="0"/>
          </a:p>
        </p:txBody>
      </p:sp>
      <p:pic>
        <p:nvPicPr>
          <p:cNvPr id="1026" name="Picture 2" descr="http://1.bp.blogspot.com/-A4roMZymkC4/UXBEiwXc2fI/AAAAAAAAATM/4o1u1Qb62Og/s1600/sisyphus1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834" r="20308"/>
          <a:stretch/>
        </p:blipFill>
        <p:spPr bwMode="auto">
          <a:xfrm>
            <a:off x="7581900" y="1219200"/>
            <a:ext cx="3886200" cy="498316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855660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www.psychoticscrivener.com/wp-content/uploads/2014/04/rideronelephant600px.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9953" y="1325563"/>
            <a:ext cx="10008542" cy="54212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086424" y="0"/>
            <a:ext cx="10515600" cy="1325563"/>
          </a:xfrm>
        </p:spPr>
        <p:txBody>
          <a:bodyPr/>
          <a:lstStyle/>
          <a:p>
            <a:pPr algn="ctr"/>
            <a:r>
              <a:rPr lang="en-US" b="1" dirty="0" smtClean="0"/>
              <a:t>Why is change so hard?</a:t>
            </a:r>
            <a:endParaRPr lang="en-US" b="1" dirty="0"/>
          </a:p>
        </p:txBody>
      </p:sp>
      <p:pic>
        <p:nvPicPr>
          <p:cNvPr id="4" name="Picture 3"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423608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370" y="2864158"/>
            <a:ext cx="11395710" cy="3939155"/>
          </a:xfrm>
          <a:prstGeom prst="rect">
            <a:avLst/>
          </a:prstGeom>
        </p:spPr>
      </p:pic>
      <p:sp>
        <p:nvSpPr>
          <p:cNvPr id="125" name="Shape 125"/>
          <p:cNvSpPr txBox="1">
            <a:spLocks noGrp="1"/>
          </p:cNvSpPr>
          <p:nvPr>
            <p:ph type="title"/>
          </p:nvPr>
        </p:nvSpPr>
        <p:spPr>
          <a:xfrm>
            <a:off x="831851" y="89280"/>
            <a:ext cx="10515600" cy="2862263"/>
          </a:xfrm>
          <a:prstGeom prst="rect">
            <a:avLst/>
          </a:prstGeom>
        </p:spPr>
        <p:txBody>
          <a:bodyPr vert="horz" lIns="121900" tIns="121900" rIns="121900" bIns="121900" rtlCol="0" anchor="b" anchorCtr="0">
            <a:noAutofit/>
          </a:bodyPr>
          <a:lstStyle/>
          <a:p>
            <a:r>
              <a:rPr lang="en" sz="7200" dirty="0" smtClean="0"/>
              <a:t>Why ADHD?</a:t>
            </a:r>
            <a:endParaRPr lang="en" sz="7200" dirty="0"/>
          </a:p>
        </p:txBody>
      </p:sp>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92724297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91505"/>
            <a:ext cx="10515600" cy="1325563"/>
          </a:xfrm>
        </p:spPr>
        <p:txBody>
          <a:bodyPr>
            <a:normAutofit fontScale="90000"/>
          </a:bodyPr>
          <a:lstStyle/>
          <a:p>
            <a:pPr algn="ctr"/>
            <a:r>
              <a:rPr lang="en-US" dirty="0" smtClean="0"/>
              <a:t>Parent and Teacher Vanderbilt Assessments Used at Diagnosis</a:t>
            </a:r>
            <a:endParaRPr lang="en-US" dirty="0"/>
          </a:p>
        </p:txBody>
      </p:sp>
      <p:sp>
        <p:nvSpPr>
          <p:cNvPr id="7" name="TextBox 6"/>
          <p:cNvSpPr txBox="1"/>
          <p:nvPr/>
        </p:nvSpPr>
        <p:spPr>
          <a:xfrm>
            <a:off x="3205425" y="4042744"/>
            <a:ext cx="1175658" cy="584775"/>
          </a:xfrm>
          <a:prstGeom prst="rect">
            <a:avLst/>
          </a:prstGeom>
          <a:noFill/>
          <a:ln>
            <a:noFill/>
          </a:ln>
        </p:spPr>
        <p:txBody>
          <a:bodyPr wrap="square" rtlCol="0">
            <a:spAutoFit/>
          </a:bodyPr>
          <a:lstStyle/>
          <a:p>
            <a:pPr algn="ctr"/>
            <a:r>
              <a:rPr lang="en-US" sz="3200" b="1" dirty="0" smtClean="0">
                <a:ln>
                  <a:solidFill>
                    <a:schemeClr val="accent1">
                      <a:lumMod val="20000"/>
                      <a:lumOff val="80000"/>
                    </a:schemeClr>
                  </a:solidFill>
                </a:ln>
                <a:solidFill>
                  <a:schemeClr val="bg1"/>
                </a:solidFill>
              </a:rPr>
              <a:t>56%</a:t>
            </a:r>
          </a:p>
        </p:txBody>
      </p:sp>
      <p:sp>
        <p:nvSpPr>
          <p:cNvPr id="8" name="TextBox 7"/>
          <p:cNvSpPr txBox="1"/>
          <p:nvPr/>
        </p:nvSpPr>
        <p:spPr>
          <a:xfrm>
            <a:off x="8129116" y="2715058"/>
            <a:ext cx="1247672"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solidFill>
                  <a:schemeClr val="bg1"/>
                </a:solidFill>
              </a:rPr>
              <a:t>9</a:t>
            </a:r>
            <a:r>
              <a:rPr lang="en-US" sz="3200" b="1" dirty="0" smtClean="0">
                <a:ln>
                  <a:solidFill>
                    <a:schemeClr val="accent1">
                      <a:lumMod val="20000"/>
                      <a:lumOff val="80000"/>
                    </a:schemeClr>
                  </a:solidFill>
                </a:ln>
                <a:solidFill>
                  <a:schemeClr val="bg1"/>
                </a:solidFill>
              </a:rPr>
              <a:t>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3306942805"/>
              </p:ext>
            </p:extLst>
          </p:nvPr>
        </p:nvGraphicFramePr>
        <p:xfrm>
          <a:off x="838200" y="1517067"/>
          <a:ext cx="10515600" cy="520782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550553" y="3888465"/>
            <a:ext cx="1055097" cy="461665"/>
          </a:xfrm>
          <a:prstGeom prst="rect">
            <a:avLst/>
          </a:prstGeom>
          <a:noFill/>
          <a:ln>
            <a:noFill/>
          </a:ln>
        </p:spPr>
        <p:txBody>
          <a:bodyPr wrap="none" rtlCol="0">
            <a:spAutoFit/>
          </a:bodyPr>
          <a:lstStyle/>
          <a:p>
            <a:pPr algn="ctr"/>
            <a:r>
              <a:rPr lang="en-US" sz="2400" b="1" dirty="0" smtClean="0">
                <a:ln>
                  <a:solidFill>
                    <a:schemeClr val="accent1">
                      <a:lumMod val="20000"/>
                      <a:lumOff val="80000"/>
                    </a:schemeClr>
                  </a:solidFill>
                </a:ln>
                <a:solidFill>
                  <a:schemeClr val="bg1"/>
                </a:solidFill>
              </a:rPr>
              <a:t>56.7%</a:t>
            </a:r>
          </a:p>
        </p:txBody>
      </p:sp>
      <p:sp>
        <p:nvSpPr>
          <p:cNvPr id="12" name="TextBox 11"/>
          <p:cNvSpPr txBox="1"/>
          <p:nvPr/>
        </p:nvSpPr>
        <p:spPr>
          <a:xfrm>
            <a:off x="3968235" y="3888465"/>
            <a:ext cx="1055097" cy="461665"/>
          </a:xfrm>
          <a:prstGeom prst="rect">
            <a:avLst/>
          </a:prstGeom>
          <a:noFill/>
          <a:ln>
            <a:noFill/>
          </a:ln>
        </p:spPr>
        <p:txBody>
          <a:bodyPr wrap="none" rtlCol="0">
            <a:spAutoFit/>
          </a:bodyPr>
          <a:lstStyle/>
          <a:p>
            <a:pPr algn="ctr"/>
            <a:r>
              <a:rPr lang="en-US" sz="2400" b="1" dirty="0" smtClean="0">
                <a:ln>
                  <a:solidFill>
                    <a:schemeClr val="accent1">
                      <a:lumMod val="20000"/>
                      <a:lumOff val="80000"/>
                    </a:schemeClr>
                  </a:solidFill>
                </a:ln>
                <a:solidFill>
                  <a:schemeClr val="bg1"/>
                </a:solidFill>
              </a:rPr>
              <a:t>55.5%</a:t>
            </a:r>
          </a:p>
        </p:txBody>
      </p:sp>
      <p:sp>
        <p:nvSpPr>
          <p:cNvPr id="13" name="TextBox 12"/>
          <p:cNvSpPr txBox="1"/>
          <p:nvPr/>
        </p:nvSpPr>
        <p:spPr>
          <a:xfrm>
            <a:off x="7641861" y="2318240"/>
            <a:ext cx="795411" cy="461665"/>
          </a:xfrm>
          <a:prstGeom prst="rect">
            <a:avLst/>
          </a:prstGeom>
          <a:noFill/>
          <a:ln>
            <a:noFill/>
          </a:ln>
        </p:spPr>
        <p:txBody>
          <a:bodyPr wrap="none" rtlCol="0">
            <a:spAutoFit/>
          </a:bodyPr>
          <a:lstStyle/>
          <a:p>
            <a:pPr algn="ctr"/>
            <a:r>
              <a:rPr lang="en-US" sz="2400" b="1" dirty="0" smtClean="0">
                <a:ln>
                  <a:solidFill>
                    <a:schemeClr val="accent1">
                      <a:lumMod val="20000"/>
                      <a:lumOff val="80000"/>
                    </a:schemeClr>
                  </a:solidFill>
                </a:ln>
                <a:solidFill>
                  <a:schemeClr val="bg1"/>
                </a:solidFill>
              </a:rPr>
              <a:t>90%</a:t>
            </a:r>
          </a:p>
        </p:txBody>
      </p:sp>
      <p:sp>
        <p:nvSpPr>
          <p:cNvPr id="14" name="TextBox 13"/>
          <p:cNvSpPr txBox="1"/>
          <p:nvPr/>
        </p:nvSpPr>
        <p:spPr>
          <a:xfrm>
            <a:off x="9060107" y="2318240"/>
            <a:ext cx="795411" cy="461665"/>
          </a:xfrm>
          <a:prstGeom prst="rect">
            <a:avLst/>
          </a:prstGeom>
          <a:noFill/>
          <a:ln>
            <a:noFill/>
          </a:ln>
        </p:spPr>
        <p:txBody>
          <a:bodyPr wrap="none" rtlCol="0">
            <a:spAutoFit/>
          </a:bodyPr>
          <a:lstStyle/>
          <a:p>
            <a:pPr algn="ctr"/>
            <a:r>
              <a:rPr lang="en-US" sz="2400" b="1" dirty="0" smtClean="0">
                <a:ln>
                  <a:solidFill>
                    <a:schemeClr val="accent1">
                      <a:lumMod val="20000"/>
                      <a:lumOff val="80000"/>
                    </a:schemeClr>
                  </a:solidFill>
                </a:ln>
                <a:solidFill>
                  <a:schemeClr val="bg1"/>
                </a:solidFill>
              </a:rPr>
              <a:t>90%</a:t>
            </a:r>
          </a:p>
        </p:txBody>
      </p:sp>
      <p:sp>
        <p:nvSpPr>
          <p:cNvPr id="2" name="Rectangle 1"/>
          <p:cNvSpPr/>
          <p:nvPr/>
        </p:nvSpPr>
        <p:spPr>
          <a:xfrm>
            <a:off x="3418952" y="6629194"/>
            <a:ext cx="10668000" cy="215444"/>
          </a:xfrm>
          <a:prstGeom prst="rect">
            <a:avLst/>
          </a:prstGeom>
        </p:spPr>
        <p:txBody>
          <a:bodyPr wrap="square">
            <a:spAutoFit/>
          </a:bodyPr>
          <a:lstStyle/>
          <a:p>
            <a:pPr algn="ctr"/>
            <a:r>
              <a:rPr lang="en-US" sz="800" dirty="0"/>
              <a:t>Source: Epstein JN, Kelleher KJ, Baum R, et al. Variability in ADHD Care in Community-Based Pediatrics. </a:t>
            </a:r>
            <a:r>
              <a:rPr lang="en-US" sz="800" i="1" dirty="0"/>
              <a:t>Pediatrics</a:t>
            </a:r>
            <a:r>
              <a:rPr lang="en-US" sz="800" dirty="0"/>
              <a:t>. 2014;134:1136-1143.</a:t>
            </a:r>
          </a:p>
        </p:txBody>
      </p:sp>
    </p:spTree>
    <p:extLst>
      <p:ext uri="{BB962C8B-B14F-4D97-AF65-F5344CB8AC3E}">
        <p14:creationId xmlns:p14="http://schemas.microsoft.com/office/powerpoint/2010/main" xmlns="" val="3518559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460966258"/>
              </p:ext>
            </p:extLst>
          </p:nvPr>
        </p:nvGraphicFramePr>
        <p:xfrm>
          <a:off x="838200" y="1539966"/>
          <a:ext cx="10515600" cy="507184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38200" y="214403"/>
            <a:ext cx="10515600" cy="1325563"/>
          </a:xfrm>
        </p:spPr>
        <p:txBody>
          <a:bodyPr>
            <a:normAutofit fontScale="90000"/>
          </a:bodyPr>
          <a:lstStyle/>
          <a:p>
            <a:pPr algn="ctr"/>
            <a:r>
              <a:rPr lang="en-US" sz="4000" dirty="0" smtClean="0"/>
              <a:t>Guideline-Based Treatment: Medication </a:t>
            </a:r>
            <a:r>
              <a:rPr lang="en-US" sz="4000" u="sng" dirty="0" smtClean="0"/>
              <a:t>and</a:t>
            </a:r>
            <a:r>
              <a:rPr lang="en-US" sz="4000" dirty="0" smtClean="0"/>
              <a:t> Behavioral Treatment (for children ages 6+)</a:t>
            </a:r>
            <a:endParaRPr lang="en-US" sz="4000" dirty="0"/>
          </a:p>
        </p:txBody>
      </p:sp>
      <p:sp>
        <p:nvSpPr>
          <p:cNvPr id="9" name="TextBox 8"/>
          <p:cNvSpPr txBox="1"/>
          <p:nvPr/>
        </p:nvSpPr>
        <p:spPr>
          <a:xfrm>
            <a:off x="3205424" y="4922415"/>
            <a:ext cx="1175658" cy="584775"/>
          </a:xfrm>
          <a:prstGeom prst="rect">
            <a:avLst/>
          </a:prstGeom>
          <a:noFill/>
          <a:ln>
            <a:noFill/>
          </a:ln>
        </p:spPr>
        <p:txBody>
          <a:bodyPr wrap="square" rtlCol="0">
            <a:spAutoFit/>
          </a:bodyPr>
          <a:lstStyle/>
          <a:p>
            <a:pPr algn="ctr"/>
            <a:r>
              <a:rPr lang="en-US" sz="3200" b="1" dirty="0" smtClean="0">
                <a:ln>
                  <a:solidFill>
                    <a:schemeClr val="accent1">
                      <a:lumMod val="20000"/>
                      <a:lumOff val="80000"/>
                    </a:schemeClr>
                  </a:solidFill>
                </a:ln>
                <a:solidFill>
                  <a:schemeClr val="bg1"/>
                </a:solidFill>
              </a:rPr>
              <a:t>30%</a:t>
            </a:r>
          </a:p>
        </p:txBody>
      </p:sp>
      <p:sp>
        <p:nvSpPr>
          <p:cNvPr id="10" name="TextBox 9"/>
          <p:cNvSpPr txBox="1"/>
          <p:nvPr/>
        </p:nvSpPr>
        <p:spPr>
          <a:xfrm>
            <a:off x="8129116" y="2865529"/>
            <a:ext cx="1247672"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solidFill>
                  <a:schemeClr val="bg1"/>
                </a:solidFill>
              </a:rPr>
              <a:t>8</a:t>
            </a:r>
            <a:r>
              <a:rPr lang="en-US" sz="3200" b="1" dirty="0" smtClean="0">
                <a:ln>
                  <a:solidFill>
                    <a:schemeClr val="accent1">
                      <a:lumMod val="20000"/>
                      <a:lumOff val="80000"/>
                    </a:schemeClr>
                  </a:solidFill>
                </a:ln>
                <a:solidFill>
                  <a:schemeClr val="bg1"/>
                </a:solidFill>
              </a:rPr>
              <a:t>0%</a:t>
            </a:r>
          </a:p>
        </p:txBody>
      </p:sp>
      <p:sp>
        <p:nvSpPr>
          <p:cNvPr id="2" name="Rectangle 1"/>
          <p:cNvSpPr/>
          <p:nvPr/>
        </p:nvSpPr>
        <p:spPr>
          <a:xfrm>
            <a:off x="6096000" y="6642556"/>
            <a:ext cx="6096000" cy="215444"/>
          </a:xfrm>
          <a:prstGeom prst="rect">
            <a:avLst/>
          </a:prstGeom>
        </p:spPr>
        <p:txBody>
          <a:bodyPr>
            <a:spAutoFit/>
          </a:bodyPr>
          <a:lstStyle/>
          <a:p>
            <a:pPr>
              <a:defRPr/>
            </a:pPr>
            <a:r>
              <a:rPr lang="en-US" sz="800" dirty="0"/>
              <a:t>Source: http://www.cdc.gov/ncbddd/adhd/play2.html. PLAY Study Findings (Project to Learn About ADHD in Youth)</a:t>
            </a:r>
          </a:p>
        </p:txBody>
      </p:sp>
    </p:spTree>
    <p:extLst>
      <p:ext uri="{BB962C8B-B14F-4D97-AF65-F5344CB8AC3E}">
        <p14:creationId xmlns:p14="http://schemas.microsoft.com/office/powerpoint/2010/main" xmlns="" val="2851797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1666117292"/>
              </p:ext>
            </p:extLst>
          </p:nvPr>
        </p:nvGraphicFramePr>
        <p:xfrm>
          <a:off x="838200" y="1539966"/>
          <a:ext cx="10515600" cy="507184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38199" y="214403"/>
            <a:ext cx="10863805" cy="1325563"/>
          </a:xfrm>
        </p:spPr>
        <p:txBody>
          <a:bodyPr>
            <a:normAutofit/>
          </a:bodyPr>
          <a:lstStyle/>
          <a:p>
            <a:pPr algn="ctr"/>
            <a:r>
              <a:rPr lang="en-US" sz="4000" dirty="0" smtClean="0"/>
              <a:t>Patients Prescribed Behavioral Treatment (ages 4-17)</a:t>
            </a:r>
            <a:endParaRPr lang="en-US" sz="4000" dirty="0"/>
          </a:p>
        </p:txBody>
      </p:sp>
      <p:sp>
        <p:nvSpPr>
          <p:cNvPr id="9" name="TextBox 8"/>
          <p:cNvSpPr txBox="1"/>
          <p:nvPr/>
        </p:nvSpPr>
        <p:spPr>
          <a:xfrm>
            <a:off x="3205424" y="5084465"/>
            <a:ext cx="1175658" cy="584775"/>
          </a:xfrm>
          <a:prstGeom prst="rect">
            <a:avLst/>
          </a:prstGeom>
          <a:noFill/>
          <a:ln>
            <a:noFill/>
          </a:ln>
        </p:spPr>
        <p:txBody>
          <a:bodyPr wrap="square" rtlCol="0">
            <a:spAutoFit/>
          </a:bodyPr>
          <a:lstStyle/>
          <a:p>
            <a:pPr algn="ctr"/>
            <a:r>
              <a:rPr lang="en-US" sz="3200" b="1" dirty="0" smtClean="0">
                <a:ln>
                  <a:solidFill>
                    <a:schemeClr val="accent1">
                      <a:lumMod val="20000"/>
                      <a:lumOff val="80000"/>
                    </a:schemeClr>
                  </a:solidFill>
                </a:ln>
                <a:solidFill>
                  <a:schemeClr val="bg1"/>
                </a:solidFill>
              </a:rPr>
              <a:t>44%</a:t>
            </a:r>
          </a:p>
        </p:txBody>
      </p:sp>
      <p:sp>
        <p:nvSpPr>
          <p:cNvPr id="10" name="TextBox 9"/>
          <p:cNvSpPr txBox="1"/>
          <p:nvPr/>
        </p:nvSpPr>
        <p:spPr>
          <a:xfrm>
            <a:off x="8129116" y="2865529"/>
            <a:ext cx="1247672"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solidFill>
                  <a:schemeClr val="bg1"/>
                </a:solidFill>
              </a:rPr>
              <a:t>8</a:t>
            </a:r>
            <a:r>
              <a:rPr lang="en-US" sz="3200" b="1" dirty="0" smtClean="0">
                <a:ln>
                  <a:solidFill>
                    <a:schemeClr val="accent1">
                      <a:lumMod val="20000"/>
                      <a:lumOff val="80000"/>
                    </a:schemeClr>
                  </a:solidFill>
                </a:ln>
                <a:solidFill>
                  <a:schemeClr val="bg1"/>
                </a:solidFill>
              </a:rPr>
              <a:t>0%</a:t>
            </a:r>
          </a:p>
        </p:txBody>
      </p:sp>
      <p:sp>
        <p:nvSpPr>
          <p:cNvPr id="2" name="Rectangle 1"/>
          <p:cNvSpPr/>
          <p:nvPr/>
        </p:nvSpPr>
        <p:spPr>
          <a:xfrm>
            <a:off x="6096000" y="6642556"/>
            <a:ext cx="6096000" cy="215444"/>
          </a:xfrm>
          <a:prstGeom prst="rect">
            <a:avLst/>
          </a:prstGeom>
        </p:spPr>
        <p:txBody>
          <a:bodyPr>
            <a:spAutoFit/>
          </a:bodyPr>
          <a:lstStyle/>
          <a:p>
            <a:pPr>
              <a:defRPr/>
            </a:pPr>
            <a:r>
              <a:rPr lang="en-US" sz="800" dirty="0"/>
              <a:t>Source: http://www.cdc.gov/ncbddd/adhd/play2.html. PLAY Study Findings (Project to Learn About ADHD in Youth)</a:t>
            </a:r>
          </a:p>
        </p:txBody>
      </p:sp>
    </p:spTree>
    <p:extLst>
      <p:ext uri="{BB962C8B-B14F-4D97-AF65-F5344CB8AC3E}">
        <p14:creationId xmlns:p14="http://schemas.microsoft.com/office/powerpoint/2010/main" xmlns="" val="3945541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830503382"/>
              </p:ext>
            </p:extLst>
          </p:nvPr>
        </p:nvGraphicFramePr>
        <p:xfrm>
          <a:off x="838200" y="1539966"/>
          <a:ext cx="10515600" cy="507184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38200" y="214403"/>
            <a:ext cx="10515600" cy="1325563"/>
          </a:xfrm>
        </p:spPr>
        <p:txBody>
          <a:bodyPr>
            <a:normAutofit/>
          </a:bodyPr>
          <a:lstStyle/>
          <a:p>
            <a:pPr algn="ctr"/>
            <a:r>
              <a:rPr lang="en-US" sz="4000" u="sng" dirty="0" smtClean="0"/>
              <a:t>Preschool-Aged</a:t>
            </a:r>
            <a:r>
              <a:rPr lang="en-US" sz="4000" dirty="0" smtClean="0"/>
              <a:t> Patients Prescribed Behavioral Treatment</a:t>
            </a:r>
            <a:endParaRPr lang="en-US" sz="4000" dirty="0"/>
          </a:p>
        </p:txBody>
      </p:sp>
      <p:sp>
        <p:nvSpPr>
          <p:cNvPr id="9" name="TextBox 8"/>
          <p:cNvSpPr txBox="1"/>
          <p:nvPr/>
        </p:nvSpPr>
        <p:spPr>
          <a:xfrm>
            <a:off x="3205424" y="5084465"/>
            <a:ext cx="1175658" cy="584775"/>
          </a:xfrm>
          <a:prstGeom prst="rect">
            <a:avLst/>
          </a:prstGeom>
          <a:noFill/>
          <a:ln>
            <a:noFill/>
          </a:ln>
        </p:spPr>
        <p:txBody>
          <a:bodyPr wrap="square" rtlCol="0">
            <a:spAutoFit/>
          </a:bodyPr>
          <a:lstStyle/>
          <a:p>
            <a:pPr algn="ctr"/>
            <a:r>
              <a:rPr lang="en-US" sz="3200" b="1" dirty="0" smtClean="0">
                <a:ln>
                  <a:solidFill>
                    <a:schemeClr val="accent1">
                      <a:lumMod val="20000"/>
                      <a:lumOff val="80000"/>
                    </a:schemeClr>
                  </a:solidFill>
                </a:ln>
                <a:solidFill>
                  <a:schemeClr val="bg1"/>
                </a:solidFill>
              </a:rPr>
              <a:t>47%</a:t>
            </a:r>
          </a:p>
        </p:txBody>
      </p:sp>
      <p:sp>
        <p:nvSpPr>
          <p:cNvPr id="10" name="TextBox 9"/>
          <p:cNvSpPr txBox="1"/>
          <p:nvPr/>
        </p:nvSpPr>
        <p:spPr>
          <a:xfrm>
            <a:off x="8129116" y="2865529"/>
            <a:ext cx="1247672"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solidFill>
                  <a:schemeClr val="bg1"/>
                </a:solidFill>
              </a:rPr>
              <a:t>8</a:t>
            </a:r>
            <a:r>
              <a:rPr lang="en-US" sz="3200" b="1" dirty="0" smtClean="0">
                <a:ln>
                  <a:solidFill>
                    <a:schemeClr val="accent1">
                      <a:lumMod val="20000"/>
                      <a:lumOff val="80000"/>
                    </a:schemeClr>
                  </a:solidFill>
                </a:ln>
                <a:solidFill>
                  <a:schemeClr val="bg1"/>
                </a:solidFill>
              </a:rPr>
              <a:t>0%</a:t>
            </a:r>
          </a:p>
        </p:txBody>
      </p:sp>
      <p:sp>
        <p:nvSpPr>
          <p:cNvPr id="2" name="Rectangle 1"/>
          <p:cNvSpPr/>
          <p:nvPr/>
        </p:nvSpPr>
        <p:spPr>
          <a:xfrm>
            <a:off x="6096000" y="6642556"/>
            <a:ext cx="6096000" cy="215444"/>
          </a:xfrm>
          <a:prstGeom prst="rect">
            <a:avLst/>
          </a:prstGeom>
        </p:spPr>
        <p:txBody>
          <a:bodyPr>
            <a:spAutoFit/>
          </a:bodyPr>
          <a:lstStyle/>
          <a:p>
            <a:pPr>
              <a:defRPr/>
            </a:pPr>
            <a:r>
              <a:rPr lang="en-US" sz="800" dirty="0"/>
              <a:t>Source: http://www.cdc.gov/ncbddd/adhd/play2.html. PLAY Study Findings (Project to Learn About ADHD in Youth)</a:t>
            </a:r>
          </a:p>
        </p:txBody>
      </p:sp>
    </p:spTree>
    <p:extLst>
      <p:ext uri="{BB962C8B-B14F-4D97-AF65-F5344CB8AC3E}">
        <p14:creationId xmlns:p14="http://schemas.microsoft.com/office/powerpoint/2010/main" xmlns="" val="1715346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425659790"/>
              </p:ext>
            </p:extLst>
          </p:nvPr>
        </p:nvGraphicFramePr>
        <p:xfrm>
          <a:off x="838200" y="1551788"/>
          <a:ext cx="10515600" cy="494160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38200" y="226225"/>
            <a:ext cx="10515600" cy="1325563"/>
          </a:xfrm>
        </p:spPr>
        <p:txBody>
          <a:bodyPr>
            <a:normAutofit fontScale="90000"/>
          </a:bodyPr>
          <a:lstStyle/>
          <a:p>
            <a:pPr algn="ctr"/>
            <a:r>
              <a:rPr lang="en-US" dirty="0" smtClean="0"/>
              <a:t>Patients who receive follow-up within 30 days of medication initiation</a:t>
            </a:r>
            <a:endParaRPr lang="en-US" dirty="0"/>
          </a:p>
        </p:txBody>
      </p:sp>
      <p:sp>
        <p:nvSpPr>
          <p:cNvPr id="7" name="Rectangle 6"/>
          <p:cNvSpPr/>
          <p:nvPr/>
        </p:nvSpPr>
        <p:spPr>
          <a:xfrm>
            <a:off x="3611301" y="6630981"/>
            <a:ext cx="8580699" cy="215444"/>
          </a:xfrm>
          <a:prstGeom prst="rect">
            <a:avLst/>
          </a:prstGeom>
        </p:spPr>
        <p:txBody>
          <a:bodyPr wrap="square">
            <a:spAutoFit/>
          </a:bodyPr>
          <a:lstStyle/>
          <a:p>
            <a:r>
              <a:rPr lang="en-US" sz="800" dirty="0"/>
              <a:t>Source: </a:t>
            </a:r>
            <a:r>
              <a:rPr lang="en-US" sz="800" dirty="0" smtClean="0"/>
              <a:t>NCQA </a:t>
            </a:r>
            <a:r>
              <a:rPr lang="en-US" sz="800" dirty="0"/>
              <a:t>State of Health Care Quality Report</a:t>
            </a:r>
            <a:r>
              <a:rPr lang="en-US" sz="800" dirty="0" smtClean="0"/>
              <a:t>: </a:t>
            </a:r>
            <a:r>
              <a:rPr lang="en-US" sz="800" dirty="0"/>
              <a:t>http://dnnstage.ncqa.org/ReportCards/HealthPlans/StateofHealthCareQuality/2014TableofContents/ADHD.aspx </a:t>
            </a:r>
          </a:p>
        </p:txBody>
      </p:sp>
      <p:sp>
        <p:nvSpPr>
          <p:cNvPr id="8" name="TextBox 7"/>
          <p:cNvSpPr txBox="1"/>
          <p:nvPr/>
        </p:nvSpPr>
        <p:spPr>
          <a:xfrm>
            <a:off x="3205424" y="4517306"/>
            <a:ext cx="1175658" cy="584775"/>
          </a:xfrm>
          <a:prstGeom prst="rect">
            <a:avLst/>
          </a:prstGeom>
          <a:noFill/>
          <a:ln>
            <a:noFill/>
          </a:ln>
        </p:spPr>
        <p:txBody>
          <a:bodyPr wrap="square" rtlCol="0">
            <a:spAutoFit/>
          </a:bodyPr>
          <a:lstStyle/>
          <a:p>
            <a:pPr algn="ctr"/>
            <a:r>
              <a:rPr lang="en-US" sz="3200" b="1" dirty="0" smtClean="0">
                <a:ln>
                  <a:solidFill>
                    <a:schemeClr val="accent1">
                      <a:lumMod val="20000"/>
                      <a:lumOff val="80000"/>
                    </a:schemeClr>
                  </a:solidFill>
                </a:ln>
                <a:solidFill>
                  <a:schemeClr val="bg1"/>
                </a:solidFill>
              </a:rPr>
              <a:t>40%</a:t>
            </a:r>
          </a:p>
        </p:txBody>
      </p:sp>
      <p:sp>
        <p:nvSpPr>
          <p:cNvPr id="9" name="TextBox 8"/>
          <p:cNvSpPr txBox="1"/>
          <p:nvPr/>
        </p:nvSpPr>
        <p:spPr>
          <a:xfrm>
            <a:off x="8105967" y="3730204"/>
            <a:ext cx="1247672" cy="584775"/>
          </a:xfrm>
          <a:prstGeom prst="rect">
            <a:avLst/>
          </a:prstGeom>
          <a:noFill/>
          <a:ln>
            <a:noFill/>
          </a:ln>
        </p:spPr>
        <p:txBody>
          <a:bodyPr wrap="square" rtlCol="0">
            <a:spAutoFit/>
          </a:bodyPr>
          <a:lstStyle/>
          <a:p>
            <a:pPr algn="ctr"/>
            <a:r>
              <a:rPr lang="en-US" sz="3200" b="1" dirty="0">
                <a:ln>
                  <a:solidFill>
                    <a:schemeClr val="accent1">
                      <a:lumMod val="20000"/>
                      <a:lumOff val="80000"/>
                    </a:schemeClr>
                  </a:solidFill>
                </a:ln>
                <a:solidFill>
                  <a:schemeClr val="bg1"/>
                </a:solidFill>
              </a:rPr>
              <a:t>6</a:t>
            </a:r>
            <a:r>
              <a:rPr lang="en-US" sz="3200" b="1" dirty="0" smtClean="0">
                <a:ln>
                  <a:solidFill>
                    <a:schemeClr val="accent1">
                      <a:lumMod val="20000"/>
                      <a:lumOff val="80000"/>
                    </a:schemeClr>
                  </a:solidFill>
                </a:ln>
                <a:solidFill>
                  <a:schemeClr val="bg1"/>
                </a:solidFill>
              </a:rPr>
              <a:t>0%</a:t>
            </a:r>
          </a:p>
        </p:txBody>
      </p:sp>
    </p:spTree>
    <p:extLst>
      <p:ext uri="{BB962C8B-B14F-4D97-AF65-F5344CB8AC3E}">
        <p14:creationId xmlns:p14="http://schemas.microsoft.com/office/powerpoint/2010/main" xmlns="" val="1763673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vert="horz" lIns="121900" tIns="121900" rIns="121900" bIns="121900" rtlCol="0" anchor="b" anchorCtr="0">
            <a:noAutofit/>
          </a:bodyPr>
          <a:lstStyle/>
          <a:p>
            <a:pPr>
              <a:spcBef>
                <a:spcPts val="0"/>
              </a:spcBef>
            </a:pPr>
            <a:r>
              <a:rPr lang="en" sz="5867" dirty="0" smtClean="0"/>
              <a:t>That’s where CQN comes in.</a:t>
            </a:r>
            <a:endParaRPr lang="en" sz="5867" dirty="0"/>
          </a:p>
        </p:txBody>
      </p:sp>
      <p:pic>
        <p:nvPicPr>
          <p:cNvPr id="163" name="Shape 163"/>
          <p:cNvPicPr preferRelativeResize="0"/>
          <p:nvPr/>
        </p:nvPicPr>
        <p:blipFill>
          <a:blip r:embed="rId3" cstate="print">
            <a:alphaModFix/>
          </a:blip>
          <a:stretch>
            <a:fillRect/>
          </a:stretch>
        </p:blipFill>
        <p:spPr>
          <a:xfrm>
            <a:off x="838201" y="2119144"/>
            <a:ext cx="4669425" cy="3613600"/>
          </a:xfrm>
          <a:prstGeom prst="rect">
            <a:avLst/>
          </a:prstGeom>
          <a:noFill/>
          <a:ln>
            <a:noFill/>
          </a:ln>
        </p:spPr>
      </p:pic>
      <p:pic>
        <p:nvPicPr>
          <p:cNvPr id="9" name="Picture 8"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1643" y="1958570"/>
            <a:ext cx="5272157" cy="3911600"/>
          </a:xfrm>
          <a:prstGeom prst="rect">
            <a:avLst/>
          </a:prstGeom>
        </p:spPr>
      </p:pic>
    </p:spTree>
    <p:extLst>
      <p:ext uri="{BB962C8B-B14F-4D97-AF65-F5344CB8AC3E}">
        <p14:creationId xmlns:p14="http://schemas.microsoft.com/office/powerpoint/2010/main" xmlns="" val="50732682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CQN Works at Three Levels</a:t>
            </a:r>
            <a:endParaRPr lang="en-US" dirty="0"/>
          </a:p>
        </p:txBody>
      </p:sp>
      <p:sp>
        <p:nvSpPr>
          <p:cNvPr id="5" name="Bent-Up Arrow 4"/>
          <p:cNvSpPr/>
          <p:nvPr/>
        </p:nvSpPr>
        <p:spPr>
          <a:xfrm rot="5400000">
            <a:off x="2217551" y="2964295"/>
            <a:ext cx="1039465" cy="1183395"/>
          </a:xfrm>
          <a:prstGeom prst="bentUpArrow">
            <a:avLst>
              <a:gd name="adj1" fmla="val 32840"/>
              <a:gd name="adj2" fmla="val 25000"/>
              <a:gd name="adj3" fmla="val 3578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995420" y="1777500"/>
            <a:ext cx="2511452"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a:solidFill>
            <a:srgbClr val="6E527E"/>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77912" tIns="177912" rIns="177912" bIns="177912" numCol="1" spcCol="1270" anchor="ctr" anchorCtr="0">
            <a:noAutofit/>
          </a:bodyPr>
          <a:lstStyle/>
          <a:p>
            <a:pPr algn="ctr" defTabSz="1377950">
              <a:lnSpc>
                <a:spcPct val="90000"/>
              </a:lnSpc>
              <a:spcBef>
                <a:spcPct val="0"/>
              </a:spcBef>
              <a:spcAft>
                <a:spcPct val="35000"/>
              </a:spcAft>
            </a:pPr>
            <a:r>
              <a:rPr lang="en-US" sz="4000" b="1" dirty="0">
                <a:solidFill>
                  <a:prstClr val="white"/>
                </a:solidFill>
              </a:rPr>
              <a:t>National</a:t>
            </a:r>
          </a:p>
        </p:txBody>
      </p:sp>
      <p:sp>
        <p:nvSpPr>
          <p:cNvPr id="7" name="Freeform 6"/>
          <p:cNvSpPr/>
          <p:nvPr/>
        </p:nvSpPr>
        <p:spPr>
          <a:xfrm>
            <a:off x="3506872" y="1810168"/>
            <a:ext cx="5958477" cy="1034426"/>
          </a:xfrm>
          <a:custGeom>
            <a:avLst/>
            <a:gdLst>
              <a:gd name="connsiteX0" fmla="*/ 0 w 5958477"/>
              <a:gd name="connsiteY0" fmla="*/ 0 h 1034426"/>
              <a:gd name="connsiteX1" fmla="*/ 5958477 w 5958477"/>
              <a:gd name="connsiteY1" fmla="*/ 0 h 1034426"/>
              <a:gd name="connsiteX2" fmla="*/ 5958477 w 5958477"/>
              <a:gd name="connsiteY2" fmla="*/ 1034426 h 1034426"/>
              <a:gd name="connsiteX3" fmla="*/ 0 w 5958477"/>
              <a:gd name="connsiteY3" fmla="*/ 1034426 h 1034426"/>
              <a:gd name="connsiteX4" fmla="*/ 0 w 5958477"/>
              <a:gd name="connsiteY4" fmla="*/ 0 h 103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477" h="1034426">
                <a:moveTo>
                  <a:pt x="0" y="0"/>
                </a:moveTo>
                <a:lnTo>
                  <a:pt x="5958477" y="0"/>
                </a:lnTo>
                <a:lnTo>
                  <a:pt x="5958477" y="1034426"/>
                </a:lnTo>
                <a:lnTo>
                  <a:pt x="0" y="10344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285750" lvl="1" indent="-285750" defTabSz="1244600">
              <a:lnSpc>
                <a:spcPct val="90000"/>
              </a:lnSpc>
              <a:spcBef>
                <a:spcPct val="0"/>
              </a:spcBef>
              <a:spcAft>
                <a:spcPct val="15000"/>
              </a:spcAft>
              <a:buFontTx/>
              <a:buChar char="••"/>
            </a:pPr>
            <a:r>
              <a:rPr lang="en-US" sz="2800" dirty="0" smtClean="0">
                <a:solidFill>
                  <a:prstClr val="black">
                    <a:lumMod val="75000"/>
                    <a:lumOff val="25000"/>
                  </a:prstClr>
                </a:solidFill>
              </a:rPr>
              <a:t>Execute </a:t>
            </a:r>
            <a:r>
              <a:rPr lang="en-US" sz="2800" dirty="0">
                <a:solidFill>
                  <a:prstClr val="black">
                    <a:lumMod val="75000"/>
                    <a:lumOff val="25000"/>
                  </a:prstClr>
                </a:solidFill>
              </a:rPr>
              <a:t>large-scale quality improvement projects</a:t>
            </a:r>
          </a:p>
        </p:txBody>
      </p:sp>
      <p:sp>
        <p:nvSpPr>
          <p:cNvPr id="8" name="Bent-Up Arrow 7"/>
          <p:cNvSpPr/>
          <p:nvPr/>
        </p:nvSpPr>
        <p:spPr>
          <a:xfrm rot="5400000">
            <a:off x="4260762" y="4450950"/>
            <a:ext cx="1039465" cy="1203922"/>
          </a:xfrm>
          <a:prstGeom prst="bentUpArrow">
            <a:avLst>
              <a:gd name="adj1" fmla="val 32840"/>
              <a:gd name="adj2" fmla="val 24450"/>
              <a:gd name="adj3" fmla="val 3578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3420422" y="3155339"/>
            <a:ext cx="2656440"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a:solidFill>
            <a:schemeClr val="accent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77912" tIns="177912" rIns="177912" bIns="177912" numCol="1" spcCol="1270" anchor="ctr" anchorCtr="0">
            <a:noAutofit/>
          </a:bodyPr>
          <a:lstStyle/>
          <a:p>
            <a:pPr algn="ctr" defTabSz="1377950">
              <a:lnSpc>
                <a:spcPct val="90000"/>
              </a:lnSpc>
              <a:spcBef>
                <a:spcPct val="0"/>
              </a:spcBef>
              <a:spcAft>
                <a:spcPct val="35000"/>
              </a:spcAft>
            </a:pPr>
            <a:r>
              <a:rPr lang="en-US" sz="4000" b="1" dirty="0">
                <a:solidFill>
                  <a:prstClr val="white"/>
                </a:solidFill>
              </a:rPr>
              <a:t>Chapter</a:t>
            </a:r>
            <a:endParaRPr lang="en-US" sz="3100" b="1" dirty="0">
              <a:solidFill>
                <a:prstClr val="white"/>
              </a:solidFill>
            </a:endParaRPr>
          </a:p>
        </p:txBody>
      </p:sp>
      <p:sp>
        <p:nvSpPr>
          <p:cNvPr id="10" name="Freeform 9"/>
          <p:cNvSpPr/>
          <p:nvPr/>
        </p:nvSpPr>
        <p:spPr>
          <a:xfrm>
            <a:off x="6076862" y="3250545"/>
            <a:ext cx="5231168" cy="1034426"/>
          </a:xfrm>
          <a:custGeom>
            <a:avLst/>
            <a:gdLst>
              <a:gd name="connsiteX0" fmla="*/ 0 w 4749170"/>
              <a:gd name="connsiteY0" fmla="*/ 0 h 1034426"/>
              <a:gd name="connsiteX1" fmla="*/ 4749170 w 4749170"/>
              <a:gd name="connsiteY1" fmla="*/ 0 h 1034426"/>
              <a:gd name="connsiteX2" fmla="*/ 4749170 w 4749170"/>
              <a:gd name="connsiteY2" fmla="*/ 1034426 h 1034426"/>
              <a:gd name="connsiteX3" fmla="*/ 0 w 4749170"/>
              <a:gd name="connsiteY3" fmla="*/ 1034426 h 1034426"/>
              <a:gd name="connsiteX4" fmla="*/ 0 w 4749170"/>
              <a:gd name="connsiteY4" fmla="*/ 0 h 103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170" h="1034426">
                <a:moveTo>
                  <a:pt x="0" y="0"/>
                </a:moveTo>
                <a:lnTo>
                  <a:pt x="4749170" y="0"/>
                </a:lnTo>
                <a:lnTo>
                  <a:pt x="4749170" y="1034426"/>
                </a:lnTo>
                <a:lnTo>
                  <a:pt x="0" y="10344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285750" lvl="1" indent="-285750" defTabSz="1244600">
              <a:lnSpc>
                <a:spcPct val="90000"/>
              </a:lnSpc>
              <a:spcBef>
                <a:spcPct val="0"/>
              </a:spcBef>
              <a:spcAft>
                <a:spcPct val="15000"/>
              </a:spcAft>
              <a:buFontTx/>
              <a:buChar char="••"/>
            </a:pPr>
            <a:r>
              <a:rPr lang="en-US" sz="2800" dirty="0">
                <a:solidFill>
                  <a:prstClr val="black">
                    <a:lumMod val="75000"/>
                    <a:lumOff val="25000"/>
                  </a:prstClr>
                </a:solidFill>
              </a:rPr>
              <a:t>Build capacity to engage in QI work with practices and develop state partners</a:t>
            </a:r>
          </a:p>
        </p:txBody>
      </p:sp>
      <p:sp>
        <p:nvSpPr>
          <p:cNvPr id="11" name="Freeform 10"/>
          <p:cNvSpPr/>
          <p:nvPr/>
        </p:nvSpPr>
        <p:spPr>
          <a:xfrm>
            <a:off x="5486551" y="4679840"/>
            <a:ext cx="2403637" cy="1224837"/>
          </a:xfrm>
          <a:custGeom>
            <a:avLst/>
            <a:gdLst>
              <a:gd name="connsiteX0" fmla="*/ 0 w 1749848"/>
              <a:gd name="connsiteY0" fmla="*/ 204180 h 1224837"/>
              <a:gd name="connsiteX1" fmla="*/ 204180 w 1749848"/>
              <a:gd name="connsiteY1" fmla="*/ 0 h 1224837"/>
              <a:gd name="connsiteX2" fmla="*/ 1545668 w 1749848"/>
              <a:gd name="connsiteY2" fmla="*/ 0 h 1224837"/>
              <a:gd name="connsiteX3" fmla="*/ 1749848 w 1749848"/>
              <a:gd name="connsiteY3" fmla="*/ 204180 h 1224837"/>
              <a:gd name="connsiteX4" fmla="*/ 1749848 w 1749848"/>
              <a:gd name="connsiteY4" fmla="*/ 1020657 h 1224837"/>
              <a:gd name="connsiteX5" fmla="*/ 1545668 w 1749848"/>
              <a:gd name="connsiteY5" fmla="*/ 1224837 h 1224837"/>
              <a:gd name="connsiteX6" fmla="*/ 204180 w 1749848"/>
              <a:gd name="connsiteY6" fmla="*/ 1224837 h 1224837"/>
              <a:gd name="connsiteX7" fmla="*/ 0 w 1749848"/>
              <a:gd name="connsiteY7" fmla="*/ 1020657 h 1224837"/>
              <a:gd name="connsiteX8" fmla="*/ 0 w 1749848"/>
              <a:gd name="connsiteY8" fmla="*/ 204180 h 12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48" h="1224837">
                <a:moveTo>
                  <a:pt x="0" y="204180"/>
                </a:moveTo>
                <a:cubicBezTo>
                  <a:pt x="0" y="91414"/>
                  <a:pt x="91414" y="0"/>
                  <a:pt x="204180" y="0"/>
                </a:cubicBezTo>
                <a:lnTo>
                  <a:pt x="1545668" y="0"/>
                </a:lnTo>
                <a:cubicBezTo>
                  <a:pt x="1658434" y="0"/>
                  <a:pt x="1749848" y="91414"/>
                  <a:pt x="1749848" y="204180"/>
                </a:cubicBezTo>
                <a:lnTo>
                  <a:pt x="1749848" y="1020657"/>
                </a:lnTo>
                <a:cubicBezTo>
                  <a:pt x="1749848" y="1133423"/>
                  <a:pt x="1658434" y="1224837"/>
                  <a:pt x="1545668" y="1224837"/>
                </a:cubicBezTo>
                <a:lnTo>
                  <a:pt x="204180" y="1224837"/>
                </a:lnTo>
                <a:cubicBezTo>
                  <a:pt x="91414" y="1224837"/>
                  <a:pt x="0" y="1133423"/>
                  <a:pt x="0" y="1020657"/>
                </a:cubicBezTo>
                <a:lnTo>
                  <a:pt x="0" y="204180"/>
                </a:lnTo>
                <a:close/>
              </a:path>
            </a:pathLst>
          </a:custGeom>
          <a:solidFill>
            <a:srgbClr val="FC920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77912" tIns="177912" rIns="177912" bIns="177912" numCol="1" spcCol="1270" anchor="ctr" anchorCtr="0">
            <a:noAutofit/>
          </a:bodyPr>
          <a:lstStyle/>
          <a:p>
            <a:pPr algn="ctr" defTabSz="1377950">
              <a:lnSpc>
                <a:spcPct val="90000"/>
              </a:lnSpc>
              <a:spcBef>
                <a:spcPct val="0"/>
              </a:spcBef>
              <a:spcAft>
                <a:spcPct val="35000"/>
              </a:spcAft>
            </a:pPr>
            <a:r>
              <a:rPr lang="en-US" sz="4000" b="1" dirty="0">
                <a:solidFill>
                  <a:prstClr val="white"/>
                </a:solidFill>
              </a:rPr>
              <a:t>Practice</a:t>
            </a:r>
          </a:p>
        </p:txBody>
      </p:sp>
      <p:sp>
        <p:nvSpPr>
          <p:cNvPr id="12" name="Freeform 11"/>
          <p:cNvSpPr/>
          <p:nvPr/>
        </p:nvSpPr>
        <p:spPr>
          <a:xfrm>
            <a:off x="7890189" y="4870251"/>
            <a:ext cx="3985436" cy="1034426"/>
          </a:xfrm>
          <a:custGeom>
            <a:avLst/>
            <a:gdLst>
              <a:gd name="connsiteX0" fmla="*/ 0 w 3272335"/>
              <a:gd name="connsiteY0" fmla="*/ 0 h 1034426"/>
              <a:gd name="connsiteX1" fmla="*/ 3272335 w 3272335"/>
              <a:gd name="connsiteY1" fmla="*/ 0 h 1034426"/>
              <a:gd name="connsiteX2" fmla="*/ 3272335 w 3272335"/>
              <a:gd name="connsiteY2" fmla="*/ 1034426 h 1034426"/>
              <a:gd name="connsiteX3" fmla="*/ 0 w 3272335"/>
              <a:gd name="connsiteY3" fmla="*/ 1034426 h 1034426"/>
              <a:gd name="connsiteX4" fmla="*/ 0 w 3272335"/>
              <a:gd name="connsiteY4" fmla="*/ 0 h 1034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335" h="1034426">
                <a:moveTo>
                  <a:pt x="0" y="0"/>
                </a:moveTo>
                <a:lnTo>
                  <a:pt x="3272335" y="0"/>
                </a:lnTo>
                <a:lnTo>
                  <a:pt x="3272335" y="1034426"/>
                </a:lnTo>
                <a:lnTo>
                  <a:pt x="0" y="10344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marL="285750" lvl="1" indent="-285750" defTabSz="1244600">
              <a:lnSpc>
                <a:spcPct val="90000"/>
              </a:lnSpc>
              <a:spcBef>
                <a:spcPct val="0"/>
              </a:spcBef>
              <a:spcAft>
                <a:spcPct val="15000"/>
              </a:spcAft>
              <a:buFontTx/>
              <a:buChar char="••"/>
            </a:pPr>
            <a:r>
              <a:rPr lang="en-US" sz="2800" dirty="0">
                <a:solidFill>
                  <a:prstClr val="black">
                    <a:lumMod val="75000"/>
                    <a:lumOff val="25000"/>
                  </a:prstClr>
                </a:solidFill>
              </a:rPr>
              <a:t>Improve care practices and child health outcomes</a:t>
            </a:r>
          </a:p>
        </p:txBody>
      </p:sp>
      <p:pic>
        <p:nvPicPr>
          <p:cNvPr id="13" name="Picture 12"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51241" y="6190812"/>
            <a:ext cx="2983101" cy="455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269785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10000"/>
          </a:bodyPr>
          <a:lstStyle/>
          <a:p>
            <a:pPr marL="0" indent="0">
              <a:buClr>
                <a:srgbClr val="5A9BD7"/>
              </a:buClr>
              <a:buNone/>
            </a:pPr>
            <a:r>
              <a:rPr lang="en-US" sz="3200" dirty="0"/>
              <a:t>Suzanne </a:t>
            </a:r>
            <a:r>
              <a:rPr lang="en-US" sz="3200" dirty="0" smtClean="0"/>
              <a:t>Emmer</a:t>
            </a:r>
          </a:p>
          <a:p>
            <a:pPr marL="0" indent="0">
              <a:buClr>
                <a:srgbClr val="5A9BD7"/>
              </a:buClr>
              <a:buNone/>
            </a:pPr>
            <a:r>
              <a:rPr lang="en-US" sz="3200" spc="-100" dirty="0" smtClean="0"/>
              <a:t>Joseph </a:t>
            </a:r>
            <a:r>
              <a:rPr lang="en-US" sz="3200" spc="-100" dirty="0"/>
              <a:t>J. </a:t>
            </a:r>
            <a:r>
              <a:rPr lang="en-US" sz="3200" spc="-100" dirty="0" err="1"/>
              <a:t>Abularrage</a:t>
            </a:r>
            <a:r>
              <a:rPr lang="en-US" sz="3200" spc="-100" dirty="0"/>
              <a:t>, MD, MPH, </a:t>
            </a:r>
            <a:r>
              <a:rPr lang="en-US" sz="3200" spc="-100" dirty="0" err="1"/>
              <a:t>M.Phil</a:t>
            </a:r>
            <a:r>
              <a:rPr lang="en-US" sz="3200" spc="-100" dirty="0"/>
              <a:t>, </a:t>
            </a:r>
            <a:r>
              <a:rPr lang="en-US" sz="3200" spc="-100" dirty="0" smtClean="0"/>
              <a:t>FAAP</a:t>
            </a:r>
          </a:p>
          <a:p>
            <a:endParaRPr lang="en-US" sz="3200" dirty="0">
              <a:solidFill>
                <a:srgbClr val="FF0000"/>
              </a:solidFill>
            </a:endParaRPr>
          </a:p>
          <a:p>
            <a:pPr marL="0" indent="0">
              <a:lnSpc>
                <a:spcPct val="100000"/>
              </a:lnSpc>
              <a:spcBef>
                <a:spcPts val="0"/>
              </a:spcBef>
              <a:spcAft>
                <a:spcPts val="600"/>
              </a:spcAft>
              <a:buNone/>
            </a:pPr>
            <a:r>
              <a:rPr lang="en-US" sz="3200" dirty="0" smtClean="0"/>
              <a:t>I have no relevant financial relationships with the manufacturer(s) of any commercial product(s) and/or provider of commercial services discussed in this CME activity.</a:t>
            </a:r>
          </a:p>
          <a:p>
            <a:pPr marL="0" indent="0">
              <a:lnSpc>
                <a:spcPct val="100000"/>
              </a:lnSpc>
              <a:spcBef>
                <a:spcPts val="0"/>
              </a:spcBef>
              <a:spcAft>
                <a:spcPts val="600"/>
              </a:spcAft>
              <a:buNone/>
            </a:pPr>
            <a:endParaRPr lang="en-US" sz="3200" dirty="0" smtClean="0"/>
          </a:p>
          <a:p>
            <a:pPr marL="0" indent="0">
              <a:lnSpc>
                <a:spcPct val="100000"/>
              </a:lnSpc>
              <a:spcBef>
                <a:spcPts val="0"/>
              </a:spcBef>
              <a:spcAft>
                <a:spcPts val="600"/>
              </a:spcAft>
              <a:buNone/>
            </a:pPr>
            <a:r>
              <a:rPr lang="en-US" sz="3200" dirty="0" smtClean="0"/>
              <a:t>I do not intend to discuss an unapproved or investigative use of a commercial product/device in my presentation.</a:t>
            </a:r>
          </a:p>
        </p:txBody>
      </p:sp>
      <p:sp>
        <p:nvSpPr>
          <p:cNvPr id="3" name="Title 2"/>
          <p:cNvSpPr>
            <a:spLocks noGrp="1"/>
          </p:cNvSpPr>
          <p:nvPr>
            <p:ph type="title"/>
          </p:nvPr>
        </p:nvSpPr>
        <p:spPr/>
        <p:txBody>
          <a:bodyPr/>
          <a:lstStyle/>
          <a:p>
            <a:r>
              <a:rPr lang="en-US" dirty="0" smtClean="0"/>
              <a:t>Commercial Interests Disclosure</a:t>
            </a:r>
            <a:endParaRPr lang="en-US" dirty="0"/>
          </a:p>
        </p:txBody>
      </p:sp>
      <p:sp>
        <p:nvSpPr>
          <p:cNvPr id="2" name="Slide Number Placeholder 1"/>
          <p:cNvSpPr>
            <a:spLocks noGrp="1"/>
          </p:cNvSpPr>
          <p:nvPr>
            <p:ph type="sldNum" sz="quarter" idx="4"/>
          </p:nvPr>
        </p:nvSpPr>
        <p:spPr>
          <a:prstGeom prst="rect">
            <a:avLst/>
          </a:prstGeom>
        </p:spPr>
        <p:txBody>
          <a:bodyPr/>
          <a:lstStyle/>
          <a:p>
            <a:pPr>
              <a:defRPr/>
            </a:pPr>
            <a:fld id="{F8989B23-B6A7-401B-AAB1-449DCCC3B9F5}" type="slidenum">
              <a:rPr lang="en-US" smtClean="0">
                <a:solidFill>
                  <a:srgbClr val="9BBB59"/>
                </a:solidFill>
              </a:rPr>
              <a:pPr>
                <a:defRPr/>
              </a:pPr>
              <a:t>2</a:t>
            </a:fld>
            <a:endParaRPr lang="en-US">
              <a:solidFill>
                <a:srgbClr val="9BBB59"/>
              </a:solidFill>
            </a:endParaRPr>
          </a:p>
        </p:txBody>
      </p:sp>
      <p:pic>
        <p:nvPicPr>
          <p:cNvPr id="6" name="Picture 5"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9231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042872" y="2819400"/>
            <a:ext cx="4824528" cy="3201216"/>
          </a:xfrm>
          <a:prstGeom prst="rect">
            <a:avLst/>
          </a:prstGeom>
        </p:spPr>
      </p:pic>
      <p:sp>
        <p:nvSpPr>
          <p:cNvPr id="3" name="Content Placeholder 5"/>
          <p:cNvSpPr txBox="1">
            <a:spLocks/>
          </p:cNvSpPr>
          <p:nvPr/>
        </p:nvSpPr>
        <p:spPr>
          <a:xfrm>
            <a:off x="6351563" y="762000"/>
            <a:ext cx="5112727"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a:solidFill>
                  <a:srgbClr val="3A1953"/>
                </a:solidFill>
              </a:rPr>
              <a:t>AIM:</a:t>
            </a:r>
          </a:p>
          <a:p>
            <a:pPr marL="0" indent="0" algn="ctr">
              <a:buFont typeface="Arial" pitchFamily="34" charset="0"/>
              <a:buNone/>
            </a:pPr>
            <a:r>
              <a:rPr lang="en-US" sz="3600" dirty="0">
                <a:solidFill>
                  <a:srgbClr val="3A1953"/>
                </a:solidFill>
              </a:rPr>
              <a:t>To build </a:t>
            </a:r>
            <a:r>
              <a:rPr lang="en-US" sz="3600" dirty="0" smtClean="0">
                <a:solidFill>
                  <a:srgbClr val="3A1953"/>
                </a:solidFill>
              </a:rPr>
              <a:t>a sustainable quality improvement infrastructure within our practice to achieve measureable improvements in ADHD care processes.</a:t>
            </a:r>
            <a:endParaRPr lang="en-US" sz="3600" dirty="0">
              <a:solidFill>
                <a:srgbClr val="3A1953"/>
              </a:solidFill>
            </a:endParaRPr>
          </a:p>
        </p:txBody>
      </p:sp>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51241" y="6190812"/>
            <a:ext cx="2983101" cy="455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29170" y="281044"/>
            <a:ext cx="3284324" cy="2436756"/>
          </a:xfrm>
          <a:prstGeom prst="rect">
            <a:avLst/>
          </a:prstGeom>
        </p:spPr>
      </p:pic>
    </p:spTree>
    <p:extLst>
      <p:ext uri="{BB962C8B-B14F-4D97-AF65-F5344CB8AC3E}">
        <p14:creationId xmlns:p14="http://schemas.microsoft.com/office/powerpoint/2010/main" xmlns="" val="2292202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587875"/>
          </a:xfrm>
        </p:spPr>
        <p:txBody>
          <a:bodyPr>
            <a:normAutofit fontScale="92500" lnSpcReduction="20000"/>
          </a:bodyPr>
          <a:lstStyle/>
          <a:p>
            <a:pPr marL="171450" indent="-171450">
              <a:lnSpc>
                <a:spcPct val="110000"/>
              </a:lnSpc>
              <a:spcBef>
                <a:spcPts val="0"/>
              </a:spcBef>
              <a:spcAft>
                <a:spcPts val="1200"/>
              </a:spcAft>
              <a:buFont typeface="Arial" panose="020B0604020202020204" pitchFamily="34" charset="0"/>
              <a:buChar char="•"/>
              <a:defRPr/>
            </a:pPr>
            <a:r>
              <a:rPr lang="en-US" b="1" dirty="0">
                <a:solidFill>
                  <a:srgbClr val="FF0000"/>
                </a:solidFill>
                <a:ea typeface="ＭＳ Ｐゴシック" panose="020B0600070205080204" pitchFamily="34" charset="-128"/>
              </a:rPr>
              <a:t>90%</a:t>
            </a:r>
            <a:r>
              <a:rPr lang="en-US" dirty="0">
                <a:ea typeface="ＭＳ Ｐゴシック" panose="020B0600070205080204" pitchFamily="34" charset="-128"/>
              </a:rPr>
              <a:t> of patients assessed for ADHD will receive Vanderbilt assessments from the parent and teacher within 30 days of assessment </a:t>
            </a:r>
            <a:r>
              <a:rPr lang="en-US" dirty="0" smtClean="0">
                <a:ea typeface="ＭＳ Ｐゴシック" panose="020B0600070205080204" pitchFamily="34" charset="-128"/>
              </a:rPr>
              <a:t>initiation</a:t>
            </a:r>
            <a:endParaRPr lang="en-US" dirty="0">
              <a:ea typeface="ＭＳ Ｐゴシック" panose="020B0600070205080204" pitchFamily="34" charset="-128"/>
            </a:endParaRPr>
          </a:p>
          <a:p>
            <a:pPr marL="171450" indent="-171450">
              <a:lnSpc>
                <a:spcPct val="110000"/>
              </a:lnSpc>
              <a:spcBef>
                <a:spcPts val="0"/>
              </a:spcBef>
              <a:spcAft>
                <a:spcPts val="1200"/>
              </a:spcAft>
              <a:buFont typeface="Arial" panose="020B0604020202020204" pitchFamily="34" charset="0"/>
              <a:buChar char="•"/>
              <a:defRPr/>
            </a:pPr>
            <a:r>
              <a:rPr lang="en-US" dirty="0">
                <a:ea typeface="ＭＳ Ｐゴシック" panose="020B0600070205080204" pitchFamily="34" charset="-128"/>
              </a:rPr>
              <a:t>Physicians have </a:t>
            </a:r>
            <a:r>
              <a:rPr lang="en-US" dirty="0" smtClean="0">
                <a:ea typeface="ＭＳ Ｐゴシック" panose="020B0600070205080204" pitchFamily="34" charset="-128"/>
              </a:rPr>
              <a:t>an initial </a:t>
            </a:r>
            <a:r>
              <a:rPr lang="en-US" dirty="0">
                <a:ea typeface="ＭＳ Ｐゴシック" panose="020B0600070205080204" pitchFamily="34" charset="-128"/>
              </a:rPr>
              <a:t>conversation with </a:t>
            </a:r>
            <a:r>
              <a:rPr lang="en-US" dirty="0" smtClean="0">
                <a:ea typeface="ＭＳ Ｐゴシック" panose="020B0600070205080204" pitchFamily="34" charset="-128"/>
              </a:rPr>
              <a:t>parents </a:t>
            </a:r>
            <a:r>
              <a:rPr lang="en-US" dirty="0">
                <a:ea typeface="ＭＳ Ｐゴシック" panose="020B0600070205080204" pitchFamily="34" charset="-128"/>
              </a:rPr>
              <a:t>about ADHD and give an </a:t>
            </a:r>
            <a:r>
              <a:rPr lang="en-US" dirty="0" smtClean="0">
                <a:ea typeface="ＭＳ Ｐゴシック" panose="020B0600070205080204" pitchFamily="34" charset="-128"/>
              </a:rPr>
              <a:t>educational booklet to </a:t>
            </a:r>
            <a:r>
              <a:rPr lang="en-US" b="1" dirty="0">
                <a:solidFill>
                  <a:srgbClr val="FF0000"/>
                </a:solidFill>
                <a:ea typeface="ＭＳ Ｐゴシック" panose="020B0600070205080204" pitchFamily="34" charset="-128"/>
              </a:rPr>
              <a:t>90%</a:t>
            </a:r>
            <a:r>
              <a:rPr lang="en-US" dirty="0">
                <a:ea typeface="ＭＳ Ｐゴシック" panose="020B0600070205080204" pitchFamily="34" charset="-128"/>
              </a:rPr>
              <a:t> of parents/patients diagnosed with </a:t>
            </a:r>
            <a:r>
              <a:rPr lang="en-US" dirty="0" smtClean="0">
                <a:ea typeface="ＭＳ Ｐゴシック" panose="020B0600070205080204" pitchFamily="34" charset="-128"/>
              </a:rPr>
              <a:t>ADHD</a:t>
            </a:r>
            <a:endParaRPr lang="en-US" dirty="0">
              <a:ea typeface="ＭＳ Ｐゴシック" panose="020B0600070205080204" pitchFamily="34" charset="-128"/>
            </a:endParaRPr>
          </a:p>
          <a:p>
            <a:pPr marL="171450" indent="-171450">
              <a:lnSpc>
                <a:spcPct val="110000"/>
              </a:lnSpc>
              <a:spcBef>
                <a:spcPts val="0"/>
              </a:spcBef>
              <a:spcAft>
                <a:spcPts val="1200"/>
              </a:spcAft>
              <a:buFont typeface="Arial" panose="020B0604020202020204" pitchFamily="34" charset="0"/>
              <a:buChar char="•"/>
              <a:defRPr/>
            </a:pPr>
            <a:r>
              <a:rPr lang="en-US" b="1" dirty="0">
                <a:solidFill>
                  <a:srgbClr val="FF0000"/>
                </a:solidFill>
                <a:ea typeface="ＭＳ Ｐゴシック" panose="020B0600070205080204" pitchFamily="34" charset="-128"/>
              </a:rPr>
              <a:t>60%</a:t>
            </a:r>
            <a:r>
              <a:rPr lang="en-US" dirty="0">
                <a:ea typeface="ＭＳ Ｐゴシック" panose="020B0600070205080204" pitchFamily="34" charset="-128"/>
              </a:rPr>
              <a:t> of patients who are prescribed medication will receive follow-up Vanderbilt assessments from the parent and teacher within 30 days of medication </a:t>
            </a:r>
            <a:r>
              <a:rPr lang="en-US" dirty="0" smtClean="0">
                <a:ea typeface="ＭＳ Ｐゴシック" panose="020B0600070205080204" pitchFamily="34" charset="-128"/>
              </a:rPr>
              <a:t>initiation</a:t>
            </a:r>
            <a:endParaRPr lang="en-US" dirty="0">
              <a:ea typeface="ＭＳ Ｐゴシック" panose="020B0600070205080204" pitchFamily="34" charset="-128"/>
            </a:endParaRPr>
          </a:p>
          <a:p>
            <a:pPr marL="171450" indent="-171450">
              <a:lnSpc>
                <a:spcPct val="110000"/>
              </a:lnSpc>
              <a:spcBef>
                <a:spcPts val="0"/>
              </a:spcBef>
              <a:spcAft>
                <a:spcPts val="1200"/>
              </a:spcAft>
              <a:buFont typeface="Arial" panose="020B0604020202020204" pitchFamily="34" charset="0"/>
              <a:buChar char="•"/>
              <a:defRPr/>
            </a:pPr>
            <a:r>
              <a:rPr lang="en-US" b="1" dirty="0">
                <a:solidFill>
                  <a:srgbClr val="FF0000"/>
                </a:solidFill>
                <a:ea typeface="ＭＳ Ｐゴシック" panose="020B0600070205080204" pitchFamily="34" charset="-128"/>
              </a:rPr>
              <a:t>80%</a:t>
            </a:r>
            <a:r>
              <a:rPr lang="en-US" dirty="0">
                <a:ea typeface="ＭＳ Ｐゴシック" panose="020B0600070205080204" pitchFamily="34" charset="-128"/>
              </a:rPr>
              <a:t> of patients diagnosed with ADHD are prescribed </a:t>
            </a:r>
            <a:r>
              <a:rPr lang="en-US" dirty="0" smtClean="0">
                <a:ea typeface="ＭＳ Ｐゴシック" panose="020B0600070205080204" pitchFamily="34" charset="-128"/>
              </a:rPr>
              <a:t>behavioral treatment (where behavioral treatment is </a:t>
            </a:r>
            <a:r>
              <a:rPr lang="en-US" dirty="0">
                <a:ea typeface="ＭＳ Ｐゴシック" panose="020B0600070205080204" pitchFamily="34" charset="-128"/>
              </a:rPr>
              <a:t>available</a:t>
            </a:r>
            <a:r>
              <a:rPr lang="en-US" dirty="0" smtClean="0">
                <a:ea typeface="ＭＳ Ｐゴシック" panose="020B0600070205080204" pitchFamily="34" charset="-128"/>
              </a:rPr>
              <a:t>)</a:t>
            </a:r>
            <a:endParaRPr lang="en-US" dirty="0">
              <a:ea typeface="ＭＳ Ｐゴシック" panose="020B0600070205080204" pitchFamily="34" charset="-128"/>
            </a:endParaRPr>
          </a:p>
        </p:txBody>
      </p:sp>
      <p:sp>
        <p:nvSpPr>
          <p:cNvPr id="3" name="Title 2"/>
          <p:cNvSpPr>
            <a:spLocks noGrp="1"/>
          </p:cNvSpPr>
          <p:nvPr>
            <p:ph type="title"/>
          </p:nvPr>
        </p:nvSpPr>
        <p:spPr/>
        <p:txBody>
          <a:bodyPr>
            <a:normAutofit fontScale="90000"/>
          </a:bodyPr>
          <a:lstStyle/>
          <a:p>
            <a:r>
              <a:rPr lang="en-US" dirty="0" smtClean="0"/>
              <a:t>Goals for Practices by November 2016</a:t>
            </a:r>
            <a:endParaRPr lang="en-US" dirty="0"/>
          </a:p>
        </p:txBody>
      </p:sp>
    </p:spTree>
    <p:extLst>
      <p:ext uri="{BB962C8B-B14F-4D97-AF65-F5344CB8AC3E}">
        <p14:creationId xmlns:p14="http://schemas.microsoft.com/office/powerpoint/2010/main" xmlns="" val="22306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8000" dirty="0" smtClean="0"/>
              <a:t>But how are we going to do that?</a:t>
            </a:r>
            <a:endParaRPr lang="en-US" sz="8000" dirty="0"/>
          </a:p>
        </p:txBody>
      </p:sp>
    </p:spTree>
    <p:extLst>
      <p:ext uri="{BB962C8B-B14F-4D97-AF65-F5344CB8AC3E}">
        <p14:creationId xmlns:p14="http://schemas.microsoft.com/office/powerpoint/2010/main" xmlns="" val="334024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342181"/>
            <a:ext cx="10515600" cy="1325563"/>
          </a:xfrm>
        </p:spPr>
        <p:txBody>
          <a:bodyPr>
            <a:normAutofit/>
          </a:bodyPr>
          <a:lstStyle/>
          <a:p>
            <a:r>
              <a:rPr lang="en-US" sz="2800" dirty="0" smtClean="0"/>
              <a:t>Practice Key Driver Diagram</a:t>
            </a:r>
            <a:endParaRPr lang="en-US" sz="2800" dirty="0"/>
          </a:p>
        </p:txBody>
      </p:sp>
      <p:pic>
        <p:nvPicPr>
          <p:cNvPr id="3" name="Picture 2"/>
          <p:cNvPicPr>
            <a:picLocks noChangeAspect="1"/>
          </p:cNvPicPr>
          <p:nvPr/>
        </p:nvPicPr>
        <p:blipFill>
          <a:blip r:embed="rId3" cstate="print"/>
          <a:stretch>
            <a:fillRect/>
          </a:stretch>
        </p:blipFill>
        <p:spPr>
          <a:xfrm>
            <a:off x="824948" y="597694"/>
            <a:ext cx="9237162" cy="6111219"/>
          </a:xfrm>
          <a:prstGeom prst="rect">
            <a:avLst/>
          </a:prstGeom>
        </p:spPr>
      </p:pic>
      <p:grpSp>
        <p:nvGrpSpPr>
          <p:cNvPr id="9" name="Group 8"/>
          <p:cNvGrpSpPr/>
          <p:nvPr/>
        </p:nvGrpSpPr>
        <p:grpSpPr>
          <a:xfrm>
            <a:off x="938598" y="2163077"/>
            <a:ext cx="3185482" cy="1749171"/>
            <a:chOff x="938598" y="891251"/>
            <a:chExt cx="2592729" cy="1423686"/>
          </a:xfrm>
        </p:grpSpPr>
        <p:sp>
          <p:nvSpPr>
            <p:cNvPr id="7" name="Rectangle 6"/>
            <p:cNvSpPr/>
            <p:nvPr/>
          </p:nvSpPr>
          <p:spPr>
            <a:xfrm>
              <a:off x="938598" y="891251"/>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1006997" y="1041257"/>
              <a:ext cx="2442259" cy="1077174"/>
            </a:xfrm>
            <a:prstGeom prst="rect">
              <a:avLst/>
            </a:prstGeom>
            <a:noFill/>
            <a:ln>
              <a:noFill/>
            </a:ln>
          </p:spPr>
          <p:txBody>
            <a:bodyPr wrap="square" rtlCol="0">
              <a:spAutoFit/>
            </a:bodyPr>
            <a:lstStyle/>
            <a:p>
              <a:pPr algn="ctr"/>
              <a:r>
                <a:rPr lang="en-US" sz="2000" dirty="0" smtClean="0"/>
                <a:t>1. Improved diagnostic accuracy using evidence-based guidelines</a:t>
              </a:r>
            </a:p>
          </p:txBody>
        </p:sp>
      </p:grpSp>
      <p:grpSp>
        <p:nvGrpSpPr>
          <p:cNvPr id="10" name="Group 9"/>
          <p:cNvGrpSpPr/>
          <p:nvPr/>
        </p:nvGrpSpPr>
        <p:grpSpPr>
          <a:xfrm>
            <a:off x="4517106" y="2163077"/>
            <a:ext cx="3185482" cy="1749170"/>
            <a:chOff x="5742092" y="798189"/>
            <a:chExt cx="2592729" cy="1423686"/>
          </a:xfrm>
        </p:grpSpPr>
        <p:sp>
          <p:nvSpPr>
            <p:cNvPr id="11" name="Rectangle 10"/>
            <p:cNvSpPr/>
            <p:nvPr/>
          </p:nvSpPr>
          <p:spPr>
            <a:xfrm>
              <a:off x="5742092" y="798189"/>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17326" y="874564"/>
              <a:ext cx="2442259" cy="1277579"/>
            </a:xfrm>
            <a:prstGeom prst="rect">
              <a:avLst/>
            </a:prstGeom>
            <a:noFill/>
            <a:ln>
              <a:noFill/>
            </a:ln>
          </p:spPr>
          <p:txBody>
            <a:bodyPr wrap="square" rtlCol="0">
              <a:spAutoFit/>
            </a:bodyPr>
            <a:lstStyle/>
            <a:p>
              <a:pPr algn="ctr"/>
              <a:r>
                <a:rPr lang="en-US" sz="1600" dirty="0" smtClean="0"/>
                <a:t>2. Reliable systems that ensure titration of medications and monitoring of side effects based on parent and teacher feedback</a:t>
              </a:r>
            </a:p>
          </p:txBody>
        </p:sp>
      </p:grpSp>
      <p:grpSp>
        <p:nvGrpSpPr>
          <p:cNvPr id="13" name="Group 12"/>
          <p:cNvGrpSpPr/>
          <p:nvPr/>
        </p:nvGrpSpPr>
        <p:grpSpPr>
          <a:xfrm>
            <a:off x="8053536" y="2151810"/>
            <a:ext cx="3185482" cy="1749171"/>
            <a:chOff x="5742092" y="798189"/>
            <a:chExt cx="2592729" cy="1423686"/>
          </a:xfrm>
        </p:grpSpPr>
        <p:sp>
          <p:nvSpPr>
            <p:cNvPr id="14" name="Rectangle 13"/>
            <p:cNvSpPr/>
            <p:nvPr/>
          </p:nvSpPr>
          <p:spPr>
            <a:xfrm>
              <a:off x="5742092" y="798189"/>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TextBox 14"/>
            <p:cNvSpPr txBox="1"/>
            <p:nvPr/>
          </p:nvSpPr>
          <p:spPr>
            <a:xfrm>
              <a:off x="5817326" y="1030763"/>
              <a:ext cx="2442259" cy="826669"/>
            </a:xfrm>
            <a:prstGeom prst="rect">
              <a:avLst/>
            </a:prstGeom>
            <a:noFill/>
            <a:ln>
              <a:noFill/>
            </a:ln>
          </p:spPr>
          <p:txBody>
            <a:bodyPr wrap="square" rtlCol="0">
              <a:spAutoFit/>
            </a:bodyPr>
            <a:lstStyle/>
            <a:p>
              <a:pPr algn="ctr"/>
              <a:r>
                <a:rPr lang="en-US" sz="2000" dirty="0" smtClean="0"/>
                <a:t>3. Effective follow-up and surveillance for co-morbidities</a:t>
              </a:r>
            </a:p>
          </p:txBody>
        </p:sp>
      </p:grpSp>
      <p:grpSp>
        <p:nvGrpSpPr>
          <p:cNvPr id="16" name="Group 15"/>
          <p:cNvGrpSpPr/>
          <p:nvPr/>
        </p:nvGrpSpPr>
        <p:grpSpPr>
          <a:xfrm>
            <a:off x="938598" y="4177848"/>
            <a:ext cx="3185482" cy="1749171"/>
            <a:chOff x="938598" y="891251"/>
            <a:chExt cx="2592729" cy="1423686"/>
          </a:xfrm>
        </p:grpSpPr>
        <p:sp>
          <p:nvSpPr>
            <p:cNvPr id="17" name="Rectangle 16"/>
            <p:cNvSpPr/>
            <p:nvPr/>
          </p:nvSpPr>
          <p:spPr>
            <a:xfrm>
              <a:off x="938598" y="891251"/>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TextBox 17"/>
            <p:cNvSpPr txBox="1"/>
            <p:nvPr/>
          </p:nvSpPr>
          <p:spPr>
            <a:xfrm>
              <a:off x="1006997" y="1041257"/>
              <a:ext cx="2442259" cy="1077174"/>
            </a:xfrm>
            <a:prstGeom prst="rect">
              <a:avLst/>
            </a:prstGeom>
            <a:noFill/>
            <a:ln>
              <a:noFill/>
            </a:ln>
          </p:spPr>
          <p:txBody>
            <a:bodyPr wrap="square" rtlCol="0">
              <a:spAutoFit/>
            </a:bodyPr>
            <a:lstStyle/>
            <a:p>
              <a:pPr algn="ctr"/>
              <a:r>
                <a:rPr lang="en-US" sz="2000" dirty="0" smtClean="0"/>
                <a:t>4. Partnerships with parents and teachers for effective behavior management</a:t>
              </a:r>
            </a:p>
          </p:txBody>
        </p:sp>
      </p:grpSp>
      <p:grpSp>
        <p:nvGrpSpPr>
          <p:cNvPr id="19" name="Group 18"/>
          <p:cNvGrpSpPr/>
          <p:nvPr/>
        </p:nvGrpSpPr>
        <p:grpSpPr>
          <a:xfrm>
            <a:off x="4517106" y="4177848"/>
            <a:ext cx="3185482" cy="1749171"/>
            <a:chOff x="5742092" y="798189"/>
            <a:chExt cx="2592729" cy="1423686"/>
          </a:xfrm>
        </p:grpSpPr>
        <p:sp>
          <p:nvSpPr>
            <p:cNvPr id="20" name="Rectangle 19"/>
            <p:cNvSpPr/>
            <p:nvPr/>
          </p:nvSpPr>
          <p:spPr>
            <a:xfrm>
              <a:off x="5742092" y="798189"/>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TextBox 20"/>
            <p:cNvSpPr txBox="1"/>
            <p:nvPr/>
          </p:nvSpPr>
          <p:spPr>
            <a:xfrm>
              <a:off x="5817326" y="836880"/>
              <a:ext cx="2442259" cy="1327680"/>
            </a:xfrm>
            <a:prstGeom prst="rect">
              <a:avLst/>
            </a:prstGeom>
            <a:noFill/>
            <a:ln>
              <a:noFill/>
            </a:ln>
          </p:spPr>
          <p:txBody>
            <a:bodyPr wrap="square" rtlCol="0">
              <a:spAutoFit/>
            </a:bodyPr>
            <a:lstStyle/>
            <a:p>
              <a:pPr algn="ctr"/>
              <a:r>
                <a:rPr lang="en-US" sz="2000" dirty="0" smtClean="0"/>
                <a:t>5. Use of population health strategies to manage children with ADHD and associated co-morbidities</a:t>
              </a:r>
            </a:p>
          </p:txBody>
        </p:sp>
      </p:grpSp>
      <p:grpSp>
        <p:nvGrpSpPr>
          <p:cNvPr id="22" name="Group 21"/>
          <p:cNvGrpSpPr/>
          <p:nvPr/>
        </p:nvGrpSpPr>
        <p:grpSpPr>
          <a:xfrm>
            <a:off x="8053536" y="4166581"/>
            <a:ext cx="3185482" cy="1749171"/>
            <a:chOff x="5742092" y="798189"/>
            <a:chExt cx="2592729" cy="1423686"/>
          </a:xfrm>
        </p:grpSpPr>
        <p:sp>
          <p:nvSpPr>
            <p:cNvPr id="23" name="Rectangle 22"/>
            <p:cNvSpPr/>
            <p:nvPr/>
          </p:nvSpPr>
          <p:spPr>
            <a:xfrm>
              <a:off x="5742092" y="798189"/>
              <a:ext cx="2592729" cy="14236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TextBox 23"/>
            <p:cNvSpPr txBox="1"/>
            <p:nvPr/>
          </p:nvSpPr>
          <p:spPr>
            <a:xfrm>
              <a:off x="5817325" y="859579"/>
              <a:ext cx="2442259" cy="1327680"/>
            </a:xfrm>
            <a:prstGeom prst="rect">
              <a:avLst/>
            </a:prstGeom>
            <a:noFill/>
            <a:ln>
              <a:noFill/>
            </a:ln>
          </p:spPr>
          <p:txBody>
            <a:bodyPr wrap="square" rtlCol="0">
              <a:spAutoFit/>
            </a:bodyPr>
            <a:lstStyle/>
            <a:p>
              <a:pPr algn="ctr"/>
              <a:r>
                <a:rPr lang="en-US" sz="2000" dirty="0" smtClean="0"/>
                <a:t>6. Active participation in a peer-to-peer learning network (or learning collaborative) with transparent data</a:t>
              </a:r>
            </a:p>
          </p:txBody>
        </p:sp>
      </p:grpSp>
      <p:sp>
        <p:nvSpPr>
          <p:cNvPr id="25" name="TextBox 24"/>
          <p:cNvSpPr txBox="1"/>
          <p:nvPr/>
        </p:nvSpPr>
        <p:spPr>
          <a:xfrm>
            <a:off x="938598" y="1065325"/>
            <a:ext cx="3355406" cy="707886"/>
          </a:xfrm>
          <a:prstGeom prst="rect">
            <a:avLst/>
          </a:prstGeom>
          <a:noFill/>
          <a:ln>
            <a:noFill/>
          </a:ln>
        </p:spPr>
        <p:txBody>
          <a:bodyPr wrap="none" rtlCol="0">
            <a:spAutoFit/>
          </a:bodyPr>
          <a:lstStyle/>
          <a:p>
            <a:r>
              <a:rPr lang="en-US" sz="4000" b="1" dirty="0" smtClean="0"/>
              <a:t>6 Key Drivers</a:t>
            </a:r>
          </a:p>
        </p:txBody>
      </p:sp>
      <p:sp>
        <p:nvSpPr>
          <p:cNvPr id="26" name="Oval 25"/>
          <p:cNvSpPr/>
          <p:nvPr/>
        </p:nvSpPr>
        <p:spPr>
          <a:xfrm>
            <a:off x="7911746" y="1961943"/>
            <a:ext cx="3469056" cy="2014771"/>
          </a:xfrm>
          <a:prstGeom prst="ellipse">
            <a:avLst/>
          </a:prstGeom>
          <a:noFill/>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Oval 26"/>
          <p:cNvSpPr/>
          <p:nvPr/>
        </p:nvSpPr>
        <p:spPr>
          <a:xfrm>
            <a:off x="4331655" y="1961943"/>
            <a:ext cx="3469056" cy="2014771"/>
          </a:xfrm>
          <a:prstGeom prst="ellipse">
            <a:avLst/>
          </a:prstGeom>
          <a:noFill/>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788411" y="2001711"/>
            <a:ext cx="3469056" cy="2014771"/>
          </a:xfrm>
          <a:prstGeom prst="ellipse">
            <a:avLst/>
          </a:prstGeom>
          <a:noFill/>
          <a:ln w="571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685033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000" fill="hold"/>
                                        <p:tgtEl>
                                          <p:spTgt spid="25"/>
                                        </p:tgtEl>
                                        <p:attrNameLst>
                                          <p:attrName>ppt_w</p:attrName>
                                        </p:attrNameLst>
                                      </p:cBhvr>
                                      <p:tavLst>
                                        <p:tav tm="0">
                                          <p:val>
                                            <p:fltVal val="0"/>
                                          </p:val>
                                        </p:tav>
                                        <p:tav tm="100000">
                                          <p:val>
                                            <p:strVal val="#ppt_w"/>
                                          </p:val>
                                        </p:tav>
                                      </p:tavLst>
                                    </p:anim>
                                    <p:anim calcmode="lin" valueType="num">
                                      <p:cBhvr>
                                        <p:cTn id="12" dur="2000" fill="hold"/>
                                        <p:tgtEl>
                                          <p:spTgt spid="25"/>
                                        </p:tgtEl>
                                        <p:attrNameLst>
                                          <p:attrName>ppt_h</p:attrName>
                                        </p:attrNameLst>
                                      </p:cBhvr>
                                      <p:tavLst>
                                        <p:tav tm="0">
                                          <p:val>
                                            <p:fltVal val="0"/>
                                          </p:val>
                                        </p:tav>
                                        <p:tav tm="100000">
                                          <p:val>
                                            <p:strVal val="#ppt_h"/>
                                          </p:val>
                                        </p:tav>
                                      </p:tavLst>
                                    </p:anim>
                                    <p:animEffect transition="in" filter="fade">
                                      <p:cBhvr>
                                        <p:cTn id="13" dur="2000"/>
                                        <p:tgtEl>
                                          <p:spTgt spid="2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fltVal val="0"/>
                                          </p:val>
                                        </p:tav>
                                        <p:tav tm="100000">
                                          <p:val>
                                            <p:strVal val="#ppt_w"/>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Effect transition="in" filter="fade">
                                      <p:cBhvr>
                                        <p:cTn id="18" dur="20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animEffect transition="in" filter="fade">
                                      <p:cBhvr>
                                        <p:cTn id="23" dur="20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000" fill="hold"/>
                                        <p:tgtEl>
                                          <p:spTgt spid="13"/>
                                        </p:tgtEl>
                                        <p:attrNameLst>
                                          <p:attrName>ppt_w</p:attrName>
                                        </p:attrNameLst>
                                      </p:cBhvr>
                                      <p:tavLst>
                                        <p:tav tm="0">
                                          <p:val>
                                            <p:fltVal val="0"/>
                                          </p:val>
                                        </p:tav>
                                        <p:tav tm="100000">
                                          <p:val>
                                            <p:strVal val="#ppt_w"/>
                                          </p:val>
                                        </p:tav>
                                      </p:tavLst>
                                    </p:anim>
                                    <p:anim calcmode="lin" valueType="num">
                                      <p:cBhvr>
                                        <p:cTn id="27" dur="2000" fill="hold"/>
                                        <p:tgtEl>
                                          <p:spTgt spid="13"/>
                                        </p:tgtEl>
                                        <p:attrNameLst>
                                          <p:attrName>ppt_h</p:attrName>
                                        </p:attrNameLst>
                                      </p:cBhvr>
                                      <p:tavLst>
                                        <p:tav tm="0">
                                          <p:val>
                                            <p:fltVal val="0"/>
                                          </p:val>
                                        </p:tav>
                                        <p:tav tm="100000">
                                          <p:val>
                                            <p:strVal val="#ppt_h"/>
                                          </p:val>
                                        </p:tav>
                                      </p:tavLst>
                                    </p:anim>
                                    <p:animEffect transition="in" filter="fade">
                                      <p:cBhvr>
                                        <p:cTn id="28" dur="20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2000" fill="hold"/>
                                        <p:tgtEl>
                                          <p:spTgt spid="22"/>
                                        </p:tgtEl>
                                        <p:attrNameLst>
                                          <p:attrName>ppt_w</p:attrName>
                                        </p:attrNameLst>
                                      </p:cBhvr>
                                      <p:tavLst>
                                        <p:tav tm="0">
                                          <p:val>
                                            <p:fltVal val="0"/>
                                          </p:val>
                                        </p:tav>
                                        <p:tav tm="100000">
                                          <p:val>
                                            <p:strVal val="#ppt_w"/>
                                          </p:val>
                                        </p:tav>
                                      </p:tavLst>
                                    </p:anim>
                                    <p:anim calcmode="lin" valueType="num">
                                      <p:cBhvr>
                                        <p:cTn id="32" dur="2000" fill="hold"/>
                                        <p:tgtEl>
                                          <p:spTgt spid="22"/>
                                        </p:tgtEl>
                                        <p:attrNameLst>
                                          <p:attrName>ppt_h</p:attrName>
                                        </p:attrNameLst>
                                      </p:cBhvr>
                                      <p:tavLst>
                                        <p:tav tm="0">
                                          <p:val>
                                            <p:fltVal val="0"/>
                                          </p:val>
                                        </p:tav>
                                        <p:tav tm="100000">
                                          <p:val>
                                            <p:strVal val="#ppt_h"/>
                                          </p:val>
                                        </p:tav>
                                      </p:tavLst>
                                    </p:anim>
                                    <p:animEffect transition="in" filter="fade">
                                      <p:cBhvr>
                                        <p:cTn id="33" dur="2000"/>
                                        <p:tgtEl>
                                          <p:spTgt spid="22"/>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000" fill="hold"/>
                                        <p:tgtEl>
                                          <p:spTgt spid="19"/>
                                        </p:tgtEl>
                                        <p:attrNameLst>
                                          <p:attrName>ppt_w</p:attrName>
                                        </p:attrNameLst>
                                      </p:cBhvr>
                                      <p:tavLst>
                                        <p:tav tm="0">
                                          <p:val>
                                            <p:fltVal val="0"/>
                                          </p:val>
                                        </p:tav>
                                        <p:tav tm="100000">
                                          <p:val>
                                            <p:strVal val="#ppt_w"/>
                                          </p:val>
                                        </p:tav>
                                      </p:tavLst>
                                    </p:anim>
                                    <p:anim calcmode="lin" valueType="num">
                                      <p:cBhvr>
                                        <p:cTn id="37" dur="2000" fill="hold"/>
                                        <p:tgtEl>
                                          <p:spTgt spid="19"/>
                                        </p:tgtEl>
                                        <p:attrNameLst>
                                          <p:attrName>ppt_h</p:attrName>
                                        </p:attrNameLst>
                                      </p:cBhvr>
                                      <p:tavLst>
                                        <p:tav tm="0">
                                          <p:val>
                                            <p:fltVal val="0"/>
                                          </p:val>
                                        </p:tav>
                                        <p:tav tm="100000">
                                          <p:val>
                                            <p:strVal val="#ppt_h"/>
                                          </p:val>
                                        </p:tav>
                                      </p:tavLst>
                                    </p:anim>
                                    <p:animEffect transition="in" filter="fade">
                                      <p:cBhvr>
                                        <p:cTn id="38" dur="20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2000" fill="hold"/>
                                        <p:tgtEl>
                                          <p:spTgt spid="16"/>
                                        </p:tgtEl>
                                        <p:attrNameLst>
                                          <p:attrName>ppt_w</p:attrName>
                                        </p:attrNameLst>
                                      </p:cBhvr>
                                      <p:tavLst>
                                        <p:tav tm="0">
                                          <p:val>
                                            <p:fltVal val="0"/>
                                          </p:val>
                                        </p:tav>
                                        <p:tav tm="100000">
                                          <p:val>
                                            <p:strVal val="#ppt_w"/>
                                          </p:val>
                                        </p:tav>
                                      </p:tavLst>
                                    </p:anim>
                                    <p:anim calcmode="lin" valueType="num">
                                      <p:cBhvr>
                                        <p:cTn id="42" dur="2000" fill="hold"/>
                                        <p:tgtEl>
                                          <p:spTgt spid="16"/>
                                        </p:tgtEl>
                                        <p:attrNameLst>
                                          <p:attrName>ppt_h</p:attrName>
                                        </p:attrNameLst>
                                      </p:cBhvr>
                                      <p:tavLst>
                                        <p:tav tm="0">
                                          <p:val>
                                            <p:fltVal val="0"/>
                                          </p:val>
                                        </p:tav>
                                        <p:tav tm="100000">
                                          <p:val>
                                            <p:strVal val="#ppt_h"/>
                                          </p:val>
                                        </p:tav>
                                      </p:tavLst>
                                    </p:anim>
                                    <p:animEffect transition="in" filter="fade">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775539" cy="4351338"/>
          </a:xfrm>
        </p:spPr>
        <p:txBody>
          <a:bodyPr>
            <a:normAutofit/>
          </a:bodyPr>
          <a:lstStyle/>
          <a:p>
            <a:pPr marL="0" indent="0">
              <a:buNone/>
            </a:pPr>
            <a:r>
              <a:rPr lang="en-US" sz="5400" b="1" dirty="0" smtClean="0"/>
              <a:t>Improved diagnostic accuracy using evidence-based guidelines.</a:t>
            </a:r>
            <a:endParaRPr lang="en-US" sz="5400" b="1" dirty="0"/>
          </a:p>
        </p:txBody>
      </p:sp>
      <p:sp>
        <p:nvSpPr>
          <p:cNvPr id="3" name="Title 2"/>
          <p:cNvSpPr>
            <a:spLocks noGrp="1"/>
          </p:cNvSpPr>
          <p:nvPr>
            <p:ph type="title"/>
          </p:nvPr>
        </p:nvSpPr>
        <p:spPr/>
        <p:txBody>
          <a:bodyPr/>
          <a:lstStyle/>
          <a:p>
            <a:r>
              <a:rPr lang="en-US" dirty="0" smtClean="0"/>
              <a:t>Focus: Practice Key Driver 1</a:t>
            </a:r>
            <a:endParaRPr lang="en-US" dirty="0"/>
          </a:p>
        </p:txBody>
      </p:sp>
      <p:pic>
        <p:nvPicPr>
          <p:cNvPr id="4" name="Picture 3"/>
          <p:cNvPicPr>
            <a:picLocks noChangeAspect="1"/>
          </p:cNvPicPr>
          <p:nvPr/>
        </p:nvPicPr>
        <p:blipFill>
          <a:blip r:embed="rId3" cstate="print"/>
          <a:stretch>
            <a:fillRect/>
          </a:stretch>
        </p:blipFill>
        <p:spPr>
          <a:xfrm>
            <a:off x="6842340" y="2130425"/>
            <a:ext cx="4996828" cy="3063875"/>
          </a:xfrm>
          <a:prstGeom prst="rect">
            <a:avLst/>
          </a:prstGeom>
          <a:ln>
            <a:solidFill>
              <a:schemeClr val="tx1"/>
            </a:solidFill>
          </a:ln>
        </p:spPr>
      </p:pic>
      <p:pic>
        <p:nvPicPr>
          <p:cNvPr id="5" name="Picture 4"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271510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775539" cy="4351338"/>
          </a:xfrm>
        </p:spPr>
        <p:txBody>
          <a:bodyPr>
            <a:normAutofit fontScale="85000" lnSpcReduction="10000"/>
          </a:bodyPr>
          <a:lstStyle/>
          <a:p>
            <a:pPr marL="0" indent="0">
              <a:buNone/>
            </a:pPr>
            <a:r>
              <a:rPr lang="en-US" sz="5400" b="1" dirty="0" smtClean="0"/>
              <a:t>Reliable </a:t>
            </a:r>
            <a:r>
              <a:rPr lang="en-US" sz="5400" b="1" dirty="0"/>
              <a:t>systems that ensure titration of medications and monitoring of side effects based on parent and teacher feedback</a:t>
            </a:r>
          </a:p>
        </p:txBody>
      </p:sp>
      <p:sp>
        <p:nvSpPr>
          <p:cNvPr id="3" name="Title 2"/>
          <p:cNvSpPr>
            <a:spLocks noGrp="1"/>
          </p:cNvSpPr>
          <p:nvPr>
            <p:ph type="title"/>
          </p:nvPr>
        </p:nvSpPr>
        <p:spPr/>
        <p:txBody>
          <a:bodyPr/>
          <a:lstStyle/>
          <a:p>
            <a:r>
              <a:rPr lang="en-US" dirty="0" smtClean="0"/>
              <a:t>Focus: Practice Key Driver 2</a:t>
            </a:r>
            <a:endParaRPr lang="en-US" dirty="0"/>
          </a:p>
        </p:txBody>
      </p:sp>
      <p:pic>
        <p:nvPicPr>
          <p:cNvPr id="5" name="Picture 4"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http://www.brainbalancecenters.com/wp-content/uploads/2015/01/parent-teach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53250" y="1961687"/>
            <a:ext cx="4400550" cy="3514726"/>
          </a:xfrm>
          <a:prstGeom prst="rect">
            <a:avLst/>
          </a:prstGeom>
          <a:noFill/>
          <a:effectLst>
            <a:outerShdw blurRad="50800" dist="139700" dir="2700000" algn="tl" rotWithShape="0">
              <a:prstClr val="black">
                <a:alpha val="3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904594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02476"/>
            <a:ext cx="6187633" cy="4351338"/>
          </a:xfrm>
        </p:spPr>
        <p:txBody>
          <a:bodyPr>
            <a:normAutofit/>
          </a:bodyPr>
          <a:lstStyle/>
          <a:p>
            <a:pPr marL="0" indent="0">
              <a:buNone/>
            </a:pPr>
            <a:r>
              <a:rPr lang="en-US" sz="5400" b="1" dirty="0" smtClean="0"/>
              <a:t>Effective follow-up and surveillance for co-morbidities.</a:t>
            </a:r>
            <a:endParaRPr lang="en-US" sz="5400" b="1" dirty="0"/>
          </a:p>
        </p:txBody>
      </p:sp>
      <p:sp>
        <p:nvSpPr>
          <p:cNvPr id="3" name="Title 2"/>
          <p:cNvSpPr>
            <a:spLocks noGrp="1"/>
          </p:cNvSpPr>
          <p:nvPr>
            <p:ph type="title"/>
          </p:nvPr>
        </p:nvSpPr>
        <p:spPr>
          <a:xfrm>
            <a:off x="838200" y="250825"/>
            <a:ext cx="10515600" cy="1325563"/>
          </a:xfrm>
        </p:spPr>
        <p:txBody>
          <a:bodyPr/>
          <a:lstStyle/>
          <a:p>
            <a:r>
              <a:rPr lang="en-US" dirty="0" smtClean="0"/>
              <a:t>Focus: Practice Key Driver 3</a:t>
            </a:r>
            <a:endParaRPr lang="en-US" dirty="0"/>
          </a:p>
        </p:txBody>
      </p:sp>
      <p:pic>
        <p:nvPicPr>
          <p:cNvPr id="1026" name="Picture 2" descr="http://www.powellandwagner.com/images/brain_image_flipp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29237" y="2121051"/>
            <a:ext cx="3212657" cy="329198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171020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802709"/>
          </a:xfrm>
        </p:spPr>
        <p:txBody>
          <a:bodyPr/>
          <a:lstStyle/>
          <a:p>
            <a:pPr marL="0" indent="0">
              <a:lnSpc>
                <a:spcPct val="100000"/>
              </a:lnSpc>
              <a:spcBef>
                <a:spcPts val="0"/>
              </a:spcBef>
              <a:spcAft>
                <a:spcPts val="2400"/>
              </a:spcAft>
              <a:buNone/>
            </a:pPr>
            <a:r>
              <a:rPr lang="en-US" b="1" dirty="0" smtClean="0"/>
              <a:t>Today we’ll build your team’s foundational knowledge that is needed to improve how you deliver ADHD care.</a:t>
            </a:r>
          </a:p>
          <a:p>
            <a:pPr lvl="1">
              <a:lnSpc>
                <a:spcPct val="100000"/>
              </a:lnSpc>
              <a:spcBef>
                <a:spcPts val="0"/>
              </a:spcBef>
              <a:spcAft>
                <a:spcPts val="1800"/>
              </a:spcAft>
            </a:pPr>
            <a:r>
              <a:rPr lang="en-US" dirty="0" smtClean="0"/>
              <a:t>Review the AAP ADHD guidelines</a:t>
            </a:r>
          </a:p>
          <a:p>
            <a:pPr lvl="1">
              <a:lnSpc>
                <a:spcPct val="100000"/>
              </a:lnSpc>
              <a:spcBef>
                <a:spcPts val="0"/>
              </a:spcBef>
              <a:spcAft>
                <a:spcPts val="1800"/>
              </a:spcAft>
            </a:pPr>
            <a:r>
              <a:rPr lang="en-US" dirty="0" smtClean="0"/>
              <a:t>Hear the </a:t>
            </a:r>
            <a:r>
              <a:rPr lang="en-US" dirty="0"/>
              <a:t>parent perspective on ADHD</a:t>
            </a:r>
          </a:p>
          <a:p>
            <a:pPr lvl="1">
              <a:lnSpc>
                <a:spcPct val="100000"/>
              </a:lnSpc>
              <a:spcBef>
                <a:spcPts val="0"/>
              </a:spcBef>
              <a:spcAft>
                <a:spcPts val="1800"/>
              </a:spcAft>
            </a:pPr>
            <a:r>
              <a:rPr lang="en-US" dirty="0" smtClean="0"/>
              <a:t>Demonstrate how to use the </a:t>
            </a:r>
            <a:r>
              <a:rPr lang="en-US" dirty="0" err="1" smtClean="0"/>
              <a:t>mehealth</a:t>
            </a:r>
            <a:r>
              <a:rPr lang="en-US" dirty="0" smtClean="0"/>
              <a:t> portal</a:t>
            </a:r>
          </a:p>
          <a:p>
            <a:pPr lvl="1">
              <a:lnSpc>
                <a:spcPct val="100000"/>
              </a:lnSpc>
              <a:spcBef>
                <a:spcPts val="0"/>
              </a:spcBef>
              <a:spcAft>
                <a:spcPts val="1800"/>
              </a:spcAft>
            </a:pPr>
            <a:r>
              <a:rPr lang="en-US" dirty="0"/>
              <a:t>D</a:t>
            </a:r>
            <a:r>
              <a:rPr lang="en-US" dirty="0" smtClean="0"/>
              <a:t>iscuss how we’ll measure success</a:t>
            </a:r>
          </a:p>
          <a:p>
            <a:pPr lvl="1">
              <a:lnSpc>
                <a:spcPct val="100000"/>
              </a:lnSpc>
              <a:spcBef>
                <a:spcPts val="0"/>
              </a:spcBef>
              <a:spcAft>
                <a:spcPts val="1800"/>
              </a:spcAft>
            </a:pPr>
            <a:r>
              <a:rPr lang="en-US" dirty="0" smtClean="0"/>
              <a:t>Review QI basics that will help create a reliable system for ADHD care in your practice</a:t>
            </a:r>
          </a:p>
          <a:p>
            <a:pPr>
              <a:lnSpc>
                <a:spcPct val="100000"/>
              </a:lnSpc>
              <a:spcBef>
                <a:spcPts val="0"/>
              </a:spcBef>
              <a:spcAft>
                <a:spcPts val="1200"/>
              </a:spcAft>
            </a:pPr>
            <a:endParaRPr lang="en-US" dirty="0"/>
          </a:p>
        </p:txBody>
      </p:sp>
      <p:sp>
        <p:nvSpPr>
          <p:cNvPr id="3" name="Title 2"/>
          <p:cNvSpPr>
            <a:spLocks noGrp="1"/>
          </p:cNvSpPr>
          <p:nvPr>
            <p:ph type="title"/>
          </p:nvPr>
        </p:nvSpPr>
        <p:spPr/>
        <p:txBody>
          <a:bodyPr/>
          <a:lstStyle/>
          <a:p>
            <a:r>
              <a:rPr lang="en-US" dirty="0" smtClean="0"/>
              <a:t>The First Step...</a:t>
            </a:r>
            <a:endParaRPr lang="en-US" dirty="0"/>
          </a:p>
        </p:txBody>
      </p:sp>
    </p:spTree>
    <p:extLst>
      <p:ext uri="{BB962C8B-B14F-4D97-AF65-F5344CB8AC3E}">
        <p14:creationId xmlns:p14="http://schemas.microsoft.com/office/powerpoint/2010/main" xmlns="" val="31766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37105" y="2037122"/>
            <a:ext cx="10515600" cy="2862263"/>
          </a:xfrm>
          <a:prstGeom prst="rect">
            <a:avLst/>
          </a:prstGeom>
        </p:spPr>
        <p:txBody>
          <a:bodyPr vert="horz" lIns="121900" tIns="121900" rIns="121900" bIns="121900" rtlCol="0" anchor="b" anchorCtr="0">
            <a:noAutofit/>
          </a:bodyPr>
          <a:lstStyle/>
          <a:p>
            <a:pPr>
              <a:spcBef>
                <a:spcPts val="0"/>
              </a:spcBef>
            </a:pPr>
            <a:r>
              <a:rPr lang="en" sz="8000" dirty="0"/>
              <a:t>Let’s get </a:t>
            </a:r>
            <a:br>
              <a:rPr lang="en" sz="8000" dirty="0"/>
            </a:br>
            <a:r>
              <a:rPr lang="en" sz="8000" dirty="0"/>
              <a:t>started! </a:t>
            </a:r>
          </a:p>
        </p:txBody>
      </p:sp>
      <p:pic>
        <p:nvPicPr>
          <p:cNvPr id="8" name="Picture 7"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4" descr="http://blogs-images.forbes.com/davidkwilliams/files/2014/12/Rise-to-the-top-of-the-mountain-after-falling-to-the-deepest-canyon.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238"/>
          <a:stretch/>
        </p:blipFill>
        <p:spPr bwMode="auto">
          <a:xfrm>
            <a:off x="5672995" y="1563253"/>
            <a:ext cx="5959562"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429063257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6314953" cy="4351338"/>
          </a:xfrm>
        </p:spPr>
        <p:txBody>
          <a:bodyPr>
            <a:normAutofit lnSpcReduction="10000"/>
          </a:bodyPr>
          <a:lstStyle/>
          <a:p>
            <a:pPr>
              <a:spcBef>
                <a:spcPts val="0"/>
              </a:spcBef>
              <a:spcAft>
                <a:spcPts val="1800"/>
              </a:spcAft>
            </a:pPr>
            <a:r>
              <a:rPr lang="en-US" sz="3200" dirty="0" smtClean="0"/>
              <a:t>Review how CQN ADHD aligns with other chapter activities</a:t>
            </a:r>
          </a:p>
          <a:p>
            <a:pPr>
              <a:spcBef>
                <a:spcPts val="0"/>
              </a:spcBef>
              <a:spcAft>
                <a:spcPts val="1800"/>
              </a:spcAft>
            </a:pPr>
            <a:r>
              <a:rPr lang="en-US" sz="3200" dirty="0" smtClean="0"/>
              <a:t>Understand how national, chapters and practices will work together to implement the project</a:t>
            </a:r>
            <a:endParaRPr lang="en-US" sz="3200" dirty="0"/>
          </a:p>
          <a:p>
            <a:pPr>
              <a:spcBef>
                <a:spcPts val="0"/>
              </a:spcBef>
              <a:spcAft>
                <a:spcPts val="1800"/>
              </a:spcAft>
            </a:pPr>
            <a:r>
              <a:rPr lang="en-US" sz="3200" dirty="0" smtClean="0"/>
              <a:t>Outline </a:t>
            </a:r>
            <a:r>
              <a:rPr lang="en-US" sz="3200" dirty="0"/>
              <a:t>goals and vision of the CQN ADHD </a:t>
            </a:r>
            <a:r>
              <a:rPr lang="en-US" sz="3200" dirty="0" smtClean="0"/>
              <a:t>project</a:t>
            </a:r>
            <a:endParaRPr lang="en-US" sz="3200" dirty="0"/>
          </a:p>
        </p:txBody>
      </p:sp>
      <p:sp>
        <p:nvSpPr>
          <p:cNvPr id="3" name="Title 2"/>
          <p:cNvSpPr>
            <a:spLocks noGrp="1"/>
          </p:cNvSpPr>
          <p:nvPr>
            <p:ph type="title"/>
          </p:nvPr>
        </p:nvSpPr>
        <p:spPr/>
        <p:txBody>
          <a:bodyPr/>
          <a:lstStyle/>
          <a:p>
            <a:r>
              <a:rPr lang="en-US" dirty="0" smtClean="0"/>
              <a:t>Session Objectives</a:t>
            </a:r>
            <a:endParaRPr lang="en-US" dirty="0"/>
          </a:p>
        </p:txBody>
      </p:sp>
      <p:pic>
        <p:nvPicPr>
          <p:cNvPr id="2050" name="Picture 2" descr="http://jacobspradlin.files.wordpress.com/2013/08/learningobjective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4476" y="1825625"/>
            <a:ext cx="4301716" cy="329303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531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740727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Chapter 2 has been exploring multiple avenues to assist members in enhancing their practice skills</a:t>
            </a:r>
          </a:p>
          <a:p>
            <a:r>
              <a:rPr lang="en-US" dirty="0"/>
              <a:t>Many of our members have been trained in the CAP PC program which provides high level skills to pediatricians who want to treat and do medication management of low to medium level </a:t>
            </a:r>
            <a:r>
              <a:rPr lang="en-US" dirty="0" smtClean="0"/>
              <a:t>child </a:t>
            </a:r>
            <a:r>
              <a:rPr lang="en-US" dirty="0"/>
              <a:t>mental health issues in the primary care setting</a:t>
            </a:r>
          </a:p>
          <a:p>
            <a:r>
              <a:rPr lang="en-US" dirty="0"/>
              <a:t>Many members have used the CAP PC hot line to get specific information about a specific child’s issues</a:t>
            </a:r>
          </a:p>
          <a:p>
            <a:r>
              <a:rPr lang="en-US" dirty="0"/>
              <a:t>Other members have used the CAP PC Resource service to learn what kinds of children’s mental health and family services are available to children and families in their communities.</a:t>
            </a:r>
          </a:p>
        </p:txBody>
      </p:sp>
      <p:sp>
        <p:nvSpPr>
          <p:cNvPr id="3" name="Title 2"/>
          <p:cNvSpPr>
            <a:spLocks noGrp="1"/>
          </p:cNvSpPr>
          <p:nvPr>
            <p:ph type="title"/>
          </p:nvPr>
        </p:nvSpPr>
        <p:spPr/>
        <p:txBody>
          <a:bodyPr/>
          <a:lstStyle/>
          <a:p>
            <a:r>
              <a:rPr lang="en-US" dirty="0" smtClean="0"/>
              <a:t>NYS AAP - Chapter 2 &amp; QI</a:t>
            </a:r>
            <a:endParaRPr lang="en-US" dirty="0"/>
          </a:p>
        </p:txBody>
      </p:sp>
    </p:spTree>
    <p:extLst>
      <p:ext uri="{BB962C8B-B14F-4D97-AF65-F5344CB8AC3E}">
        <p14:creationId xmlns:p14="http://schemas.microsoft.com/office/powerpoint/2010/main" xmlns="" val="1895713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73394"/>
            <a:ext cx="10515600" cy="5203569"/>
          </a:xfrm>
        </p:spPr>
        <p:txBody>
          <a:bodyPr>
            <a:normAutofit lnSpcReduction="10000"/>
          </a:bodyPr>
          <a:lstStyle/>
          <a:p>
            <a:pPr marL="0" indent="0">
              <a:buNone/>
            </a:pPr>
            <a:r>
              <a:rPr lang="en-US" sz="3200" dirty="0"/>
              <a:t>Today as we launch our ADHD QI project, I am pleased to introduce two important partners in the work </a:t>
            </a:r>
            <a:r>
              <a:rPr lang="en-US" sz="3200" dirty="0" smtClean="0"/>
              <a:t>that we </a:t>
            </a:r>
            <a:r>
              <a:rPr lang="en-US" sz="3200" dirty="0"/>
              <a:t>do for children and families struggling with mental health </a:t>
            </a:r>
            <a:r>
              <a:rPr lang="en-US" sz="3200" dirty="0" smtClean="0"/>
              <a:t>challenges:</a:t>
            </a:r>
            <a:r>
              <a:rPr lang="en-US" dirty="0" smtClean="0"/>
              <a:t/>
            </a:r>
            <a:br>
              <a:rPr lang="en-US" dirty="0" smtClean="0"/>
            </a:br>
            <a:endParaRPr lang="en-US" sz="1700" dirty="0"/>
          </a:p>
          <a:p>
            <a:r>
              <a:rPr lang="en-US" sz="3200" dirty="0"/>
              <a:t>Dr. Victor </a:t>
            </a:r>
            <a:r>
              <a:rPr lang="en-US" sz="3200" dirty="0" err="1"/>
              <a:t>Fornari</a:t>
            </a:r>
            <a:r>
              <a:rPr lang="en-US" sz="3200" dirty="0"/>
              <a:t> is a child psychiatrist at </a:t>
            </a:r>
            <a:r>
              <a:rPr lang="en-US" sz="3200" dirty="0" err="1" smtClean="0"/>
              <a:t>Northwell</a:t>
            </a:r>
            <a:r>
              <a:rPr lang="en-US" sz="3200" dirty="0" smtClean="0"/>
              <a:t>, </a:t>
            </a:r>
            <a:r>
              <a:rPr lang="en-US" sz="3200" dirty="0"/>
              <a:t>formerly LIJ/North </a:t>
            </a:r>
            <a:r>
              <a:rPr lang="en-US" sz="3200" dirty="0" smtClean="0"/>
              <a:t>Shore, </a:t>
            </a:r>
            <a:r>
              <a:rPr lang="en-US" sz="3200" dirty="0"/>
              <a:t>and a core trainer for CAP PC.</a:t>
            </a:r>
            <a:r>
              <a:rPr lang="en-US" dirty="0"/>
              <a:t> </a:t>
            </a:r>
            <a:r>
              <a:rPr lang="en-US" dirty="0" smtClean="0"/>
              <a:t/>
            </a:r>
            <a:br>
              <a:rPr lang="en-US" dirty="0" smtClean="0"/>
            </a:br>
            <a:endParaRPr lang="en-US" sz="1700" dirty="0"/>
          </a:p>
          <a:p>
            <a:r>
              <a:rPr lang="en-US" sz="3200" dirty="0"/>
              <a:t>Leslie Cummins, LCSW, is the community resources liaison for CAP PC.  She is the person who will help you find appropriate resources for </a:t>
            </a:r>
            <a:r>
              <a:rPr lang="en-US" sz="3200" dirty="0" smtClean="0"/>
              <a:t>your </a:t>
            </a:r>
            <a:r>
              <a:rPr lang="en-US" sz="3200" dirty="0"/>
              <a:t>ADHD children and families.</a:t>
            </a:r>
          </a:p>
        </p:txBody>
      </p:sp>
    </p:spTree>
    <p:extLst>
      <p:ext uri="{BB962C8B-B14F-4D97-AF65-F5344CB8AC3E}">
        <p14:creationId xmlns:p14="http://schemas.microsoft.com/office/powerpoint/2010/main" xmlns="" val="589139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Here is help when you need it to better care for your children and families with mental health </a:t>
            </a:r>
            <a:r>
              <a:rPr lang="en-US" dirty="0" smtClean="0"/>
              <a:t>challenges:</a:t>
            </a:r>
            <a:endParaRPr lang="en-US" dirty="0"/>
          </a:p>
          <a:p>
            <a:endParaRPr lang="en-US" dirty="0"/>
          </a:p>
          <a:p>
            <a:r>
              <a:rPr lang="en-US" sz="3600" dirty="0"/>
              <a:t>CAP PC Hotline    </a:t>
            </a:r>
            <a:r>
              <a:rPr lang="en-US" sz="3600" dirty="0" smtClean="0"/>
              <a:t>855-227-7272</a:t>
            </a:r>
            <a:endParaRPr lang="en-US" sz="3600" dirty="0"/>
          </a:p>
          <a:p>
            <a:endParaRPr lang="en-US" sz="3600" dirty="0"/>
          </a:p>
          <a:p>
            <a:r>
              <a:rPr lang="en-US" sz="3600" dirty="0"/>
              <a:t>CAP PC Website  </a:t>
            </a:r>
            <a:r>
              <a:rPr lang="en-US" sz="3600" dirty="0" smtClean="0"/>
              <a:t>www.cappcny.org</a:t>
            </a:r>
            <a:endParaRPr lang="en-US" sz="3600" dirty="0"/>
          </a:p>
        </p:txBody>
      </p:sp>
      <p:sp>
        <p:nvSpPr>
          <p:cNvPr id="3" name="Title 2"/>
          <p:cNvSpPr>
            <a:spLocks noGrp="1"/>
          </p:cNvSpPr>
          <p:nvPr>
            <p:ph type="title"/>
          </p:nvPr>
        </p:nvSpPr>
        <p:spPr/>
        <p:txBody>
          <a:bodyPr/>
          <a:lstStyle/>
          <a:p>
            <a:r>
              <a:rPr lang="en-US" dirty="0" smtClean="0"/>
              <a:t>CAP PC Phone # &amp; Website</a:t>
            </a:r>
            <a:endParaRPr lang="en-US" dirty="0"/>
          </a:p>
        </p:txBody>
      </p:sp>
    </p:spTree>
    <p:extLst>
      <p:ext uri="{BB962C8B-B14F-4D97-AF65-F5344CB8AC3E}">
        <p14:creationId xmlns:p14="http://schemas.microsoft.com/office/powerpoint/2010/main" xmlns="" val="1843774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image.shutterstock.com/z/stock-vector-isolated-winding-stone-path-over-white-background-22233522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763"/>
          <a:stretch/>
        </p:blipFill>
        <p:spPr bwMode="auto">
          <a:xfrm>
            <a:off x="1353092" y="1918887"/>
            <a:ext cx="7964528" cy="482104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1086493" y="0"/>
            <a:ext cx="10515600" cy="1848671"/>
          </a:xfrm>
        </p:spPr>
        <p:txBody>
          <a:bodyPr>
            <a:normAutofit/>
          </a:bodyPr>
          <a:lstStyle/>
          <a:p>
            <a:pPr algn="ctr"/>
            <a:r>
              <a:rPr lang="en-US" sz="5400" dirty="0" smtClean="0"/>
              <a:t>Starting our improvement journey – together.</a:t>
            </a:r>
            <a:endParaRPr lang="en-US" sz="5400" dirty="0"/>
          </a:p>
        </p:txBody>
      </p:sp>
      <p:sp>
        <p:nvSpPr>
          <p:cNvPr id="5" name="Rectangle 4"/>
          <p:cNvSpPr/>
          <p:nvPr/>
        </p:nvSpPr>
        <p:spPr>
          <a:xfrm>
            <a:off x="4287523" y="2230639"/>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ectangle 5"/>
          <p:cNvSpPr/>
          <p:nvPr/>
        </p:nvSpPr>
        <p:spPr>
          <a:xfrm>
            <a:off x="2460652" y="4202852"/>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4287523" y="5177055"/>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7"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870971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539434" y="230615"/>
            <a:ext cx="9850056" cy="6441311"/>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2498651" y="4008474"/>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p:cNvSpPr/>
          <p:nvPr/>
        </p:nvSpPr>
        <p:spPr>
          <a:xfrm>
            <a:off x="4299098" y="5011478"/>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4299098" y="1952846"/>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3477292" y="4485869"/>
            <a:ext cx="308344" cy="287079"/>
          </a:xfrm>
          <a:prstGeom prst="rect">
            <a:avLst/>
          </a:prstGeom>
          <a:solidFill>
            <a:schemeClr val="bg1"/>
          </a:solid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Content Placeholder 3"/>
          <p:cNvSpPr>
            <a:spLocks noGrp="1"/>
          </p:cNvSpPr>
          <p:nvPr>
            <p:ph idx="1"/>
          </p:nvPr>
        </p:nvSpPr>
        <p:spPr>
          <a:xfrm>
            <a:off x="6056559" y="1545450"/>
            <a:ext cx="5332931" cy="1814734"/>
          </a:xfrm>
        </p:spPr>
        <p:txBody>
          <a:bodyPr>
            <a:noAutofit/>
          </a:bodyPr>
          <a:lstStyle/>
          <a:p>
            <a:pPr marL="45720" indent="0">
              <a:buNone/>
            </a:pPr>
            <a:r>
              <a:rPr lang="en-US" sz="6600" dirty="0">
                <a:solidFill>
                  <a:schemeClr val="bg1"/>
                </a:solidFill>
              </a:rPr>
              <a:t>Every child gets the right care, every time.</a:t>
            </a:r>
          </a:p>
        </p:txBody>
      </p:sp>
      <p:pic>
        <p:nvPicPr>
          <p:cNvPr id="3" name="Picture 4" descr="http://static1.squarespace.com/static/5438e2c6e4b0b18459a8ca06/t/547f467ae4b024050a4694f3/141762727534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5261" y="230615"/>
            <a:ext cx="4294208" cy="644131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956664" y="431103"/>
            <a:ext cx="3357009" cy="1200329"/>
          </a:xfrm>
          <a:prstGeom prst="rect">
            <a:avLst/>
          </a:prstGeom>
          <a:noFill/>
        </p:spPr>
        <p:txBody>
          <a:bodyPr wrap="none" lIns="91440" tIns="45720" rIns="91440" bIns="45720">
            <a:spAutoFit/>
          </a:bodyPr>
          <a:lstStyle/>
          <a:p>
            <a:pPr algn="ctr"/>
            <a:r>
              <a:rPr lang="en-US" sz="7200" dirty="0">
                <a:ln w="0"/>
                <a:solidFill>
                  <a:srgbClr val="4F81BD"/>
                </a:solidFill>
                <a:effectLst>
                  <a:reflection blurRad="6350" stA="53000" endA="300" endPos="35500" dir="5400000" sy="-90000" algn="bl" rotWithShape="0"/>
                </a:effectLst>
              </a:rPr>
              <a:t>Quality</a:t>
            </a:r>
          </a:p>
        </p:txBody>
      </p:sp>
    </p:spTree>
    <p:extLst>
      <p:ext uri="{BB962C8B-B14F-4D97-AF65-F5344CB8AC3E}">
        <p14:creationId xmlns:p14="http://schemas.microsoft.com/office/powerpoint/2010/main" xmlns="" val="2078071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cdn.xl.thumbs.canstockphoto.com/canstock2185721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66"/>
          <a:stretch/>
        </p:blipFill>
        <p:spPr bwMode="auto">
          <a:xfrm>
            <a:off x="1054491" y="4955912"/>
            <a:ext cx="2657475" cy="168216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cdn.xl.thumbs.canstockphoto.com/canstock2185721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66"/>
          <a:stretch/>
        </p:blipFill>
        <p:spPr bwMode="auto">
          <a:xfrm>
            <a:off x="3711966" y="4955912"/>
            <a:ext cx="2657475" cy="1682168"/>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cdn.xl.thumbs.canstockphoto.com/canstock2185721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66"/>
          <a:stretch/>
        </p:blipFill>
        <p:spPr bwMode="auto">
          <a:xfrm>
            <a:off x="6369383" y="4955912"/>
            <a:ext cx="2657475" cy="1682168"/>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cdn.xl.thumbs.canstockphoto.com/canstock2185721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966"/>
          <a:stretch/>
        </p:blipFill>
        <p:spPr bwMode="auto">
          <a:xfrm>
            <a:off x="9012965" y="4955912"/>
            <a:ext cx="2657475" cy="168216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4" name="Group 43"/>
          <p:cNvGrpSpPr/>
          <p:nvPr/>
        </p:nvGrpSpPr>
        <p:grpSpPr>
          <a:xfrm>
            <a:off x="1006684" y="2593371"/>
            <a:ext cx="2092946" cy="3829139"/>
            <a:chOff x="610781" y="1812176"/>
            <a:chExt cx="1642142" cy="3004373"/>
          </a:xfrm>
        </p:grpSpPr>
        <p:sp>
          <p:nvSpPr>
            <p:cNvPr id="3" name="Isosceles Triangle 2"/>
            <p:cNvSpPr/>
            <p:nvPr/>
          </p:nvSpPr>
          <p:spPr>
            <a:xfrm>
              <a:off x="610781" y="1812176"/>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cxnSp>
          <p:nvCxnSpPr>
            <p:cNvPr id="17" name="Straight Connector 16"/>
            <p:cNvCxnSpPr/>
            <p:nvPr/>
          </p:nvCxnSpPr>
          <p:spPr>
            <a:xfrm>
              <a:off x="1417323" y="3200400"/>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3290" y="2170096"/>
              <a:ext cx="1304969" cy="941788"/>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Up-to-Date Science</a:t>
              </a:r>
            </a:p>
          </p:txBody>
        </p:sp>
      </p:grpSp>
      <p:grpSp>
        <p:nvGrpSpPr>
          <p:cNvPr id="45" name="Group 44"/>
          <p:cNvGrpSpPr/>
          <p:nvPr/>
        </p:nvGrpSpPr>
        <p:grpSpPr>
          <a:xfrm>
            <a:off x="2772178" y="1878481"/>
            <a:ext cx="2065313" cy="3726796"/>
            <a:chOff x="2500417" y="2232101"/>
            <a:chExt cx="1642142" cy="2963197"/>
          </a:xfrm>
        </p:grpSpPr>
        <p:cxnSp>
          <p:nvCxnSpPr>
            <p:cNvPr id="18" name="Straight Connector 17"/>
            <p:cNvCxnSpPr/>
            <p:nvPr/>
          </p:nvCxnSpPr>
          <p:spPr>
            <a:xfrm>
              <a:off x="3303514" y="3579149"/>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a:off x="2500417" y="2232101"/>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34" name="TextBox 33"/>
            <p:cNvSpPr txBox="1"/>
            <p:nvPr/>
          </p:nvSpPr>
          <p:spPr>
            <a:xfrm>
              <a:off x="2692506" y="2611296"/>
              <a:ext cx="1304969" cy="954389"/>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Team-Based Care</a:t>
              </a:r>
            </a:p>
          </p:txBody>
        </p:sp>
      </p:grpSp>
      <p:grpSp>
        <p:nvGrpSpPr>
          <p:cNvPr id="46" name="Group 45"/>
          <p:cNvGrpSpPr/>
          <p:nvPr/>
        </p:nvGrpSpPr>
        <p:grpSpPr>
          <a:xfrm>
            <a:off x="4651078" y="2408947"/>
            <a:ext cx="2039517" cy="3731388"/>
            <a:chOff x="4418605" y="1909802"/>
            <a:chExt cx="1642142" cy="3004373"/>
          </a:xfrm>
        </p:grpSpPr>
        <p:cxnSp>
          <p:nvCxnSpPr>
            <p:cNvPr id="21" name="Straight Connector 20"/>
            <p:cNvCxnSpPr/>
            <p:nvPr/>
          </p:nvCxnSpPr>
          <p:spPr>
            <a:xfrm>
              <a:off x="5239676" y="3298026"/>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a:off x="4418605" y="1909802"/>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36" name="TextBox 35"/>
            <p:cNvSpPr txBox="1"/>
            <p:nvPr/>
          </p:nvSpPr>
          <p:spPr>
            <a:xfrm>
              <a:off x="4465698" y="2496119"/>
              <a:ext cx="1595049" cy="669087"/>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Population Health</a:t>
              </a:r>
            </a:p>
          </p:txBody>
        </p:sp>
      </p:grpSp>
      <p:grpSp>
        <p:nvGrpSpPr>
          <p:cNvPr id="47" name="Group 46"/>
          <p:cNvGrpSpPr/>
          <p:nvPr/>
        </p:nvGrpSpPr>
        <p:grpSpPr>
          <a:xfrm>
            <a:off x="6317770" y="1917228"/>
            <a:ext cx="2327741" cy="3567631"/>
            <a:chOff x="5990851" y="1388555"/>
            <a:chExt cx="1915416" cy="2935677"/>
          </a:xfrm>
        </p:grpSpPr>
        <p:cxnSp>
          <p:nvCxnSpPr>
            <p:cNvPr id="23" name="Straight Connector 22"/>
            <p:cNvCxnSpPr/>
            <p:nvPr/>
          </p:nvCxnSpPr>
          <p:spPr>
            <a:xfrm>
              <a:off x="6929395" y="2708083"/>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6108324" y="1388555"/>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41" name="TextBox 40"/>
            <p:cNvSpPr txBox="1"/>
            <p:nvPr/>
          </p:nvSpPr>
          <p:spPr>
            <a:xfrm>
              <a:off x="5990851" y="1979726"/>
              <a:ext cx="1915416" cy="683798"/>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Family Engagement</a:t>
              </a:r>
            </a:p>
          </p:txBody>
        </p:sp>
      </p:grpSp>
      <p:grpSp>
        <p:nvGrpSpPr>
          <p:cNvPr id="48" name="Group 47"/>
          <p:cNvGrpSpPr/>
          <p:nvPr/>
        </p:nvGrpSpPr>
        <p:grpSpPr>
          <a:xfrm>
            <a:off x="8040140" y="2947683"/>
            <a:ext cx="2195147" cy="3460722"/>
            <a:chOff x="7927489" y="764264"/>
            <a:chExt cx="1883896" cy="2970024"/>
          </a:xfrm>
        </p:grpSpPr>
        <p:cxnSp>
          <p:nvCxnSpPr>
            <p:cNvPr id="25" name="Straight Connector 24"/>
            <p:cNvCxnSpPr/>
            <p:nvPr/>
          </p:nvCxnSpPr>
          <p:spPr>
            <a:xfrm>
              <a:off x="8819032" y="2118139"/>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7997961" y="764264"/>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42" name="TextBox 41"/>
            <p:cNvSpPr txBox="1"/>
            <p:nvPr/>
          </p:nvSpPr>
          <p:spPr>
            <a:xfrm>
              <a:off x="7927489" y="1349345"/>
              <a:ext cx="1883896" cy="684664"/>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Community Connections</a:t>
              </a:r>
            </a:p>
          </p:txBody>
        </p:sp>
      </p:grpSp>
      <p:grpSp>
        <p:nvGrpSpPr>
          <p:cNvPr id="49" name="Group 48"/>
          <p:cNvGrpSpPr/>
          <p:nvPr/>
        </p:nvGrpSpPr>
        <p:grpSpPr>
          <a:xfrm>
            <a:off x="9844501" y="1917228"/>
            <a:ext cx="2402819" cy="3614084"/>
            <a:chOff x="9311995" y="62403"/>
            <a:chExt cx="1945881" cy="2926803"/>
          </a:xfrm>
        </p:grpSpPr>
        <p:cxnSp>
          <p:nvCxnSpPr>
            <p:cNvPr id="27" name="Straight Connector 26"/>
            <p:cNvCxnSpPr/>
            <p:nvPr/>
          </p:nvCxnSpPr>
          <p:spPr>
            <a:xfrm>
              <a:off x="10290062" y="1373057"/>
              <a:ext cx="0" cy="16161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a:off x="9468991" y="62403"/>
              <a:ext cx="1642142" cy="1388224"/>
            </a:xfrm>
            <a:prstGeom prst="triangle">
              <a:avLst/>
            </a:prstGeom>
            <a:solidFill>
              <a:srgbClr val="FFCC0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43" name="TextBox 42"/>
            <p:cNvSpPr txBox="1"/>
            <p:nvPr/>
          </p:nvSpPr>
          <p:spPr>
            <a:xfrm>
              <a:off x="9311995" y="691754"/>
              <a:ext cx="1945881" cy="671123"/>
            </a:xfrm>
            <a:prstGeom prst="rect">
              <a:avLst/>
            </a:prstGeom>
            <a:noFill/>
            <a:ln>
              <a:noFill/>
            </a:ln>
          </p:spPr>
          <p:txBody>
            <a:bodyPr wrap="square" rtlCol="0">
              <a:spAutoFit/>
            </a:bodyPr>
            <a:lstStyle/>
            <a:p>
              <a:pPr algn="ctr"/>
              <a:r>
                <a:rPr lang="en-US" sz="2400" b="1" dirty="0" smtClean="0">
                  <a:ln>
                    <a:solidFill>
                      <a:schemeClr val="accent1">
                        <a:lumMod val="20000"/>
                        <a:lumOff val="80000"/>
                      </a:schemeClr>
                    </a:solidFill>
                  </a:ln>
                </a:rPr>
                <a:t>Performance Data</a:t>
              </a:r>
            </a:p>
          </p:txBody>
        </p:sp>
      </p:grpSp>
      <p:sp>
        <p:nvSpPr>
          <p:cNvPr id="52" name="Title 21"/>
          <p:cNvSpPr txBox="1">
            <a:spLocks/>
          </p:cNvSpPr>
          <p:nvPr/>
        </p:nvSpPr>
        <p:spPr>
          <a:xfrm>
            <a:off x="938741" y="439333"/>
            <a:ext cx="11011627" cy="4873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pPr algn="ctr"/>
            <a:r>
              <a:rPr lang="en-US" sz="4800" b="1" dirty="0" smtClean="0">
                <a:latin typeface="+mn-lt"/>
              </a:rPr>
              <a:t>Health Care Delivery Transformation</a:t>
            </a:r>
            <a:endParaRPr lang="en-US" sz="4800" b="1" dirty="0">
              <a:latin typeface="+mn-lt"/>
            </a:endParaRPr>
          </a:p>
        </p:txBody>
      </p:sp>
    </p:spTree>
    <p:extLst>
      <p:ext uri="{BB962C8B-B14F-4D97-AF65-F5344CB8AC3E}">
        <p14:creationId xmlns:p14="http://schemas.microsoft.com/office/powerpoint/2010/main" xmlns="" val="2526801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Presentation level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2.xml><?xml version="1.0" encoding="utf-8"?>
<a:theme xmlns:a="http://schemas.openxmlformats.org/drawingml/2006/main" name="1_Presentation level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3.xml><?xml version="1.0" encoding="utf-8"?>
<a:theme xmlns:a="http://schemas.openxmlformats.org/drawingml/2006/main" name="2_Presentation level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4.xml><?xml version="1.0" encoding="utf-8"?>
<a:theme xmlns:a="http://schemas.openxmlformats.org/drawingml/2006/main" name="3_Presentation level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Presentation level design" id="{00E2FDB5-77A3-416C-8232-A2B8AB0B9A01}" vid="{6E3E8A63-E899-4F92-AFE5-C80B3CCFC0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3367</TotalTime>
  <Words>3640</Words>
  <Application>Microsoft Office PowerPoint</Application>
  <PresentationFormat>Custom</PresentationFormat>
  <Paragraphs>252</Paragraphs>
  <Slides>28</Slides>
  <Notes>28</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Presentation level design</vt:lpstr>
      <vt:lpstr>1_Presentation level design</vt:lpstr>
      <vt:lpstr>2_Presentation level design</vt:lpstr>
      <vt:lpstr>3_Presentation level design</vt:lpstr>
      <vt:lpstr>Chapter Quality Network Where are we headed on this  ADHD Quality Journey?</vt:lpstr>
      <vt:lpstr>Commercial Interests Disclosure</vt:lpstr>
      <vt:lpstr>Session Objectives</vt:lpstr>
      <vt:lpstr>NYS AAP - Chapter 2 &amp; QI</vt:lpstr>
      <vt:lpstr>Slide 5</vt:lpstr>
      <vt:lpstr>CAP PC Phone # &amp; Website</vt:lpstr>
      <vt:lpstr>Starting our improvement journey – together.</vt:lpstr>
      <vt:lpstr>Slide 8</vt:lpstr>
      <vt:lpstr>Slide 9</vt:lpstr>
      <vt:lpstr>Change is hard.</vt:lpstr>
      <vt:lpstr>Why is change so hard?</vt:lpstr>
      <vt:lpstr>Why ADHD?</vt:lpstr>
      <vt:lpstr>Parent and Teacher Vanderbilt Assessments Used at Diagnosis</vt:lpstr>
      <vt:lpstr>Guideline-Based Treatment: Medication and Behavioral Treatment (for children ages 6+)</vt:lpstr>
      <vt:lpstr>Patients Prescribed Behavioral Treatment (ages 4-17)</vt:lpstr>
      <vt:lpstr>Preschool-Aged Patients Prescribed Behavioral Treatment</vt:lpstr>
      <vt:lpstr>Patients who receive follow-up within 30 days of medication initiation</vt:lpstr>
      <vt:lpstr>That’s where CQN comes in.</vt:lpstr>
      <vt:lpstr>CQN Works at Three Levels</vt:lpstr>
      <vt:lpstr>Slide 20</vt:lpstr>
      <vt:lpstr>Goals for Practices by November 2016</vt:lpstr>
      <vt:lpstr>But how are we going to do that?</vt:lpstr>
      <vt:lpstr>Practice Key Driver Diagram</vt:lpstr>
      <vt:lpstr>Focus: Practice Key Driver 1</vt:lpstr>
      <vt:lpstr>Focus: Practice Key Driver 2</vt:lpstr>
      <vt:lpstr>Focus: Practice Key Driver 3</vt:lpstr>
      <vt:lpstr>The First Step...</vt:lpstr>
      <vt:lpstr>Let’s get  started!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Allison</dc:creator>
  <cp:lastModifiedBy>PC</cp:lastModifiedBy>
  <cp:revision>128</cp:revision>
  <cp:lastPrinted>2015-12-02T19:36:09Z</cp:lastPrinted>
  <dcterms:created xsi:type="dcterms:W3CDTF">2015-10-29T16:18:32Z</dcterms:created>
  <dcterms:modified xsi:type="dcterms:W3CDTF">2016-07-28T18:16:14Z</dcterms:modified>
</cp:coreProperties>
</file>