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67" r:id="rId2"/>
    <p:sldId id="268" r:id="rId3"/>
    <p:sldId id="265" r:id="rId4"/>
    <p:sldId id="26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74559" autoAdjust="0"/>
  </p:normalViewPr>
  <p:slideViewPr>
    <p:cSldViewPr snapToGrid="0">
      <p:cViewPr varScale="1">
        <p:scale>
          <a:sx n="55" d="100"/>
          <a:sy n="55" d="100"/>
        </p:scale>
        <p:origin x="-1404"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85EB90-77AF-4F97-8EC8-8C557F1ADFA9}" type="datetimeFigureOut">
              <a:rPr lang="en-US" smtClean="0"/>
              <a:pPr/>
              <a:t>7/28/2016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9CA427-C9C8-4AEF-A2E4-DF76F58E2A03}" type="slidenum">
              <a:rPr lang="en-US" smtClean="0"/>
              <a:pPr/>
              <a:t>‹#›</a:t>
            </a:fld>
            <a:endParaRPr lang="en-US"/>
          </a:p>
        </p:txBody>
      </p:sp>
    </p:spTree>
    <p:extLst>
      <p:ext uri="{BB962C8B-B14F-4D97-AF65-F5344CB8AC3E}">
        <p14:creationId xmlns:p14="http://schemas.microsoft.com/office/powerpoint/2010/main" xmlns="" val="4144077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1C272-FE14-4DD3-AB0F-516CCECD6C2C}" type="datetimeFigureOut">
              <a:rPr lang="en-US" smtClean="0"/>
              <a:pPr/>
              <a:t>7/28/2016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59311-302B-4664-8265-61634DB77929}" type="slidenum">
              <a:rPr lang="en-US" smtClean="0"/>
              <a:pPr/>
              <a:t>‹#›</a:t>
            </a:fld>
            <a:endParaRPr lang="en-US"/>
          </a:p>
        </p:txBody>
      </p:sp>
    </p:spTree>
    <p:extLst>
      <p:ext uri="{BB962C8B-B14F-4D97-AF65-F5344CB8AC3E}">
        <p14:creationId xmlns:p14="http://schemas.microsoft.com/office/powerpoint/2010/main" xmlns="" val="2919242226"/>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60F2955-533A-43DD-BC92-2C6F1D7B1042}" type="slidenum">
              <a:rPr lang="en-US" smtClean="0"/>
              <a:pPr/>
              <a:t>1</a:t>
            </a:fld>
            <a:endParaRPr lang="en-US"/>
          </a:p>
        </p:txBody>
      </p:sp>
    </p:spTree>
    <p:extLst>
      <p:ext uri="{BB962C8B-B14F-4D97-AF65-F5344CB8AC3E}">
        <p14:creationId xmlns:p14="http://schemas.microsoft.com/office/powerpoint/2010/main" xmlns="" val="205732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2</a:t>
            </a:fld>
            <a:endParaRPr lang="en-US" dirty="0"/>
          </a:p>
        </p:txBody>
      </p:sp>
    </p:spTree>
    <p:extLst>
      <p:ext uri="{BB962C8B-B14F-4D97-AF65-F5344CB8AC3E}">
        <p14:creationId xmlns:p14="http://schemas.microsoft.com/office/powerpoint/2010/main" xmlns="" val="193976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3</a:t>
            </a:fld>
            <a:endParaRPr lang="en-US"/>
          </a:p>
        </p:txBody>
      </p:sp>
    </p:spTree>
    <p:extLst>
      <p:ext uri="{BB962C8B-B14F-4D97-AF65-F5344CB8AC3E}">
        <p14:creationId xmlns:p14="http://schemas.microsoft.com/office/powerpoint/2010/main" xmlns="" val="354991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http://www.russellbarkley.org/factsheets/adhd-facts.pdf </a:t>
            </a:r>
            <a:endParaRPr lang="en-US" dirty="0"/>
          </a:p>
        </p:txBody>
      </p:sp>
      <p:sp>
        <p:nvSpPr>
          <p:cNvPr id="4" name="Slide Number Placeholder 3"/>
          <p:cNvSpPr>
            <a:spLocks noGrp="1"/>
          </p:cNvSpPr>
          <p:nvPr>
            <p:ph type="sldNum" sz="quarter" idx="10"/>
          </p:nvPr>
        </p:nvSpPr>
        <p:spPr/>
        <p:txBody>
          <a:bodyPr/>
          <a:lstStyle/>
          <a:p>
            <a:fld id="{A3B59311-302B-4664-8265-61634DB77929}" type="slidenum">
              <a:rPr lang="en-US" smtClean="0"/>
              <a:pPr/>
              <a:t>10</a:t>
            </a:fld>
            <a:endParaRPr lang="en-US"/>
          </a:p>
        </p:txBody>
      </p:sp>
    </p:spTree>
    <p:extLst>
      <p:ext uri="{BB962C8B-B14F-4D97-AF65-F5344CB8AC3E}">
        <p14:creationId xmlns:p14="http://schemas.microsoft.com/office/powerpoint/2010/main" xmlns="" val="291213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http://www.russellbarkley.org/factsheets/adhd-facts.pdf</a:t>
            </a:r>
            <a:endParaRPr lang="en-US" dirty="0"/>
          </a:p>
        </p:txBody>
      </p:sp>
      <p:sp>
        <p:nvSpPr>
          <p:cNvPr id="4" name="Slide Number Placeholder 3"/>
          <p:cNvSpPr>
            <a:spLocks noGrp="1"/>
          </p:cNvSpPr>
          <p:nvPr>
            <p:ph type="sldNum" sz="quarter" idx="10"/>
          </p:nvPr>
        </p:nvSpPr>
        <p:spPr/>
        <p:txBody>
          <a:bodyPr/>
          <a:lstStyle/>
          <a:p>
            <a:fld id="{A3B59311-302B-4664-8265-61634DB77929}" type="slidenum">
              <a:rPr lang="en-US" smtClean="0"/>
              <a:pPr/>
              <a:t>11</a:t>
            </a:fld>
            <a:endParaRPr lang="en-US"/>
          </a:p>
        </p:txBody>
      </p:sp>
    </p:spTree>
    <p:extLst>
      <p:ext uri="{BB962C8B-B14F-4D97-AF65-F5344CB8AC3E}">
        <p14:creationId xmlns:p14="http://schemas.microsoft.com/office/powerpoint/2010/main" xmlns="" val="123802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personal interview with Dr. </a:t>
            </a:r>
            <a:r>
              <a:rPr lang="en-US" dirty="0" err="1" smtClean="0"/>
              <a:t>Rabiner</a:t>
            </a:r>
            <a:r>
              <a:rPr lang="en-US" dirty="0" smtClean="0"/>
              <a:t>, conducted by Elaine Taylor-Klaus.</a:t>
            </a:r>
            <a:endParaRPr lang="en-US" dirty="0"/>
          </a:p>
        </p:txBody>
      </p:sp>
      <p:sp>
        <p:nvSpPr>
          <p:cNvPr id="4" name="Slide Number Placeholder 3"/>
          <p:cNvSpPr>
            <a:spLocks noGrp="1"/>
          </p:cNvSpPr>
          <p:nvPr>
            <p:ph type="sldNum" sz="quarter" idx="10"/>
          </p:nvPr>
        </p:nvSpPr>
        <p:spPr/>
        <p:txBody>
          <a:bodyPr/>
          <a:lstStyle/>
          <a:p>
            <a:fld id="{A3B59311-302B-4664-8265-61634DB77929}" type="slidenum">
              <a:rPr lang="en-US" smtClean="0"/>
              <a:pPr/>
              <a:t>12</a:t>
            </a:fld>
            <a:endParaRPr lang="en-US"/>
          </a:p>
        </p:txBody>
      </p:sp>
    </p:spTree>
    <p:extLst>
      <p:ext uri="{BB962C8B-B14F-4D97-AF65-F5344CB8AC3E}">
        <p14:creationId xmlns:p14="http://schemas.microsoft.com/office/powerpoint/2010/main" xmlns="" val="314167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3"/>
          </a:xfrm>
          <a:prstGeom prst="rect">
            <a:avLst/>
          </a:prstGeom>
        </p:spPr>
        <p:txBody>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912611"/>
            <a:ext cx="9144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EA615EF-6AD4-40AE-B1D4-34002520DEF5}" type="datetimeFigureOut">
              <a:rPr lang="en-US" smtClean="0"/>
              <a:pPr/>
              <a:t>7/28/2016</a:t>
            </a:fld>
            <a:endParaRPr lang="en-US"/>
          </a:p>
        </p:txBody>
      </p:sp>
      <p:sp>
        <p:nvSpPr>
          <p:cNvPr id="12"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3"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2478558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EA615EF-6AD4-40AE-B1D4-34002520DEF5}" type="datetimeFigureOut">
              <a:rPr lang="en-US" smtClean="0"/>
              <a:pPr/>
              <a:t>7/28/2016</a:t>
            </a:fld>
            <a:endParaRPr lang="en-US"/>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28822348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EA615EF-6AD4-40AE-B1D4-34002520DEF5}" type="datetimeFigureOut">
              <a:rPr lang="en-US" smtClean="0"/>
              <a:pPr/>
              <a:t>7/28/2016</a:t>
            </a:fld>
            <a:endParaRPr lang="en-US"/>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480214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15601" y="593367"/>
            <a:ext cx="113607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smtClean="0"/>
              <a:t>Click to edit Master title style</a:t>
            </a:r>
            <a:endParaRPr/>
          </a:p>
        </p:txBody>
      </p:sp>
      <p:sp>
        <p:nvSpPr>
          <p:cNvPr id="17" name="Shape 17"/>
          <p:cNvSpPr txBox="1">
            <a:spLocks noGrp="1"/>
          </p:cNvSpPr>
          <p:nvPr>
            <p:ph type="body" idx="1"/>
          </p:nvPr>
        </p:nvSpPr>
        <p:spPr>
          <a:xfrm>
            <a:off x="415601" y="1536633"/>
            <a:ext cx="11360799" cy="4555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smtClean="0"/>
              <a:t>Click to edit Master text styles</a:t>
            </a:r>
          </a:p>
        </p:txBody>
      </p:sp>
      <p:sp>
        <p:nvSpPr>
          <p:cNvPr id="18" name="Shape 18"/>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2535166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34"/>
        <p:cNvGrpSpPr/>
        <p:nvPr/>
      </p:nvGrpSpPr>
      <p:grpSpPr>
        <a:xfrm>
          <a:off x="0" y="0"/>
          <a:ext cx="0" cy="0"/>
          <a:chOff x="0" y="0"/>
          <a:chExt cx="0" cy="0"/>
        </a:xfrm>
      </p:grpSpPr>
      <p:sp>
        <p:nvSpPr>
          <p:cNvPr id="36" name="Shape 36"/>
          <p:cNvSpPr txBox="1">
            <a:spLocks noGrp="1"/>
          </p:cNvSpPr>
          <p:nvPr>
            <p:ph type="title"/>
          </p:nvPr>
        </p:nvSpPr>
        <p:spPr>
          <a:xfrm>
            <a:off x="354001" y="1644233"/>
            <a:ext cx="5393599" cy="1976400"/>
          </a:xfrm>
          <a:prstGeom prst="rect">
            <a:avLst/>
          </a:prstGeom>
        </p:spPr>
        <p:txBody>
          <a:bodyPr lIns="91425" tIns="91425" rIns="91425" bIns="91425" anchor="b" anchorCtr="0"/>
          <a:lstStyle>
            <a:lvl1pPr algn="ctr">
              <a:spcBef>
                <a:spcPts val="0"/>
              </a:spcBef>
              <a:buSzPct val="100000"/>
              <a:defRPr sz="5600"/>
            </a:lvl1pPr>
            <a:lvl2pPr algn="ctr">
              <a:spcBef>
                <a:spcPts val="0"/>
              </a:spcBef>
              <a:buSzPct val="100000"/>
              <a:defRPr sz="5600"/>
            </a:lvl2pPr>
            <a:lvl3pPr algn="ctr">
              <a:spcBef>
                <a:spcPts val="0"/>
              </a:spcBef>
              <a:buSzPct val="100000"/>
              <a:defRPr sz="5600"/>
            </a:lvl3pPr>
            <a:lvl4pPr algn="ctr">
              <a:spcBef>
                <a:spcPts val="0"/>
              </a:spcBef>
              <a:buSzPct val="100000"/>
              <a:defRPr sz="5600"/>
            </a:lvl4pPr>
            <a:lvl5pPr algn="ctr">
              <a:spcBef>
                <a:spcPts val="0"/>
              </a:spcBef>
              <a:buSzPct val="100000"/>
              <a:defRPr sz="5600"/>
            </a:lvl5pPr>
            <a:lvl6pPr algn="ctr">
              <a:spcBef>
                <a:spcPts val="0"/>
              </a:spcBef>
              <a:buSzPct val="100000"/>
              <a:defRPr sz="5600"/>
            </a:lvl6pPr>
            <a:lvl7pPr algn="ctr">
              <a:spcBef>
                <a:spcPts val="0"/>
              </a:spcBef>
              <a:buSzPct val="100000"/>
              <a:defRPr sz="5600"/>
            </a:lvl7pPr>
            <a:lvl8pPr algn="ctr">
              <a:spcBef>
                <a:spcPts val="0"/>
              </a:spcBef>
              <a:buSzPct val="100000"/>
              <a:defRPr sz="5600"/>
            </a:lvl8pPr>
            <a:lvl9pPr algn="ctr">
              <a:spcBef>
                <a:spcPts val="0"/>
              </a:spcBef>
              <a:buSzPct val="100000"/>
              <a:defRPr sz="5600"/>
            </a:lvl9pPr>
          </a:lstStyle>
          <a:p>
            <a:r>
              <a:rPr lang="en-US" smtClean="0"/>
              <a:t>Click to edit Master title style</a:t>
            </a:r>
            <a:endParaRPr/>
          </a:p>
        </p:txBody>
      </p:sp>
      <p:sp>
        <p:nvSpPr>
          <p:cNvPr id="37" name="Shape 37"/>
          <p:cNvSpPr txBox="1">
            <a:spLocks noGrp="1"/>
          </p:cNvSpPr>
          <p:nvPr>
            <p:ph type="subTitle" idx="1"/>
          </p:nvPr>
        </p:nvSpPr>
        <p:spPr>
          <a:xfrm>
            <a:off x="354001" y="3737433"/>
            <a:ext cx="5393599" cy="16468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r>
              <a:rPr lang="en-US" smtClean="0"/>
              <a:t>Click to edit Master subtitle style</a:t>
            </a:r>
            <a:endParaRPr/>
          </a:p>
        </p:txBody>
      </p:sp>
      <p:sp>
        <p:nvSpPr>
          <p:cNvPr id="38" name="Shape 38"/>
          <p:cNvSpPr txBox="1">
            <a:spLocks noGrp="1"/>
          </p:cNvSpPr>
          <p:nvPr>
            <p:ph type="body" idx="2"/>
          </p:nvPr>
        </p:nvSpPr>
        <p:spPr>
          <a:xfrm>
            <a:off x="6586000" y="965434"/>
            <a:ext cx="5116000" cy="49267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smtClean="0"/>
              <a:t>Click to edit Master text styles</a:t>
            </a:r>
          </a:p>
        </p:txBody>
      </p:sp>
      <p:sp>
        <p:nvSpPr>
          <p:cNvPr id="39" name="Shape 39"/>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2148703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15601" y="2867800"/>
            <a:ext cx="11360799" cy="1122400"/>
          </a:xfrm>
          <a:prstGeom prst="rect">
            <a:avLst/>
          </a:prstGeom>
        </p:spPr>
        <p:txBody>
          <a:bodyPr lIns="91425" tIns="91425" rIns="91425" bIns="91425" anchor="ctr"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r>
              <a:rPr lang="en-US" smtClean="0"/>
              <a:t>Click to edit Master title style</a:t>
            </a:r>
            <a:endParaRPr/>
          </a:p>
        </p:txBody>
      </p:sp>
      <p:sp>
        <p:nvSpPr>
          <p:cNvPr id="14" name="Shape 14"/>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297141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9"/>
          </a:xfrm>
          <a:prstGeom prst="rect">
            <a:avLst/>
          </a:prstGeom>
        </p:spPr>
        <p:txBody>
          <a:bodyPr/>
          <a:lstStyle>
            <a:lvl1pPr>
              <a:buClr>
                <a:srgbClr val="5A9BD5"/>
              </a:buClr>
              <a:defRPr/>
            </a:lvl1pPr>
            <a:lvl2pPr>
              <a:buClr>
                <a:srgbClr val="5A9BD5"/>
              </a:buClr>
              <a:defRPr/>
            </a:lvl2pPr>
            <a:lvl3pPr>
              <a:buClr>
                <a:srgbClr val="5A9BD5"/>
              </a:buClr>
              <a:defRPr/>
            </a:lvl3pPr>
            <a:lvl4pPr>
              <a:buClr>
                <a:srgbClr val="5A9BD5"/>
              </a:buClr>
              <a:defRPr/>
            </a:lvl4pPr>
            <a:lvl5pPr>
              <a:buClr>
                <a:srgbClr val="5A9BD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EA615EF-6AD4-40AE-B1D4-34002520DEF5}" type="datetimeFigureOut">
              <a:rPr lang="en-US" smtClean="0"/>
              <a:pPr/>
              <a:t>7/28/2016</a:t>
            </a:fld>
            <a:endParaRPr lang="en-US"/>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612192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smtClean="0"/>
              <a:t>Click to edit Master text styles</a:t>
            </a:r>
          </a:p>
        </p:txBody>
      </p:sp>
      <p:sp>
        <p:nvSpPr>
          <p:cNvPr id="2" name="Title 1"/>
          <p:cNvSpPr>
            <a:spLocks noGrp="1"/>
          </p:cNvSpPr>
          <p:nvPr>
            <p:ph type="title"/>
          </p:nvPr>
        </p:nvSpPr>
        <p:spPr>
          <a:xfrm>
            <a:off x="831851" y="1709738"/>
            <a:ext cx="10515600" cy="2862263"/>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EA615EF-6AD4-40AE-B1D4-34002520DEF5}" type="datetimeFigureOut">
              <a:rPr lang="en-US" smtClean="0"/>
              <a:pPr/>
              <a:t>7/28/2016</a:t>
            </a:fld>
            <a:endParaRPr lang="en-US"/>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2062426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EA615EF-6AD4-40AE-B1D4-34002520DEF5}" type="datetimeFigureOut">
              <a:rPr lang="en-US" smtClean="0"/>
              <a:pPr/>
              <a:t>7/28/2016</a:t>
            </a:fld>
            <a:endParaRPr lang="en-US"/>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1954720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4"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4" y="1489075"/>
            <a:ext cx="5157787" cy="641351"/>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1" y="1489075"/>
            <a:ext cx="5156200" cy="641351"/>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 name="Title 1"/>
          <p:cNvSpPr>
            <a:spLocks noGrp="1"/>
          </p:cNvSpPr>
          <p:nvPr>
            <p:ph type="title"/>
          </p:nvPr>
        </p:nvSpPr>
        <p:spPr>
          <a:xfrm>
            <a:off x="831851" y="274639"/>
            <a:ext cx="105156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EA615EF-6AD4-40AE-B1D4-34002520DEF5}" type="datetimeFigureOut">
              <a:rPr lang="en-US" smtClean="0"/>
              <a:pPr/>
              <a:t>7/28/2016</a:t>
            </a:fld>
            <a:endParaRPr lang="en-US"/>
          </a:p>
        </p:txBody>
      </p:sp>
      <p:sp>
        <p:nvSpPr>
          <p:cNvPr id="11" name="Footer Placeholder 4"/>
          <p:cNvSpPr>
            <a:spLocks noGrp="1"/>
          </p:cNvSpPr>
          <p:nvPr>
            <p:ph type="ftr" sz="quarter" idx="11"/>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2" name="Slide Number Placeholder 5"/>
          <p:cNvSpPr>
            <a:spLocks noGrp="1"/>
          </p:cNvSpPr>
          <p:nvPr>
            <p:ph type="sldNum" sz="quarter" idx="12"/>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453608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EA615EF-6AD4-40AE-B1D4-34002520DEF5}" type="datetimeFigureOut">
              <a:rPr lang="en-US" smtClean="0"/>
              <a:pPr/>
              <a:t>7/28/2016</a:t>
            </a:fld>
            <a:endParaRPr lang="en-US"/>
          </a:p>
        </p:txBody>
      </p:sp>
      <p:sp>
        <p:nvSpPr>
          <p:cNvPr id="7"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8"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34731695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EA615EF-6AD4-40AE-B1D4-34002520DEF5}" type="datetimeFigureOut">
              <a:rPr lang="en-US" smtClean="0"/>
              <a:pPr/>
              <a:t>7/28/2016</a:t>
            </a:fld>
            <a:endParaRPr lang="en-US"/>
          </a:p>
        </p:txBody>
      </p:sp>
      <p:sp>
        <p:nvSpPr>
          <p:cNvPr id="6"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7"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786042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1"/>
            <a:ext cx="3932237" cy="3759200"/>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EA615EF-6AD4-40AE-B1D4-34002520DEF5}" type="datetimeFigureOut">
              <a:rPr lang="en-US" smtClean="0"/>
              <a:pPr/>
              <a:t>7/28/2016</a:t>
            </a:fld>
            <a:endParaRPr lang="en-US"/>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12224299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1"/>
            <a:ext cx="3932237" cy="3759200"/>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EA615EF-6AD4-40AE-B1D4-34002520DEF5}" type="datetimeFigureOut">
              <a:rPr lang="en-US" smtClean="0"/>
              <a:pPr/>
              <a:t>7/28/2016</a:t>
            </a:fld>
            <a:endParaRPr lang="en-US"/>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7B638EB-A663-4442-9AFC-A40B27F80167}" type="slidenum">
              <a:rPr lang="en-US" smtClean="0"/>
              <a:pPr/>
              <a:t>‹#›</a:t>
            </a:fld>
            <a:endParaRPr lang="en-US"/>
          </a:p>
        </p:txBody>
      </p:sp>
    </p:spTree>
    <p:extLst>
      <p:ext uri="{BB962C8B-B14F-4D97-AF65-F5344CB8AC3E}">
        <p14:creationId xmlns:p14="http://schemas.microsoft.com/office/powerpoint/2010/main" xmlns="" val="4184626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11569"/>
            <a:ext cx="12188952" cy="6858007"/>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p>
            </p:txBody>
          </p:sp>
        </p:grpSp>
      </p:grpSp>
      <p:sp>
        <p:nvSpPr>
          <p:cNvPr id="34"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EA615EF-6AD4-40AE-B1D4-34002520DEF5}" type="datetimeFigureOut">
              <a:rPr lang="en-US" smtClean="0"/>
              <a:pPr/>
              <a:t>7/28/2016</a:t>
            </a:fld>
            <a:endParaRPr lang="en-US"/>
          </a:p>
        </p:txBody>
      </p:sp>
      <p:sp>
        <p:nvSpPr>
          <p:cNvPr id="35"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36"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7B638EB-A663-4442-9AFC-A40B27F80167}" type="slidenum">
              <a:rPr lang="en-US" smtClean="0"/>
              <a:pPr/>
              <a:t>‹#›</a:t>
            </a:fld>
            <a:endParaRPr lang="en-US"/>
          </a:p>
        </p:txBody>
      </p:sp>
      <p:sp>
        <p:nvSpPr>
          <p:cNvPr id="37"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1919850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377" rtl="0" eaLnBrk="1" latinLnBrk="0" hangingPunct="1">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ct val="30000"/>
        </a:spcBef>
        <a:buClr>
          <a:srgbClr val="5A9BD5"/>
        </a:buClr>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ct val="30000"/>
        </a:spcBef>
        <a:buClr>
          <a:srgbClr val="5A9BD5"/>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ct val="30000"/>
        </a:spcBef>
        <a:buClr>
          <a:srgbClr val="5A9BD5"/>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ct val="30000"/>
        </a:spcBef>
        <a:buClr>
          <a:srgbClr val="5A9BD5"/>
        </a:buClr>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ct val="30000"/>
        </a:spcBef>
        <a:buClr>
          <a:srgbClr val="5A9BD5"/>
        </a:buClr>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8050"/>
            <a:ext cx="10515600" cy="1325563"/>
          </a:xfrm>
        </p:spPr>
        <p:txBody>
          <a:bodyPr>
            <a:normAutofit/>
          </a:bodyPr>
          <a:lstStyle/>
          <a:p>
            <a:r>
              <a:rPr lang="en-US" sz="3600" dirty="0"/>
              <a:t>Practice Key Driver Diagram</a:t>
            </a:r>
          </a:p>
        </p:txBody>
      </p:sp>
      <p:pic>
        <p:nvPicPr>
          <p:cNvPr id="4" name="Picture 3"/>
          <p:cNvPicPr>
            <a:picLocks noChangeAspect="1"/>
          </p:cNvPicPr>
          <p:nvPr/>
        </p:nvPicPr>
        <p:blipFill>
          <a:blip r:embed="rId3" cstate="print"/>
          <a:stretch>
            <a:fillRect/>
          </a:stretch>
        </p:blipFill>
        <p:spPr>
          <a:xfrm>
            <a:off x="838202" y="693337"/>
            <a:ext cx="9311647" cy="6154616"/>
          </a:xfrm>
          <a:prstGeom prst="rect">
            <a:avLst/>
          </a:prstGeom>
        </p:spPr>
      </p:pic>
      <p:pic>
        <p:nvPicPr>
          <p:cNvPr id="7" name="Picture 6"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100742" y="6477000"/>
            <a:ext cx="1997162" cy="30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886712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1851" y="4457705"/>
            <a:ext cx="10515600" cy="2172278"/>
          </a:xfrm>
        </p:spPr>
        <p:txBody>
          <a:bodyPr>
            <a:normAutofit/>
          </a:bodyPr>
          <a:lstStyle/>
          <a:p>
            <a:r>
              <a:rPr lang="en-US" dirty="0"/>
              <a:t>“No treatments have been found to cure this disorder, but many treatments exist which can effectively assist with its management.” </a:t>
            </a:r>
          </a:p>
          <a:p>
            <a:r>
              <a:rPr lang="en-US" dirty="0" smtClean="0"/>
              <a:t>- </a:t>
            </a:r>
            <a:r>
              <a:rPr lang="en-US" dirty="0"/>
              <a:t>Russell </a:t>
            </a:r>
            <a:r>
              <a:rPr lang="en-US" dirty="0" smtClean="0"/>
              <a:t>Barkley, PhD</a:t>
            </a:r>
            <a:endParaRPr lang="en-US" dirty="0"/>
          </a:p>
        </p:txBody>
      </p:sp>
      <p:sp>
        <p:nvSpPr>
          <p:cNvPr id="3" name="Title 2"/>
          <p:cNvSpPr>
            <a:spLocks noGrp="1"/>
          </p:cNvSpPr>
          <p:nvPr>
            <p:ph type="title"/>
          </p:nvPr>
        </p:nvSpPr>
        <p:spPr>
          <a:xfrm>
            <a:off x="831851" y="1023936"/>
            <a:ext cx="10515600" cy="2862263"/>
          </a:xfrm>
        </p:spPr>
        <p:txBody>
          <a:bodyPr>
            <a:noAutofit/>
          </a:bodyPr>
          <a:lstStyle/>
          <a:p>
            <a:r>
              <a:rPr lang="en-US" sz="4000" dirty="0"/>
              <a:t>ADHD is a chronic childhood condition that requires ongoing treatment and active management, often into adulthood</a:t>
            </a:r>
            <a:r>
              <a:rPr lang="en-US" sz="4000" dirty="0" smtClean="0"/>
              <a:t>.</a:t>
            </a:r>
            <a:endParaRPr lang="en-US" sz="4000" dirty="0"/>
          </a:p>
        </p:txBody>
      </p:sp>
      <p:pic>
        <p:nvPicPr>
          <p:cNvPr id="4" name="Picture 3"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850582" y="6336827"/>
            <a:ext cx="2147613" cy="327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211384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1851" y="4094020"/>
            <a:ext cx="10515600" cy="2172278"/>
          </a:xfrm>
        </p:spPr>
        <p:txBody>
          <a:bodyPr>
            <a:normAutofit/>
          </a:bodyPr>
          <a:lstStyle/>
          <a:p>
            <a:r>
              <a:rPr lang="en-US" dirty="0"/>
              <a:t>“Treatment must be provided over long time periods to assist those with ADHD in the ongoing management of their disorder…Chief among these treatments is the education of the family and school staff about the nature of the disorder and its </a:t>
            </a:r>
            <a:r>
              <a:rPr lang="en-US" dirty="0" smtClean="0"/>
              <a:t>management”</a:t>
            </a:r>
          </a:p>
          <a:p>
            <a:r>
              <a:rPr lang="en-US" dirty="0" smtClean="0"/>
              <a:t>- </a:t>
            </a:r>
            <a:r>
              <a:rPr lang="en-US" dirty="0"/>
              <a:t>Russell </a:t>
            </a:r>
            <a:r>
              <a:rPr lang="en-US" dirty="0" smtClean="0"/>
              <a:t>Barkley, PhD</a:t>
            </a:r>
            <a:endParaRPr lang="en-US" dirty="0"/>
          </a:p>
        </p:txBody>
      </p:sp>
      <p:sp>
        <p:nvSpPr>
          <p:cNvPr id="3" name="Title 2"/>
          <p:cNvSpPr>
            <a:spLocks noGrp="1"/>
          </p:cNvSpPr>
          <p:nvPr>
            <p:ph type="title"/>
          </p:nvPr>
        </p:nvSpPr>
        <p:spPr>
          <a:xfrm>
            <a:off x="831851" y="660251"/>
            <a:ext cx="10515600" cy="2862263"/>
          </a:xfrm>
        </p:spPr>
        <p:txBody>
          <a:bodyPr>
            <a:noAutofit/>
          </a:bodyPr>
          <a:lstStyle/>
          <a:p>
            <a:r>
              <a:rPr lang="en-US" sz="4000" dirty="0"/>
              <a:t>Parents need training and guidance to learn how to manage ADHD children and prepare them for independence.</a:t>
            </a:r>
          </a:p>
        </p:txBody>
      </p:sp>
      <p:pic>
        <p:nvPicPr>
          <p:cNvPr id="4" name="Picture 3"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850582" y="6336827"/>
            <a:ext cx="2147613" cy="327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5277400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1851" y="4457705"/>
            <a:ext cx="10515600" cy="2172278"/>
          </a:xfrm>
        </p:spPr>
        <p:txBody>
          <a:bodyPr>
            <a:normAutofit/>
          </a:bodyPr>
          <a:lstStyle/>
          <a:p>
            <a:r>
              <a:rPr lang="en-US" dirty="0"/>
              <a:t>“Care for kids with ADHD will never improve until parents are well trained and know what good treatment looks like.” </a:t>
            </a:r>
          </a:p>
          <a:p>
            <a:r>
              <a:rPr lang="en-US" dirty="0" smtClean="0"/>
              <a:t>- David </a:t>
            </a:r>
            <a:r>
              <a:rPr lang="en-US" dirty="0" err="1"/>
              <a:t>Rabiner</a:t>
            </a:r>
            <a:r>
              <a:rPr lang="en-US" dirty="0"/>
              <a:t>, </a:t>
            </a:r>
            <a:r>
              <a:rPr lang="en-US" dirty="0" smtClean="0"/>
              <a:t>PhD, Duke </a:t>
            </a:r>
            <a:r>
              <a:rPr lang="en-US" dirty="0"/>
              <a:t>University</a:t>
            </a:r>
          </a:p>
        </p:txBody>
      </p:sp>
      <p:sp>
        <p:nvSpPr>
          <p:cNvPr id="3" name="Title 2"/>
          <p:cNvSpPr>
            <a:spLocks noGrp="1"/>
          </p:cNvSpPr>
          <p:nvPr>
            <p:ph type="title"/>
          </p:nvPr>
        </p:nvSpPr>
        <p:spPr>
          <a:xfrm>
            <a:off x="831851" y="1023936"/>
            <a:ext cx="10515600" cy="2862263"/>
          </a:xfrm>
        </p:spPr>
        <p:txBody>
          <a:bodyPr>
            <a:noAutofit/>
          </a:bodyPr>
          <a:lstStyle/>
          <a:p>
            <a:r>
              <a:rPr lang="en-US" sz="4000" dirty="0"/>
              <a:t>Parent involvement is a critical component to effective ADHD treatment for children.</a:t>
            </a:r>
          </a:p>
        </p:txBody>
      </p:sp>
      <p:pic>
        <p:nvPicPr>
          <p:cNvPr id="4" name="Picture 3"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850582" y="6336827"/>
            <a:ext cx="2147613" cy="327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847749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6473" y="5546478"/>
            <a:ext cx="1281934" cy="991974"/>
          </a:xfrm>
          <a:prstGeom prst="rect">
            <a:avLst/>
          </a:prstGeom>
          <a:noFill/>
          <a:ln w="9525">
            <a:noFill/>
            <a:miter lim="800000"/>
            <a:headEnd/>
            <a:tailEnd/>
          </a:ln>
        </p:spPr>
      </p:pic>
      <p:pic>
        <p:nvPicPr>
          <p:cNvPr id="6" name="Picture 5"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48640" y="5984751"/>
            <a:ext cx="327660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5" cstate="print"/>
          <a:stretch>
            <a:fillRect/>
          </a:stretch>
        </p:blipFill>
        <p:spPr>
          <a:xfrm>
            <a:off x="8458199" y="5716990"/>
            <a:ext cx="3276601" cy="817450"/>
          </a:xfrm>
          <a:prstGeom prst="rect">
            <a:avLst/>
          </a:prstGeom>
        </p:spPr>
      </p:pic>
      <p:pic>
        <p:nvPicPr>
          <p:cNvPr id="2" name="Picture 1"/>
          <p:cNvPicPr>
            <a:picLocks noChangeAspect="1"/>
          </p:cNvPicPr>
          <p:nvPr/>
        </p:nvPicPr>
        <p:blipFill>
          <a:blip r:embed="rId6" cstate="print"/>
          <a:stretch>
            <a:fillRect/>
          </a:stretch>
        </p:blipFill>
        <p:spPr>
          <a:xfrm>
            <a:off x="3916680" y="2313032"/>
            <a:ext cx="7772400" cy="1322832"/>
          </a:xfrm>
          <a:prstGeom prst="rect">
            <a:avLst/>
          </a:prstGeom>
        </p:spPr>
      </p:pic>
      <p:pic>
        <p:nvPicPr>
          <p:cNvPr id="9" name="Picture 8"/>
          <p:cNvPicPr>
            <a:picLocks noChangeAspect="1"/>
          </p:cNvPicPr>
          <p:nvPr/>
        </p:nvPicPr>
        <p:blipFill>
          <a:blip r:embed="rId7" cstate="print"/>
          <a:stretch>
            <a:fillRect/>
          </a:stretch>
        </p:blipFill>
        <p:spPr>
          <a:xfrm>
            <a:off x="502920" y="2313684"/>
            <a:ext cx="4709160" cy="1322832"/>
          </a:xfrm>
          <a:prstGeom prst="rect">
            <a:avLst/>
          </a:prstGeom>
        </p:spPr>
      </p:pic>
      <p:sp>
        <p:nvSpPr>
          <p:cNvPr id="5" name="Title 4"/>
          <p:cNvSpPr>
            <a:spLocks noGrp="1"/>
          </p:cNvSpPr>
          <p:nvPr>
            <p:ph type="ctrTitle"/>
          </p:nvPr>
        </p:nvSpPr>
        <p:spPr>
          <a:xfrm>
            <a:off x="899652" y="1171838"/>
            <a:ext cx="10377948" cy="1962912"/>
          </a:xfrm>
        </p:spPr>
        <p:txBody>
          <a:bodyPr>
            <a:normAutofit/>
          </a:bodyPr>
          <a:lstStyle/>
          <a:p>
            <a:r>
              <a:rPr lang="en-US" sz="6600" dirty="0" smtClean="0">
                <a:solidFill>
                  <a:srgbClr val="70AD46"/>
                </a:solidFill>
              </a:rPr>
              <a:t>The Parent Perspective</a:t>
            </a:r>
            <a:r>
              <a:rPr lang="en-US" sz="6000" dirty="0" smtClean="0">
                <a:solidFill>
                  <a:srgbClr val="70AD46"/>
                </a:solidFill>
              </a:rPr>
              <a:t/>
            </a:r>
            <a:br>
              <a:rPr lang="en-US" sz="6000" dirty="0" smtClean="0">
                <a:solidFill>
                  <a:srgbClr val="70AD46"/>
                </a:solidFill>
              </a:rPr>
            </a:br>
            <a:endParaRPr lang="en-US" sz="3100" dirty="0">
              <a:solidFill>
                <a:srgbClr val="70AD46"/>
              </a:solidFill>
            </a:endParaRPr>
          </a:p>
        </p:txBody>
      </p:sp>
      <p:sp>
        <p:nvSpPr>
          <p:cNvPr id="10" name="Shape 51"/>
          <p:cNvSpPr txBox="1">
            <a:spLocks/>
          </p:cNvSpPr>
          <p:nvPr/>
        </p:nvSpPr>
        <p:spPr>
          <a:xfrm>
            <a:off x="899652" y="3822181"/>
            <a:ext cx="10377948" cy="1655763"/>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ct val="30000"/>
              </a:spcBef>
              <a:buClr>
                <a:schemeClr val="accent2"/>
              </a:buClr>
              <a:buFont typeface="Wingdings" panose="05000000000000000000" pitchFamily="2" charset="2"/>
              <a:buNone/>
              <a:defRPr sz="2400" kern="1200">
                <a:solidFill>
                  <a:schemeClr val="tx1"/>
                </a:solidFill>
                <a:latin typeface="+mn-lt"/>
                <a:ea typeface="+mn-ea"/>
                <a:cs typeface="+mn-cs"/>
              </a:defRPr>
            </a:lvl1pPr>
            <a:lvl2pPr marL="457189" indent="0" algn="ctr" defTabSz="914377" rtl="0" eaLnBrk="1" latinLnBrk="0" hangingPunct="1">
              <a:lnSpc>
                <a:spcPct val="90000"/>
              </a:lnSpc>
              <a:spcBef>
                <a:spcPct val="30000"/>
              </a:spcBef>
              <a:buClr>
                <a:schemeClr val="accent2"/>
              </a:buClr>
              <a:buFont typeface="Wingdings" panose="05000000000000000000" pitchFamily="2" charset="2"/>
              <a:buNone/>
              <a:defRPr sz="2000" kern="1200">
                <a:solidFill>
                  <a:schemeClr val="tx1"/>
                </a:solidFill>
                <a:latin typeface="+mn-lt"/>
                <a:ea typeface="+mn-ea"/>
                <a:cs typeface="+mn-cs"/>
              </a:defRPr>
            </a:lvl2pPr>
            <a:lvl3pPr marL="914377" indent="0" algn="ctr" defTabSz="914377" rtl="0" eaLnBrk="1" latinLnBrk="0" hangingPunct="1">
              <a:lnSpc>
                <a:spcPct val="90000"/>
              </a:lnSpc>
              <a:spcBef>
                <a:spcPct val="30000"/>
              </a:spcBef>
              <a:buClr>
                <a:schemeClr val="accent2"/>
              </a:buClr>
              <a:buFont typeface="Wingdings" panose="05000000000000000000" pitchFamily="2" charset="2"/>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ct val="30000"/>
              </a:spcBef>
              <a:buClr>
                <a:schemeClr val="accent2"/>
              </a:buClr>
              <a:buFont typeface="Wingdings" panose="05000000000000000000" pitchFamily="2" charset="2"/>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ct val="30000"/>
              </a:spcBef>
              <a:buClr>
                <a:schemeClr val="accent2"/>
              </a:buClr>
              <a:buFont typeface="Wingdings" panose="05000000000000000000"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ct val="30000"/>
              </a:spcBef>
              <a:buClr>
                <a:schemeClr val="accent2"/>
              </a:buClr>
              <a:buFont typeface="Wingdings" panose="05000000000000000000" pitchFamily="2" charset="2"/>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ct val="30000"/>
              </a:spcBef>
              <a:buClr>
                <a:schemeClr val="accent2"/>
              </a:buClr>
              <a:buFont typeface="Wingdings" panose="05000000000000000000" pitchFamily="2" charset="2"/>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ct val="30000"/>
              </a:spcBef>
              <a:buClr>
                <a:schemeClr val="accent2"/>
              </a:buClr>
              <a:buFont typeface="Wingdings" panose="05000000000000000000" pitchFamily="2" charset="2"/>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ct val="30000"/>
              </a:spcBef>
              <a:buClr>
                <a:schemeClr val="accent2"/>
              </a:buClr>
              <a:buFont typeface="Wingdings" panose="05000000000000000000" pitchFamily="2" charset="2"/>
              <a:buNone/>
              <a:defRPr sz="1600" kern="1200">
                <a:solidFill>
                  <a:schemeClr val="tx1"/>
                </a:solidFill>
                <a:latin typeface="+mn-lt"/>
                <a:ea typeface="+mn-ea"/>
                <a:cs typeface="+mn-cs"/>
              </a:defRPr>
            </a:lvl9pPr>
          </a:lstStyle>
          <a:p>
            <a:r>
              <a:rPr lang="en-US" dirty="0" smtClean="0"/>
              <a:t>Chapter Quality Network ADHD Project</a:t>
            </a:r>
          </a:p>
          <a:p>
            <a:r>
              <a:rPr lang="en-US" dirty="0"/>
              <a:t>Jen Powell, MPH, </a:t>
            </a:r>
            <a:r>
              <a:rPr lang="en-US" dirty="0" smtClean="0"/>
              <a:t>MBA, </a:t>
            </a:r>
            <a:r>
              <a:rPr lang="en-US" i="1" dirty="0" smtClean="0"/>
              <a:t>Quality Improvement Consultant</a:t>
            </a:r>
          </a:p>
          <a:p>
            <a:r>
              <a:rPr lang="en-US" dirty="0" smtClean="0"/>
              <a:t>Emily Diamond, </a:t>
            </a:r>
            <a:r>
              <a:rPr lang="en-US" i="1" dirty="0" smtClean="0"/>
              <a:t>Parent Advisor</a:t>
            </a:r>
          </a:p>
          <a:p>
            <a:endParaRPr lang="en" dirty="0"/>
          </a:p>
        </p:txBody>
      </p:sp>
    </p:spTree>
    <p:extLst>
      <p:ext uri="{BB962C8B-B14F-4D97-AF65-F5344CB8AC3E}">
        <p14:creationId xmlns:p14="http://schemas.microsoft.com/office/powerpoint/2010/main" xmlns="" val="369837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10000"/>
          </a:bodyPr>
          <a:lstStyle/>
          <a:p>
            <a:pPr marL="0" indent="0">
              <a:buNone/>
            </a:pPr>
            <a:r>
              <a:rPr lang="en" sz="3200" smtClean="0"/>
              <a:t>Jennifer </a:t>
            </a:r>
            <a:r>
              <a:rPr lang="en" sz="3200" dirty="0"/>
              <a:t>Powell, MPH, </a:t>
            </a:r>
            <a:r>
              <a:rPr lang="en" sz="3200" dirty="0" smtClean="0"/>
              <a:t>MBA</a:t>
            </a:r>
          </a:p>
          <a:p>
            <a:pPr marL="0" indent="0">
              <a:buNone/>
            </a:pPr>
            <a:r>
              <a:rPr lang="en" sz="3200" dirty="0" smtClean="0"/>
              <a:t>Emily Diamond</a:t>
            </a:r>
            <a:endParaRPr lang="en" sz="3200" dirty="0"/>
          </a:p>
          <a:p>
            <a:pPr marL="0" indent="0">
              <a:lnSpc>
                <a:spcPct val="100000"/>
              </a:lnSpc>
              <a:spcBef>
                <a:spcPts val="0"/>
              </a:spcBef>
              <a:spcAft>
                <a:spcPts val="600"/>
              </a:spcAft>
              <a:buNone/>
            </a:pPr>
            <a:endParaRPr lang="en-US" sz="3200" dirty="0">
              <a:solidFill>
                <a:srgbClr val="FF0000"/>
              </a:solidFill>
            </a:endParaRPr>
          </a:p>
          <a:p>
            <a:pPr marL="0" indent="0">
              <a:lnSpc>
                <a:spcPct val="100000"/>
              </a:lnSpc>
              <a:spcBef>
                <a:spcPts val="0"/>
              </a:spcBef>
              <a:spcAft>
                <a:spcPts val="600"/>
              </a:spcAft>
              <a:buNone/>
            </a:pPr>
            <a:r>
              <a:rPr lang="en-US" sz="3200" dirty="0" smtClean="0"/>
              <a:t>I have no relevant financial relationships with the manufacturer(s) of any commercial product(s) and/or provider of commercial services discussed in this CME activity.</a:t>
            </a:r>
          </a:p>
          <a:p>
            <a:pPr marL="0" indent="0">
              <a:lnSpc>
                <a:spcPct val="100000"/>
              </a:lnSpc>
              <a:spcBef>
                <a:spcPts val="0"/>
              </a:spcBef>
              <a:spcAft>
                <a:spcPts val="600"/>
              </a:spcAft>
              <a:buNone/>
            </a:pPr>
            <a:endParaRPr lang="en-US" sz="3200" dirty="0" smtClean="0"/>
          </a:p>
          <a:p>
            <a:pPr marL="0" indent="0">
              <a:lnSpc>
                <a:spcPct val="100000"/>
              </a:lnSpc>
              <a:spcBef>
                <a:spcPts val="0"/>
              </a:spcBef>
              <a:spcAft>
                <a:spcPts val="600"/>
              </a:spcAft>
              <a:buNone/>
            </a:pPr>
            <a:r>
              <a:rPr lang="en-US" sz="3200" dirty="0" smtClean="0"/>
              <a:t>I do not intend to discuss an unapproved or investigative use of a commercial product/device in my presentation.</a:t>
            </a:r>
          </a:p>
        </p:txBody>
      </p:sp>
      <p:sp>
        <p:nvSpPr>
          <p:cNvPr id="3" name="Title 2"/>
          <p:cNvSpPr>
            <a:spLocks noGrp="1"/>
          </p:cNvSpPr>
          <p:nvPr>
            <p:ph type="title"/>
          </p:nvPr>
        </p:nvSpPr>
        <p:spPr/>
        <p:txBody>
          <a:bodyPr/>
          <a:lstStyle/>
          <a:p>
            <a:r>
              <a:rPr lang="en-US" dirty="0" smtClean="0"/>
              <a:t>Commercial Interests Disclosure</a:t>
            </a:r>
            <a:endParaRPr lang="en-US" dirty="0"/>
          </a:p>
        </p:txBody>
      </p:sp>
      <p:sp>
        <p:nvSpPr>
          <p:cNvPr id="2" name="Slide Number Placeholder 1"/>
          <p:cNvSpPr>
            <a:spLocks noGrp="1"/>
          </p:cNvSpPr>
          <p:nvPr>
            <p:ph type="sldNum" sz="quarter" idx="4"/>
          </p:nvPr>
        </p:nvSpPr>
        <p:spPr>
          <a:prstGeom prst="rect">
            <a:avLst/>
          </a:prstGeom>
        </p:spPr>
        <p:txBody>
          <a:bodyPr/>
          <a:lstStyle/>
          <a:p>
            <a:pPr>
              <a:defRPr/>
            </a:pPr>
            <a:fld id="{F8989B23-B6A7-401B-AAB1-449DCCC3B9F5}" type="slidenum">
              <a:rPr lang="en-US" smtClean="0">
                <a:solidFill>
                  <a:srgbClr val="9BBB59"/>
                </a:solidFill>
              </a:rPr>
              <a:pPr>
                <a:defRPr/>
              </a:pPr>
              <a:t>3</a:t>
            </a:fld>
            <a:endParaRPr lang="en-US">
              <a:solidFill>
                <a:srgbClr val="9BBB59"/>
              </a:solidFill>
            </a:endParaRPr>
          </a:p>
        </p:txBody>
      </p:sp>
      <p:pic>
        <p:nvPicPr>
          <p:cNvPr id="6" name="Picture 5"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65816"/>
            <a:ext cx="2778293" cy="4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916467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825625"/>
            <a:ext cx="5988627" cy="4351339"/>
          </a:xfrm>
        </p:spPr>
        <p:txBody>
          <a:bodyPr>
            <a:normAutofit/>
          </a:bodyPr>
          <a:lstStyle/>
          <a:p>
            <a:r>
              <a:rPr lang="en-US" sz="3600" dirty="0" smtClean="0"/>
              <a:t>Understand </a:t>
            </a:r>
            <a:r>
              <a:rPr lang="en-US" sz="3600" dirty="0"/>
              <a:t>the perspective of a parent of a child with ADHD </a:t>
            </a:r>
          </a:p>
        </p:txBody>
      </p:sp>
      <p:sp>
        <p:nvSpPr>
          <p:cNvPr id="3" name="Title 2"/>
          <p:cNvSpPr>
            <a:spLocks noGrp="1"/>
          </p:cNvSpPr>
          <p:nvPr>
            <p:ph type="title"/>
          </p:nvPr>
        </p:nvSpPr>
        <p:spPr/>
        <p:txBody>
          <a:bodyPr/>
          <a:lstStyle/>
          <a:p>
            <a:r>
              <a:rPr lang="en-US" dirty="0" smtClean="0"/>
              <a:t>Session Objective</a:t>
            </a:r>
            <a:endParaRPr lang="en-US" dirty="0"/>
          </a:p>
        </p:txBody>
      </p:sp>
      <p:pic>
        <p:nvPicPr>
          <p:cNvPr id="1026" name="Picture 2" descr="http://jacobspradlin.files.wordpress.com/2013/08/learningobjectives.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91558" y="1825625"/>
            <a:ext cx="3450070" cy="264108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65816"/>
            <a:ext cx="2778293" cy="4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6468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 your story as a parent of children with ADHD.</a:t>
            </a:r>
            <a:endParaRPr lang="en-US" dirty="0"/>
          </a:p>
        </p:txBody>
      </p:sp>
      <p:pic>
        <p:nvPicPr>
          <p:cNvPr id="6" name="Picture 5" descr="1LineAAPLogoP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850582" y="6336827"/>
            <a:ext cx="2147613" cy="327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20578358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a:t>
            </a:r>
            <a:r>
              <a:rPr lang="en-US" dirty="0" smtClean="0"/>
              <a:t>emotions </a:t>
            </a:r>
            <a:r>
              <a:rPr lang="en-US" dirty="0"/>
              <a:t>and feelings </a:t>
            </a:r>
            <a:r>
              <a:rPr lang="en-US" dirty="0" smtClean="0"/>
              <a:t>did you have when you learned </a:t>
            </a:r>
            <a:r>
              <a:rPr lang="en-US" dirty="0"/>
              <a:t>about the </a:t>
            </a:r>
            <a:r>
              <a:rPr lang="en-US" dirty="0" smtClean="0"/>
              <a:t>condition?</a:t>
            </a:r>
            <a:endParaRPr lang="en-US" dirty="0"/>
          </a:p>
        </p:txBody>
      </p:sp>
      <p:pic>
        <p:nvPicPr>
          <p:cNvPr id="4" name="Picture 3" descr="1LineAAPLogoP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850582" y="6336827"/>
            <a:ext cx="2147613" cy="327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21248729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1851" y="2437104"/>
            <a:ext cx="10515600" cy="2862263"/>
          </a:xfrm>
        </p:spPr>
        <p:txBody>
          <a:bodyPr>
            <a:normAutofit fontScale="90000"/>
          </a:bodyPr>
          <a:lstStyle/>
          <a:p>
            <a:r>
              <a:rPr lang="en-US" dirty="0"/>
              <a:t>What </a:t>
            </a:r>
            <a:r>
              <a:rPr lang="en-US" dirty="0" smtClean="0"/>
              <a:t>topics would </a:t>
            </a:r>
            <a:r>
              <a:rPr lang="en-US" dirty="0"/>
              <a:t>be helpful to </a:t>
            </a:r>
            <a:r>
              <a:rPr lang="en-US" dirty="0" smtClean="0"/>
              <a:t>discuss with your child’s pediatrician at diagnosis </a:t>
            </a:r>
            <a:r>
              <a:rPr lang="en-US" dirty="0"/>
              <a:t>and </a:t>
            </a:r>
            <a:r>
              <a:rPr lang="en-US" dirty="0" smtClean="0"/>
              <a:t>follow-up visits?</a:t>
            </a:r>
            <a:endParaRPr lang="en-US" dirty="0"/>
          </a:p>
        </p:txBody>
      </p:sp>
      <p:pic>
        <p:nvPicPr>
          <p:cNvPr id="4" name="Picture 3" descr="1LineAAPLogoP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850582" y="6336827"/>
            <a:ext cx="2147613" cy="327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347157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1851" y="2291633"/>
            <a:ext cx="10515600" cy="2862263"/>
          </a:xfrm>
        </p:spPr>
        <p:txBody>
          <a:bodyPr>
            <a:normAutofit fontScale="90000"/>
          </a:bodyPr>
          <a:lstStyle/>
          <a:p>
            <a:r>
              <a:rPr lang="en-US" dirty="0"/>
              <a:t>What do </a:t>
            </a:r>
            <a:r>
              <a:rPr lang="en-US" dirty="0" smtClean="0"/>
              <a:t>you </a:t>
            </a:r>
            <a:r>
              <a:rPr lang="en-US" dirty="0"/>
              <a:t>know now that </a:t>
            </a:r>
            <a:r>
              <a:rPr lang="en-US" dirty="0" smtClean="0"/>
              <a:t>you </a:t>
            </a:r>
            <a:r>
              <a:rPr lang="en-US" dirty="0"/>
              <a:t>wish </a:t>
            </a:r>
            <a:r>
              <a:rPr lang="en-US" dirty="0" smtClean="0"/>
              <a:t>you </a:t>
            </a:r>
            <a:r>
              <a:rPr lang="en-US" dirty="0"/>
              <a:t>had known sooner about </a:t>
            </a:r>
            <a:r>
              <a:rPr lang="en-US" dirty="0" smtClean="0"/>
              <a:t>managing ADHD?</a:t>
            </a:r>
            <a:endParaRPr lang="en-US" dirty="0"/>
          </a:p>
        </p:txBody>
      </p:sp>
      <p:pic>
        <p:nvPicPr>
          <p:cNvPr id="4" name="Picture 3" descr="1LineAAPLogoP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850582" y="6336827"/>
            <a:ext cx="2147613" cy="327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8241406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i.e., resources (print and online) </a:t>
            </a:r>
            <a:r>
              <a:rPr lang="en-US" dirty="0"/>
              <a:t>and people</a:t>
            </a:r>
          </a:p>
        </p:txBody>
      </p:sp>
      <p:sp>
        <p:nvSpPr>
          <p:cNvPr id="3" name="Title 2"/>
          <p:cNvSpPr>
            <a:spLocks noGrp="1"/>
          </p:cNvSpPr>
          <p:nvPr>
            <p:ph type="title"/>
          </p:nvPr>
        </p:nvSpPr>
        <p:spPr/>
        <p:txBody>
          <a:bodyPr>
            <a:normAutofit/>
          </a:bodyPr>
          <a:lstStyle/>
          <a:p>
            <a:r>
              <a:rPr lang="en-US" dirty="0"/>
              <a:t>Where did </a:t>
            </a:r>
            <a:r>
              <a:rPr lang="en-US" dirty="0" smtClean="0"/>
              <a:t>you </a:t>
            </a:r>
            <a:r>
              <a:rPr lang="en-US" dirty="0"/>
              <a:t>go for </a:t>
            </a:r>
            <a:r>
              <a:rPr lang="en-US" dirty="0" smtClean="0"/>
              <a:t>support?</a:t>
            </a:r>
            <a:endParaRPr lang="en-US" dirty="0"/>
          </a:p>
        </p:txBody>
      </p:sp>
      <p:pic>
        <p:nvPicPr>
          <p:cNvPr id="4" name="Picture 3" descr="1LineAAPLogoP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850582" y="6336827"/>
            <a:ext cx="2147613" cy="327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084856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CQN ADH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xmlns="" name="CQN ADHD" id="{4C7410CE-2DFD-4745-B7C0-75A5883517A3}" vid="{ECD5D86A-F2E1-440A-874D-1E3DFCBD79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CQN ADHD</Template>
  <TotalTime>1433</TotalTime>
  <Words>357</Words>
  <Application>Microsoft Office PowerPoint</Application>
  <PresentationFormat>Custom</PresentationFormat>
  <Paragraphs>39</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CQN ADHD</vt:lpstr>
      <vt:lpstr>Practice Key Driver Diagram</vt:lpstr>
      <vt:lpstr>The Parent Perspective </vt:lpstr>
      <vt:lpstr>Commercial Interests Disclosure</vt:lpstr>
      <vt:lpstr>Session Objective</vt:lpstr>
      <vt:lpstr>Share your story as a parent of children with ADHD.</vt:lpstr>
      <vt:lpstr>What emotions and feelings did you have when you learned about the condition?</vt:lpstr>
      <vt:lpstr>What topics would be helpful to discuss with your child’s pediatrician at diagnosis and follow-up visits?</vt:lpstr>
      <vt:lpstr>What do you know now that you wish you had known sooner about managing ADHD?</vt:lpstr>
      <vt:lpstr>Where did you go for support?</vt:lpstr>
      <vt:lpstr>ADHD is a chronic childhood condition that requires ongoing treatment and active management, often into adulthood.</vt:lpstr>
      <vt:lpstr>Parents need training and guidance to learn how to manage ADHD children and prepare them for independence.</vt:lpstr>
      <vt:lpstr>Parent involvement is a critical component to effective ADHD treatment for children.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Parent Perspective</dc:title>
  <dc:creator>Stevens, Allison</dc:creator>
  <cp:lastModifiedBy>PC</cp:lastModifiedBy>
  <cp:revision>28</cp:revision>
  <dcterms:created xsi:type="dcterms:W3CDTF">2015-12-03T17:22:16Z</dcterms:created>
  <dcterms:modified xsi:type="dcterms:W3CDTF">2016-07-28T18:16:35Z</dcterms:modified>
</cp:coreProperties>
</file>