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6"/>
  </p:notesMasterIdLst>
  <p:sldIdLst>
    <p:sldId id="366" r:id="rId2"/>
    <p:sldId id="344" r:id="rId3"/>
    <p:sldId id="345" r:id="rId4"/>
    <p:sldId id="346" r:id="rId5"/>
    <p:sldId id="263" r:id="rId6"/>
    <p:sldId id="265" r:id="rId7"/>
    <p:sldId id="347" r:id="rId8"/>
    <p:sldId id="267" r:id="rId9"/>
    <p:sldId id="362" r:id="rId10"/>
    <p:sldId id="269" r:id="rId11"/>
    <p:sldId id="322" r:id="rId12"/>
    <p:sldId id="321" r:id="rId13"/>
    <p:sldId id="271" r:id="rId14"/>
    <p:sldId id="352" r:id="rId15"/>
    <p:sldId id="354" r:id="rId16"/>
    <p:sldId id="272" r:id="rId17"/>
    <p:sldId id="274" r:id="rId18"/>
    <p:sldId id="325" r:id="rId19"/>
    <p:sldId id="337" r:id="rId20"/>
    <p:sldId id="275" r:id="rId21"/>
    <p:sldId id="276" r:id="rId22"/>
    <p:sldId id="277" r:id="rId23"/>
    <p:sldId id="278" r:id="rId24"/>
    <p:sldId id="340" r:id="rId25"/>
    <p:sldId id="282" r:id="rId26"/>
    <p:sldId id="357" r:id="rId27"/>
    <p:sldId id="286" r:id="rId28"/>
    <p:sldId id="355" r:id="rId29"/>
    <p:sldId id="287" r:id="rId30"/>
    <p:sldId id="293" r:id="rId31"/>
    <p:sldId id="351" r:id="rId32"/>
    <p:sldId id="368" r:id="rId33"/>
    <p:sldId id="288" r:id="rId34"/>
    <p:sldId id="291" r:id="rId35"/>
    <p:sldId id="292" r:id="rId36"/>
    <p:sldId id="294" r:id="rId37"/>
    <p:sldId id="295" r:id="rId38"/>
    <p:sldId id="298" r:id="rId39"/>
    <p:sldId id="358" r:id="rId40"/>
    <p:sldId id="299" r:id="rId41"/>
    <p:sldId id="300" r:id="rId42"/>
    <p:sldId id="365" r:id="rId43"/>
    <p:sldId id="301" r:id="rId44"/>
    <p:sldId id="341" r:id="rId45"/>
    <p:sldId id="302" r:id="rId46"/>
    <p:sldId id="338" r:id="rId47"/>
    <p:sldId id="339" r:id="rId48"/>
    <p:sldId id="361" r:id="rId49"/>
    <p:sldId id="343" r:id="rId50"/>
    <p:sldId id="342" r:id="rId51"/>
    <p:sldId id="303" r:id="rId52"/>
    <p:sldId id="304" r:id="rId53"/>
    <p:sldId id="306" r:id="rId54"/>
    <p:sldId id="307" r:id="rId5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Wiley" initials="JW" lastIdx="5" clrIdx="0">
    <p:extLst/>
  </p:cmAuthor>
  <p:cmAuthor id="2" name="Stevens, Allison" initials="SA" lastIdx="2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9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3502" autoAdjust="0"/>
  </p:normalViewPr>
  <p:slideViewPr>
    <p:cSldViewPr snapToGrid="0">
      <p:cViewPr varScale="1">
        <p:scale>
          <a:sx n="73" d="100"/>
          <a:sy n="73" d="100"/>
        </p:scale>
        <p:origin x="-1368" y="-90"/>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8CA24-6E56-4409-A129-04F4CBC6E034}" type="doc">
      <dgm:prSet loTypeId="urn:microsoft.com/office/officeart/2005/8/layout/chevron1" loCatId="process" qsTypeId="urn:microsoft.com/office/officeart/2005/8/quickstyle/simple1" qsCatId="simple" csTypeId="urn:microsoft.com/office/officeart/2005/8/colors/accent1_2" csCatId="accent1" phldr="1"/>
      <dgm:spPr/>
    </dgm:pt>
    <dgm:pt modelId="{87FFBA4B-EBF2-467A-923D-563DCA46B8FD}">
      <dgm:prSet phldrT="[Text]"/>
      <dgm:spPr>
        <a:solidFill>
          <a:schemeClr val="tx2"/>
        </a:solidFill>
      </dgm:spPr>
      <dgm:t>
        <a:bodyPr/>
        <a:lstStyle/>
        <a:p>
          <a:r>
            <a:rPr lang="en-US" dirty="0" smtClean="0"/>
            <a:t>Assessment Visit</a:t>
          </a:r>
          <a:endParaRPr lang="en-US" dirty="0"/>
        </a:p>
      </dgm:t>
    </dgm:pt>
    <dgm:pt modelId="{B23B2F34-A4E0-4A2F-BE34-5BA8EC84DEAE}" type="parTrans" cxnId="{F05112A9-9D28-4EA9-8CF5-9A08C3703BC7}">
      <dgm:prSet/>
      <dgm:spPr/>
      <dgm:t>
        <a:bodyPr/>
        <a:lstStyle/>
        <a:p>
          <a:endParaRPr lang="en-US"/>
        </a:p>
      </dgm:t>
    </dgm:pt>
    <dgm:pt modelId="{8CBA97C5-00BD-4EB7-A40C-5FF7AD4983D9}" type="sibTrans" cxnId="{F05112A9-9D28-4EA9-8CF5-9A08C3703BC7}">
      <dgm:prSet/>
      <dgm:spPr/>
      <dgm:t>
        <a:bodyPr/>
        <a:lstStyle/>
        <a:p>
          <a:endParaRPr lang="en-US"/>
        </a:p>
      </dgm:t>
    </dgm:pt>
    <dgm:pt modelId="{C048A71F-BC1C-4F43-B005-A59475B56CAD}">
      <dgm:prSet phldrT="[Text]"/>
      <dgm:spPr/>
      <dgm:t>
        <a:bodyPr/>
        <a:lstStyle/>
        <a:p>
          <a:r>
            <a:rPr lang="en-US" dirty="0" smtClean="0"/>
            <a:t>Treatment Visit</a:t>
          </a:r>
          <a:endParaRPr lang="en-US" dirty="0"/>
        </a:p>
      </dgm:t>
    </dgm:pt>
    <dgm:pt modelId="{9DE495A7-8716-4C16-A9A0-5DB8C0A24CAC}" type="parTrans" cxnId="{884244CF-41CB-41B1-B247-1101B3AA5CB2}">
      <dgm:prSet/>
      <dgm:spPr/>
      <dgm:t>
        <a:bodyPr/>
        <a:lstStyle/>
        <a:p>
          <a:endParaRPr lang="en-US"/>
        </a:p>
      </dgm:t>
    </dgm:pt>
    <dgm:pt modelId="{8DCED9D5-7FF4-4C13-B734-52B3B1B0B924}" type="sibTrans" cxnId="{884244CF-41CB-41B1-B247-1101B3AA5CB2}">
      <dgm:prSet/>
      <dgm:spPr/>
      <dgm:t>
        <a:bodyPr/>
        <a:lstStyle/>
        <a:p>
          <a:endParaRPr lang="en-US"/>
        </a:p>
      </dgm:t>
    </dgm:pt>
    <dgm:pt modelId="{2F36C0D2-31A9-4486-8520-EC8E9FD51032}">
      <dgm:prSet phldrT="[Text]"/>
      <dgm:spPr/>
      <dgm:t>
        <a:bodyPr/>
        <a:lstStyle/>
        <a:p>
          <a:r>
            <a:rPr lang="en-US" dirty="0" smtClean="0"/>
            <a:t>Treatment Follow-Up</a:t>
          </a:r>
          <a:endParaRPr lang="en-US" dirty="0"/>
        </a:p>
      </dgm:t>
    </dgm:pt>
    <dgm:pt modelId="{4E57AD30-F066-492F-B422-90D28DD45D2B}" type="parTrans" cxnId="{A075F942-15DC-424A-811B-FD616BA94BB3}">
      <dgm:prSet/>
      <dgm:spPr/>
      <dgm:t>
        <a:bodyPr/>
        <a:lstStyle/>
        <a:p>
          <a:endParaRPr lang="en-US"/>
        </a:p>
      </dgm:t>
    </dgm:pt>
    <dgm:pt modelId="{5D7AD3CB-A08D-4598-A610-C88D7FF71C26}" type="sibTrans" cxnId="{A075F942-15DC-424A-811B-FD616BA94BB3}">
      <dgm:prSet/>
      <dgm:spPr/>
      <dgm:t>
        <a:bodyPr/>
        <a:lstStyle/>
        <a:p>
          <a:endParaRPr lang="en-US"/>
        </a:p>
      </dgm:t>
    </dgm:pt>
    <dgm:pt modelId="{C443DA3B-4930-452A-8BE9-5C20446C82F5}">
      <dgm:prSet phldrT="[Text]"/>
      <dgm:spPr/>
      <dgm:t>
        <a:bodyPr/>
        <a:lstStyle/>
        <a:p>
          <a:r>
            <a:rPr lang="en-US" dirty="0" smtClean="0"/>
            <a:t>Long-Term Follow-Up</a:t>
          </a:r>
          <a:endParaRPr lang="en-US" dirty="0"/>
        </a:p>
      </dgm:t>
    </dgm:pt>
    <dgm:pt modelId="{2520204D-0903-422D-BD73-9E1D8932225D}" type="parTrans" cxnId="{1A462224-AED9-41C2-A9AA-B4C139A5E59F}">
      <dgm:prSet/>
      <dgm:spPr/>
    </dgm:pt>
    <dgm:pt modelId="{159757B6-05AF-4AAD-84DC-BA5BA7351078}" type="sibTrans" cxnId="{1A462224-AED9-41C2-A9AA-B4C139A5E59F}">
      <dgm:prSet/>
      <dgm:spPr/>
    </dgm:pt>
    <dgm:pt modelId="{475F3DF7-BA01-4A6B-9130-565090146060}" type="pres">
      <dgm:prSet presAssocID="{6CC8CA24-6E56-4409-A129-04F4CBC6E034}" presName="Name0" presStyleCnt="0">
        <dgm:presLayoutVars>
          <dgm:dir/>
          <dgm:animLvl val="lvl"/>
          <dgm:resizeHandles val="exact"/>
        </dgm:presLayoutVars>
      </dgm:prSet>
      <dgm:spPr/>
    </dgm:pt>
    <dgm:pt modelId="{C3B73AD7-8E2E-4C58-86D5-11F5B8BC435C}" type="pres">
      <dgm:prSet presAssocID="{87FFBA4B-EBF2-467A-923D-563DCA46B8FD}" presName="parTxOnly" presStyleLbl="node1" presStyleIdx="0" presStyleCnt="4">
        <dgm:presLayoutVars>
          <dgm:chMax val="0"/>
          <dgm:chPref val="0"/>
          <dgm:bulletEnabled val="1"/>
        </dgm:presLayoutVars>
      </dgm:prSet>
      <dgm:spPr/>
      <dgm:t>
        <a:bodyPr/>
        <a:lstStyle/>
        <a:p>
          <a:endParaRPr lang="en-US"/>
        </a:p>
      </dgm:t>
    </dgm:pt>
    <dgm:pt modelId="{F1D272A5-11BA-412A-94D2-8FA51AC6C60A}" type="pres">
      <dgm:prSet presAssocID="{8CBA97C5-00BD-4EB7-A40C-5FF7AD4983D9}" presName="parTxOnlySpace" presStyleCnt="0"/>
      <dgm:spPr/>
    </dgm:pt>
    <dgm:pt modelId="{B1B964DA-24C6-4353-B86B-36ED65E003CC}" type="pres">
      <dgm:prSet presAssocID="{C048A71F-BC1C-4F43-B005-A59475B56CAD}" presName="parTxOnly" presStyleLbl="node1" presStyleIdx="1" presStyleCnt="4">
        <dgm:presLayoutVars>
          <dgm:chMax val="0"/>
          <dgm:chPref val="0"/>
          <dgm:bulletEnabled val="1"/>
        </dgm:presLayoutVars>
      </dgm:prSet>
      <dgm:spPr/>
      <dgm:t>
        <a:bodyPr/>
        <a:lstStyle/>
        <a:p>
          <a:endParaRPr lang="en-US"/>
        </a:p>
      </dgm:t>
    </dgm:pt>
    <dgm:pt modelId="{92940260-B9CD-436D-A96C-63BC30951873}" type="pres">
      <dgm:prSet presAssocID="{8DCED9D5-7FF4-4C13-B734-52B3B1B0B924}" presName="parTxOnlySpace" presStyleCnt="0"/>
      <dgm:spPr/>
    </dgm:pt>
    <dgm:pt modelId="{BEFD7729-ECFB-48D7-AC75-5A8326976E5C}" type="pres">
      <dgm:prSet presAssocID="{2F36C0D2-31A9-4486-8520-EC8E9FD51032}" presName="parTxOnly" presStyleLbl="node1" presStyleIdx="2" presStyleCnt="4">
        <dgm:presLayoutVars>
          <dgm:chMax val="0"/>
          <dgm:chPref val="0"/>
          <dgm:bulletEnabled val="1"/>
        </dgm:presLayoutVars>
      </dgm:prSet>
      <dgm:spPr/>
      <dgm:t>
        <a:bodyPr/>
        <a:lstStyle/>
        <a:p>
          <a:endParaRPr lang="en-US"/>
        </a:p>
      </dgm:t>
    </dgm:pt>
    <dgm:pt modelId="{91703AC0-3943-4817-9875-A801669D1B53}" type="pres">
      <dgm:prSet presAssocID="{5D7AD3CB-A08D-4598-A610-C88D7FF71C26}" presName="parTxOnlySpace" presStyleCnt="0"/>
      <dgm:spPr/>
    </dgm:pt>
    <dgm:pt modelId="{5041778A-88FA-4E7C-98EC-034F25365826}" type="pres">
      <dgm:prSet presAssocID="{C443DA3B-4930-452A-8BE9-5C20446C82F5}" presName="parTxOnly" presStyleLbl="node1" presStyleIdx="3" presStyleCnt="4">
        <dgm:presLayoutVars>
          <dgm:chMax val="0"/>
          <dgm:chPref val="0"/>
          <dgm:bulletEnabled val="1"/>
        </dgm:presLayoutVars>
      </dgm:prSet>
      <dgm:spPr/>
      <dgm:t>
        <a:bodyPr/>
        <a:lstStyle/>
        <a:p>
          <a:endParaRPr lang="en-US"/>
        </a:p>
      </dgm:t>
    </dgm:pt>
  </dgm:ptLst>
  <dgm:cxnLst>
    <dgm:cxn modelId="{0D6BD980-99D3-4D83-A6DF-DA2970B4A239}" type="presOf" srcId="{C443DA3B-4930-452A-8BE9-5C20446C82F5}" destId="{5041778A-88FA-4E7C-98EC-034F25365826}" srcOrd="0" destOrd="0" presId="urn:microsoft.com/office/officeart/2005/8/layout/chevron1"/>
    <dgm:cxn modelId="{7549C568-F3C4-42EC-906B-34E2293D2142}" type="presOf" srcId="{87FFBA4B-EBF2-467A-923D-563DCA46B8FD}" destId="{C3B73AD7-8E2E-4C58-86D5-11F5B8BC435C}" srcOrd="0" destOrd="0" presId="urn:microsoft.com/office/officeart/2005/8/layout/chevron1"/>
    <dgm:cxn modelId="{F05112A9-9D28-4EA9-8CF5-9A08C3703BC7}" srcId="{6CC8CA24-6E56-4409-A129-04F4CBC6E034}" destId="{87FFBA4B-EBF2-467A-923D-563DCA46B8FD}" srcOrd="0" destOrd="0" parTransId="{B23B2F34-A4E0-4A2F-BE34-5BA8EC84DEAE}" sibTransId="{8CBA97C5-00BD-4EB7-A40C-5FF7AD4983D9}"/>
    <dgm:cxn modelId="{162EEE4B-8C33-4D7A-B9E6-374A9802AD14}" type="presOf" srcId="{C048A71F-BC1C-4F43-B005-A59475B56CAD}" destId="{B1B964DA-24C6-4353-B86B-36ED65E003CC}" srcOrd="0" destOrd="0" presId="urn:microsoft.com/office/officeart/2005/8/layout/chevron1"/>
    <dgm:cxn modelId="{88BE2173-44FF-48E3-AB93-BB23407A917F}" type="presOf" srcId="{6CC8CA24-6E56-4409-A129-04F4CBC6E034}" destId="{475F3DF7-BA01-4A6B-9130-565090146060}" srcOrd="0" destOrd="0" presId="urn:microsoft.com/office/officeart/2005/8/layout/chevron1"/>
    <dgm:cxn modelId="{884244CF-41CB-41B1-B247-1101B3AA5CB2}" srcId="{6CC8CA24-6E56-4409-A129-04F4CBC6E034}" destId="{C048A71F-BC1C-4F43-B005-A59475B56CAD}" srcOrd="1" destOrd="0" parTransId="{9DE495A7-8716-4C16-A9A0-5DB8C0A24CAC}" sibTransId="{8DCED9D5-7FF4-4C13-B734-52B3B1B0B924}"/>
    <dgm:cxn modelId="{1A462224-AED9-41C2-A9AA-B4C139A5E59F}" srcId="{6CC8CA24-6E56-4409-A129-04F4CBC6E034}" destId="{C443DA3B-4930-452A-8BE9-5C20446C82F5}" srcOrd="3" destOrd="0" parTransId="{2520204D-0903-422D-BD73-9E1D8932225D}" sibTransId="{159757B6-05AF-4AAD-84DC-BA5BA7351078}"/>
    <dgm:cxn modelId="{E2FCF4D4-44C6-4644-96C7-C7352FCFE8E2}" type="presOf" srcId="{2F36C0D2-31A9-4486-8520-EC8E9FD51032}" destId="{BEFD7729-ECFB-48D7-AC75-5A8326976E5C}" srcOrd="0" destOrd="0" presId="urn:microsoft.com/office/officeart/2005/8/layout/chevron1"/>
    <dgm:cxn modelId="{A075F942-15DC-424A-811B-FD616BA94BB3}" srcId="{6CC8CA24-6E56-4409-A129-04F4CBC6E034}" destId="{2F36C0D2-31A9-4486-8520-EC8E9FD51032}" srcOrd="2" destOrd="0" parTransId="{4E57AD30-F066-492F-B422-90D28DD45D2B}" sibTransId="{5D7AD3CB-A08D-4598-A610-C88D7FF71C26}"/>
    <dgm:cxn modelId="{3CD69157-415D-4C21-AC0E-A8486BCF1447}" type="presParOf" srcId="{475F3DF7-BA01-4A6B-9130-565090146060}" destId="{C3B73AD7-8E2E-4C58-86D5-11F5B8BC435C}" srcOrd="0" destOrd="0" presId="urn:microsoft.com/office/officeart/2005/8/layout/chevron1"/>
    <dgm:cxn modelId="{3702D4C7-7952-44B0-A62B-6E8AC3646E61}" type="presParOf" srcId="{475F3DF7-BA01-4A6B-9130-565090146060}" destId="{F1D272A5-11BA-412A-94D2-8FA51AC6C60A}" srcOrd="1" destOrd="0" presId="urn:microsoft.com/office/officeart/2005/8/layout/chevron1"/>
    <dgm:cxn modelId="{70B4B42F-03C2-4D73-B04E-442EDE1EF474}" type="presParOf" srcId="{475F3DF7-BA01-4A6B-9130-565090146060}" destId="{B1B964DA-24C6-4353-B86B-36ED65E003CC}" srcOrd="2" destOrd="0" presId="urn:microsoft.com/office/officeart/2005/8/layout/chevron1"/>
    <dgm:cxn modelId="{DF0E5417-1040-4D69-AEFE-5949409D6593}" type="presParOf" srcId="{475F3DF7-BA01-4A6B-9130-565090146060}" destId="{92940260-B9CD-436D-A96C-63BC30951873}" srcOrd="3" destOrd="0" presId="urn:microsoft.com/office/officeart/2005/8/layout/chevron1"/>
    <dgm:cxn modelId="{C4C2EB07-C923-4D85-8FC9-7A2BC5F772B8}" type="presParOf" srcId="{475F3DF7-BA01-4A6B-9130-565090146060}" destId="{BEFD7729-ECFB-48D7-AC75-5A8326976E5C}" srcOrd="4" destOrd="0" presId="urn:microsoft.com/office/officeart/2005/8/layout/chevron1"/>
    <dgm:cxn modelId="{E5786E1B-B836-4F7C-9852-28E7058065AE}" type="presParOf" srcId="{475F3DF7-BA01-4A6B-9130-565090146060}" destId="{91703AC0-3943-4817-9875-A801669D1B53}" srcOrd="5" destOrd="0" presId="urn:microsoft.com/office/officeart/2005/8/layout/chevron1"/>
    <dgm:cxn modelId="{0E91A1A3-4CAD-4165-8B96-8F367B508B05}" type="presParOf" srcId="{475F3DF7-BA01-4A6B-9130-565090146060}" destId="{5041778A-88FA-4E7C-98EC-034F2536582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B8BC7-729C-41DB-9A47-CA7F611393E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81DD9408-EA80-4FD7-ACC2-D18E05B754F3}">
      <dgm:prSet/>
      <dgm:spPr/>
      <dgm:t>
        <a:bodyPr/>
        <a:lstStyle/>
        <a:p>
          <a:pPr rtl="0"/>
          <a:r>
            <a:rPr lang="en-US" dirty="0" smtClean="0"/>
            <a:t>Females with predominantly inattentive type</a:t>
          </a:r>
          <a:endParaRPr lang="en-US" dirty="0"/>
        </a:p>
      </dgm:t>
    </dgm:pt>
    <dgm:pt modelId="{E3E59143-EDFA-4148-95C9-5D7729C12965}" type="parTrans" cxnId="{16C7CD4A-AD31-44B4-A555-895872BD43FC}">
      <dgm:prSet/>
      <dgm:spPr/>
      <dgm:t>
        <a:bodyPr/>
        <a:lstStyle/>
        <a:p>
          <a:endParaRPr lang="en-US"/>
        </a:p>
      </dgm:t>
    </dgm:pt>
    <dgm:pt modelId="{2F445823-A111-416D-9B0C-970C67EEED07}" type="sibTrans" cxnId="{16C7CD4A-AD31-44B4-A555-895872BD43FC}">
      <dgm:prSet/>
      <dgm:spPr/>
      <dgm:t>
        <a:bodyPr/>
        <a:lstStyle/>
        <a:p>
          <a:endParaRPr lang="en-US"/>
        </a:p>
      </dgm:t>
    </dgm:pt>
    <dgm:pt modelId="{2EB10CA9-5D34-49BA-8317-77E5A144B9AB}" type="pres">
      <dgm:prSet presAssocID="{1A4B8BC7-729C-41DB-9A47-CA7F611393E4}" presName="linearFlow" presStyleCnt="0">
        <dgm:presLayoutVars>
          <dgm:dir/>
          <dgm:resizeHandles val="exact"/>
        </dgm:presLayoutVars>
      </dgm:prSet>
      <dgm:spPr/>
      <dgm:t>
        <a:bodyPr/>
        <a:lstStyle/>
        <a:p>
          <a:endParaRPr lang="en-US"/>
        </a:p>
      </dgm:t>
    </dgm:pt>
    <dgm:pt modelId="{BCA8DDFE-BF3A-4B25-BA5D-02256D60819C}" type="pres">
      <dgm:prSet presAssocID="{81DD9408-EA80-4FD7-ACC2-D18E05B754F3}" presName="composite" presStyleCnt="0"/>
      <dgm:spPr/>
      <dgm:t>
        <a:bodyPr/>
        <a:lstStyle/>
        <a:p>
          <a:endParaRPr lang="en-US"/>
        </a:p>
      </dgm:t>
    </dgm:pt>
    <dgm:pt modelId="{1C97B61A-D532-4415-B45D-F10AD5B7657B}" type="pres">
      <dgm:prSet presAssocID="{81DD9408-EA80-4FD7-ACC2-D18E05B754F3}" presName="imgShp" presStyleLbl="fgImgPlace1" presStyleIdx="0" presStyleCnt="1"/>
      <dgm:spPr>
        <a:blipFill rotWithShape="1">
          <a:blip xmlns:r="http://schemas.openxmlformats.org/officeDocument/2006/relationships" r:embed="rId1"/>
          <a:stretch>
            <a:fillRect/>
          </a:stretch>
        </a:blipFill>
      </dgm:spPr>
      <dgm:t>
        <a:bodyPr/>
        <a:lstStyle/>
        <a:p>
          <a:endParaRPr lang="en-US"/>
        </a:p>
      </dgm:t>
    </dgm:pt>
    <dgm:pt modelId="{7F51CB7E-F98D-4544-A28B-0AFD97324797}" type="pres">
      <dgm:prSet presAssocID="{81DD9408-EA80-4FD7-ACC2-D18E05B754F3}" presName="txShp" presStyleLbl="node1" presStyleIdx="0" presStyleCnt="1">
        <dgm:presLayoutVars>
          <dgm:bulletEnabled val="1"/>
        </dgm:presLayoutVars>
      </dgm:prSet>
      <dgm:spPr/>
      <dgm:t>
        <a:bodyPr/>
        <a:lstStyle/>
        <a:p>
          <a:endParaRPr lang="en-US"/>
        </a:p>
      </dgm:t>
    </dgm:pt>
  </dgm:ptLst>
  <dgm:cxnLst>
    <dgm:cxn modelId="{16C7CD4A-AD31-44B4-A555-895872BD43FC}" srcId="{1A4B8BC7-729C-41DB-9A47-CA7F611393E4}" destId="{81DD9408-EA80-4FD7-ACC2-D18E05B754F3}" srcOrd="0" destOrd="0" parTransId="{E3E59143-EDFA-4148-95C9-5D7729C12965}" sibTransId="{2F445823-A111-416D-9B0C-970C67EEED07}"/>
    <dgm:cxn modelId="{AF219644-3A57-4CC6-A5CF-2BD0B882C3E8}" type="presOf" srcId="{81DD9408-EA80-4FD7-ACC2-D18E05B754F3}" destId="{7F51CB7E-F98D-4544-A28B-0AFD97324797}" srcOrd="0" destOrd="0" presId="urn:microsoft.com/office/officeart/2005/8/layout/vList3#1"/>
    <dgm:cxn modelId="{1B177B6A-103B-437C-86C8-BAE638DCB580}" type="presOf" srcId="{1A4B8BC7-729C-41DB-9A47-CA7F611393E4}" destId="{2EB10CA9-5D34-49BA-8317-77E5A144B9AB}" srcOrd="0" destOrd="0" presId="urn:microsoft.com/office/officeart/2005/8/layout/vList3#1"/>
    <dgm:cxn modelId="{06228800-CA16-4AFD-96CA-3454A627588F}" type="presParOf" srcId="{2EB10CA9-5D34-49BA-8317-77E5A144B9AB}" destId="{BCA8DDFE-BF3A-4B25-BA5D-02256D60819C}" srcOrd="0" destOrd="0" presId="urn:microsoft.com/office/officeart/2005/8/layout/vList3#1"/>
    <dgm:cxn modelId="{922A0071-D947-4933-910A-1F5FE197668F}" type="presParOf" srcId="{BCA8DDFE-BF3A-4B25-BA5D-02256D60819C}" destId="{1C97B61A-D532-4415-B45D-F10AD5B7657B}" srcOrd="0" destOrd="0" presId="urn:microsoft.com/office/officeart/2005/8/layout/vList3#1"/>
    <dgm:cxn modelId="{73994A16-FA1F-4FF8-BDDB-10E591190A3A}" type="presParOf" srcId="{BCA8DDFE-BF3A-4B25-BA5D-02256D60819C}" destId="{7F51CB7E-F98D-4544-A28B-0AFD97324797}"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8CA24-6E56-4409-A129-04F4CBC6E034}" type="doc">
      <dgm:prSet loTypeId="urn:microsoft.com/office/officeart/2005/8/layout/chevron1" loCatId="process" qsTypeId="urn:microsoft.com/office/officeart/2005/8/quickstyle/simple1" qsCatId="simple" csTypeId="urn:microsoft.com/office/officeart/2005/8/colors/accent1_2" csCatId="accent1" phldr="1"/>
      <dgm:spPr/>
    </dgm:pt>
    <dgm:pt modelId="{87FFBA4B-EBF2-467A-923D-563DCA46B8FD}">
      <dgm:prSet phldrT="[Text]"/>
      <dgm:spPr>
        <a:solidFill>
          <a:schemeClr val="accent1"/>
        </a:solidFill>
      </dgm:spPr>
      <dgm:t>
        <a:bodyPr/>
        <a:lstStyle/>
        <a:p>
          <a:r>
            <a:rPr lang="en-US" dirty="0" smtClean="0"/>
            <a:t>Assessment Visit</a:t>
          </a:r>
          <a:endParaRPr lang="en-US" dirty="0"/>
        </a:p>
      </dgm:t>
    </dgm:pt>
    <dgm:pt modelId="{B23B2F34-A4E0-4A2F-BE34-5BA8EC84DEAE}" type="parTrans" cxnId="{F05112A9-9D28-4EA9-8CF5-9A08C3703BC7}">
      <dgm:prSet/>
      <dgm:spPr/>
      <dgm:t>
        <a:bodyPr/>
        <a:lstStyle/>
        <a:p>
          <a:endParaRPr lang="en-US"/>
        </a:p>
      </dgm:t>
    </dgm:pt>
    <dgm:pt modelId="{8CBA97C5-00BD-4EB7-A40C-5FF7AD4983D9}" type="sibTrans" cxnId="{F05112A9-9D28-4EA9-8CF5-9A08C3703BC7}">
      <dgm:prSet/>
      <dgm:spPr/>
      <dgm:t>
        <a:bodyPr/>
        <a:lstStyle/>
        <a:p>
          <a:endParaRPr lang="en-US"/>
        </a:p>
      </dgm:t>
    </dgm:pt>
    <dgm:pt modelId="{C048A71F-BC1C-4F43-B005-A59475B56CAD}">
      <dgm:prSet phldrT="[Text]"/>
      <dgm:spPr>
        <a:solidFill>
          <a:schemeClr val="tx2"/>
        </a:solidFill>
      </dgm:spPr>
      <dgm:t>
        <a:bodyPr/>
        <a:lstStyle/>
        <a:p>
          <a:r>
            <a:rPr lang="en-US" dirty="0" smtClean="0"/>
            <a:t>Treatment Visit</a:t>
          </a:r>
          <a:endParaRPr lang="en-US" dirty="0"/>
        </a:p>
      </dgm:t>
    </dgm:pt>
    <dgm:pt modelId="{9DE495A7-8716-4C16-A9A0-5DB8C0A24CAC}" type="parTrans" cxnId="{884244CF-41CB-41B1-B247-1101B3AA5CB2}">
      <dgm:prSet/>
      <dgm:spPr/>
      <dgm:t>
        <a:bodyPr/>
        <a:lstStyle/>
        <a:p>
          <a:endParaRPr lang="en-US"/>
        </a:p>
      </dgm:t>
    </dgm:pt>
    <dgm:pt modelId="{8DCED9D5-7FF4-4C13-B734-52B3B1B0B924}" type="sibTrans" cxnId="{884244CF-41CB-41B1-B247-1101B3AA5CB2}">
      <dgm:prSet/>
      <dgm:spPr/>
      <dgm:t>
        <a:bodyPr/>
        <a:lstStyle/>
        <a:p>
          <a:endParaRPr lang="en-US"/>
        </a:p>
      </dgm:t>
    </dgm:pt>
    <dgm:pt modelId="{2F36C0D2-31A9-4486-8520-EC8E9FD51032}">
      <dgm:prSet phldrT="[Text]"/>
      <dgm:spPr/>
      <dgm:t>
        <a:bodyPr/>
        <a:lstStyle/>
        <a:p>
          <a:r>
            <a:rPr lang="en-US" dirty="0" smtClean="0"/>
            <a:t>Treatment Follow-Up</a:t>
          </a:r>
          <a:endParaRPr lang="en-US" dirty="0"/>
        </a:p>
      </dgm:t>
    </dgm:pt>
    <dgm:pt modelId="{4E57AD30-F066-492F-B422-90D28DD45D2B}" type="parTrans" cxnId="{A075F942-15DC-424A-811B-FD616BA94BB3}">
      <dgm:prSet/>
      <dgm:spPr/>
      <dgm:t>
        <a:bodyPr/>
        <a:lstStyle/>
        <a:p>
          <a:endParaRPr lang="en-US"/>
        </a:p>
      </dgm:t>
    </dgm:pt>
    <dgm:pt modelId="{5D7AD3CB-A08D-4598-A610-C88D7FF71C26}" type="sibTrans" cxnId="{A075F942-15DC-424A-811B-FD616BA94BB3}">
      <dgm:prSet/>
      <dgm:spPr/>
      <dgm:t>
        <a:bodyPr/>
        <a:lstStyle/>
        <a:p>
          <a:endParaRPr lang="en-US"/>
        </a:p>
      </dgm:t>
    </dgm:pt>
    <dgm:pt modelId="{C443DA3B-4930-452A-8BE9-5C20446C82F5}">
      <dgm:prSet phldrT="[Text]"/>
      <dgm:spPr/>
      <dgm:t>
        <a:bodyPr/>
        <a:lstStyle/>
        <a:p>
          <a:r>
            <a:rPr lang="en-US" dirty="0" smtClean="0"/>
            <a:t>Long-Term Follow-Up</a:t>
          </a:r>
          <a:endParaRPr lang="en-US" dirty="0"/>
        </a:p>
      </dgm:t>
    </dgm:pt>
    <dgm:pt modelId="{2520204D-0903-422D-BD73-9E1D8932225D}" type="parTrans" cxnId="{1A462224-AED9-41C2-A9AA-B4C139A5E59F}">
      <dgm:prSet/>
      <dgm:spPr/>
      <dgm:t>
        <a:bodyPr/>
        <a:lstStyle/>
        <a:p>
          <a:endParaRPr lang="en-US"/>
        </a:p>
      </dgm:t>
    </dgm:pt>
    <dgm:pt modelId="{159757B6-05AF-4AAD-84DC-BA5BA7351078}" type="sibTrans" cxnId="{1A462224-AED9-41C2-A9AA-B4C139A5E59F}">
      <dgm:prSet/>
      <dgm:spPr/>
      <dgm:t>
        <a:bodyPr/>
        <a:lstStyle/>
        <a:p>
          <a:endParaRPr lang="en-US"/>
        </a:p>
      </dgm:t>
    </dgm:pt>
    <dgm:pt modelId="{475F3DF7-BA01-4A6B-9130-565090146060}" type="pres">
      <dgm:prSet presAssocID="{6CC8CA24-6E56-4409-A129-04F4CBC6E034}" presName="Name0" presStyleCnt="0">
        <dgm:presLayoutVars>
          <dgm:dir/>
          <dgm:animLvl val="lvl"/>
          <dgm:resizeHandles val="exact"/>
        </dgm:presLayoutVars>
      </dgm:prSet>
      <dgm:spPr/>
    </dgm:pt>
    <dgm:pt modelId="{C3B73AD7-8E2E-4C58-86D5-11F5B8BC435C}" type="pres">
      <dgm:prSet presAssocID="{87FFBA4B-EBF2-467A-923D-563DCA46B8FD}" presName="parTxOnly" presStyleLbl="node1" presStyleIdx="0" presStyleCnt="4">
        <dgm:presLayoutVars>
          <dgm:chMax val="0"/>
          <dgm:chPref val="0"/>
          <dgm:bulletEnabled val="1"/>
        </dgm:presLayoutVars>
      </dgm:prSet>
      <dgm:spPr/>
      <dgm:t>
        <a:bodyPr/>
        <a:lstStyle/>
        <a:p>
          <a:endParaRPr lang="en-US"/>
        </a:p>
      </dgm:t>
    </dgm:pt>
    <dgm:pt modelId="{F1D272A5-11BA-412A-94D2-8FA51AC6C60A}" type="pres">
      <dgm:prSet presAssocID="{8CBA97C5-00BD-4EB7-A40C-5FF7AD4983D9}" presName="parTxOnlySpace" presStyleCnt="0"/>
      <dgm:spPr/>
    </dgm:pt>
    <dgm:pt modelId="{B1B964DA-24C6-4353-B86B-36ED65E003CC}" type="pres">
      <dgm:prSet presAssocID="{C048A71F-BC1C-4F43-B005-A59475B56CAD}" presName="parTxOnly" presStyleLbl="node1" presStyleIdx="1" presStyleCnt="4">
        <dgm:presLayoutVars>
          <dgm:chMax val="0"/>
          <dgm:chPref val="0"/>
          <dgm:bulletEnabled val="1"/>
        </dgm:presLayoutVars>
      </dgm:prSet>
      <dgm:spPr/>
      <dgm:t>
        <a:bodyPr/>
        <a:lstStyle/>
        <a:p>
          <a:endParaRPr lang="en-US"/>
        </a:p>
      </dgm:t>
    </dgm:pt>
    <dgm:pt modelId="{92940260-B9CD-436D-A96C-63BC30951873}" type="pres">
      <dgm:prSet presAssocID="{8DCED9D5-7FF4-4C13-B734-52B3B1B0B924}" presName="parTxOnlySpace" presStyleCnt="0"/>
      <dgm:spPr/>
    </dgm:pt>
    <dgm:pt modelId="{BEFD7729-ECFB-48D7-AC75-5A8326976E5C}" type="pres">
      <dgm:prSet presAssocID="{2F36C0D2-31A9-4486-8520-EC8E9FD51032}" presName="parTxOnly" presStyleLbl="node1" presStyleIdx="2" presStyleCnt="4">
        <dgm:presLayoutVars>
          <dgm:chMax val="0"/>
          <dgm:chPref val="0"/>
          <dgm:bulletEnabled val="1"/>
        </dgm:presLayoutVars>
      </dgm:prSet>
      <dgm:spPr/>
      <dgm:t>
        <a:bodyPr/>
        <a:lstStyle/>
        <a:p>
          <a:endParaRPr lang="en-US"/>
        </a:p>
      </dgm:t>
    </dgm:pt>
    <dgm:pt modelId="{91703AC0-3943-4817-9875-A801669D1B53}" type="pres">
      <dgm:prSet presAssocID="{5D7AD3CB-A08D-4598-A610-C88D7FF71C26}" presName="parTxOnlySpace" presStyleCnt="0"/>
      <dgm:spPr/>
    </dgm:pt>
    <dgm:pt modelId="{5041778A-88FA-4E7C-98EC-034F25365826}" type="pres">
      <dgm:prSet presAssocID="{C443DA3B-4930-452A-8BE9-5C20446C82F5}" presName="parTxOnly" presStyleLbl="node1" presStyleIdx="3" presStyleCnt="4">
        <dgm:presLayoutVars>
          <dgm:chMax val="0"/>
          <dgm:chPref val="0"/>
          <dgm:bulletEnabled val="1"/>
        </dgm:presLayoutVars>
      </dgm:prSet>
      <dgm:spPr/>
      <dgm:t>
        <a:bodyPr/>
        <a:lstStyle/>
        <a:p>
          <a:endParaRPr lang="en-US"/>
        </a:p>
      </dgm:t>
    </dgm:pt>
  </dgm:ptLst>
  <dgm:cxnLst>
    <dgm:cxn modelId="{F05112A9-9D28-4EA9-8CF5-9A08C3703BC7}" srcId="{6CC8CA24-6E56-4409-A129-04F4CBC6E034}" destId="{87FFBA4B-EBF2-467A-923D-563DCA46B8FD}" srcOrd="0" destOrd="0" parTransId="{B23B2F34-A4E0-4A2F-BE34-5BA8EC84DEAE}" sibTransId="{8CBA97C5-00BD-4EB7-A40C-5FF7AD4983D9}"/>
    <dgm:cxn modelId="{884244CF-41CB-41B1-B247-1101B3AA5CB2}" srcId="{6CC8CA24-6E56-4409-A129-04F4CBC6E034}" destId="{C048A71F-BC1C-4F43-B005-A59475B56CAD}" srcOrd="1" destOrd="0" parTransId="{9DE495A7-8716-4C16-A9A0-5DB8C0A24CAC}" sibTransId="{8DCED9D5-7FF4-4C13-B734-52B3B1B0B924}"/>
    <dgm:cxn modelId="{0C6CEFA2-D891-4915-8A4D-6AAA5A16E891}" type="presOf" srcId="{87FFBA4B-EBF2-467A-923D-563DCA46B8FD}" destId="{C3B73AD7-8E2E-4C58-86D5-11F5B8BC435C}" srcOrd="0" destOrd="0" presId="urn:microsoft.com/office/officeart/2005/8/layout/chevron1"/>
    <dgm:cxn modelId="{0ECB1A92-51DD-49EC-81E1-F6BB76917DA9}" type="presOf" srcId="{2F36C0D2-31A9-4486-8520-EC8E9FD51032}" destId="{BEFD7729-ECFB-48D7-AC75-5A8326976E5C}" srcOrd="0" destOrd="0" presId="urn:microsoft.com/office/officeart/2005/8/layout/chevron1"/>
    <dgm:cxn modelId="{8C416CE3-9081-432F-BDA1-1B8DE1B33CEB}" type="presOf" srcId="{6CC8CA24-6E56-4409-A129-04F4CBC6E034}" destId="{475F3DF7-BA01-4A6B-9130-565090146060}" srcOrd="0" destOrd="0" presId="urn:microsoft.com/office/officeart/2005/8/layout/chevron1"/>
    <dgm:cxn modelId="{01C55310-9ED0-4EA8-B0AB-575E4C5030BA}" type="presOf" srcId="{C443DA3B-4930-452A-8BE9-5C20446C82F5}" destId="{5041778A-88FA-4E7C-98EC-034F25365826}" srcOrd="0" destOrd="0" presId="urn:microsoft.com/office/officeart/2005/8/layout/chevron1"/>
    <dgm:cxn modelId="{32C9DEAD-DE82-433E-8F14-B9C44FA7806A}" type="presOf" srcId="{C048A71F-BC1C-4F43-B005-A59475B56CAD}" destId="{B1B964DA-24C6-4353-B86B-36ED65E003CC}" srcOrd="0" destOrd="0" presId="urn:microsoft.com/office/officeart/2005/8/layout/chevron1"/>
    <dgm:cxn modelId="{1A462224-AED9-41C2-A9AA-B4C139A5E59F}" srcId="{6CC8CA24-6E56-4409-A129-04F4CBC6E034}" destId="{C443DA3B-4930-452A-8BE9-5C20446C82F5}" srcOrd="3" destOrd="0" parTransId="{2520204D-0903-422D-BD73-9E1D8932225D}" sibTransId="{159757B6-05AF-4AAD-84DC-BA5BA7351078}"/>
    <dgm:cxn modelId="{A075F942-15DC-424A-811B-FD616BA94BB3}" srcId="{6CC8CA24-6E56-4409-A129-04F4CBC6E034}" destId="{2F36C0D2-31A9-4486-8520-EC8E9FD51032}" srcOrd="2" destOrd="0" parTransId="{4E57AD30-F066-492F-B422-90D28DD45D2B}" sibTransId="{5D7AD3CB-A08D-4598-A610-C88D7FF71C26}"/>
    <dgm:cxn modelId="{4804C5D0-FC21-4711-B15A-9CD83C45A594}" type="presParOf" srcId="{475F3DF7-BA01-4A6B-9130-565090146060}" destId="{C3B73AD7-8E2E-4C58-86D5-11F5B8BC435C}" srcOrd="0" destOrd="0" presId="urn:microsoft.com/office/officeart/2005/8/layout/chevron1"/>
    <dgm:cxn modelId="{4A8031AD-5257-417B-92AB-FAED9E4AA65B}" type="presParOf" srcId="{475F3DF7-BA01-4A6B-9130-565090146060}" destId="{F1D272A5-11BA-412A-94D2-8FA51AC6C60A}" srcOrd="1" destOrd="0" presId="urn:microsoft.com/office/officeart/2005/8/layout/chevron1"/>
    <dgm:cxn modelId="{D261C951-F68A-488D-9104-871809DA0AA3}" type="presParOf" srcId="{475F3DF7-BA01-4A6B-9130-565090146060}" destId="{B1B964DA-24C6-4353-B86B-36ED65E003CC}" srcOrd="2" destOrd="0" presId="urn:microsoft.com/office/officeart/2005/8/layout/chevron1"/>
    <dgm:cxn modelId="{1778C06C-7985-45F6-9BC3-38DF27C1007D}" type="presParOf" srcId="{475F3DF7-BA01-4A6B-9130-565090146060}" destId="{92940260-B9CD-436D-A96C-63BC30951873}" srcOrd="3" destOrd="0" presId="urn:microsoft.com/office/officeart/2005/8/layout/chevron1"/>
    <dgm:cxn modelId="{2C50189E-9BF5-4935-8940-EC66A9FA412A}" type="presParOf" srcId="{475F3DF7-BA01-4A6B-9130-565090146060}" destId="{BEFD7729-ECFB-48D7-AC75-5A8326976E5C}" srcOrd="4" destOrd="0" presId="urn:microsoft.com/office/officeart/2005/8/layout/chevron1"/>
    <dgm:cxn modelId="{C84BA5F0-459A-45CE-A1F5-C786505253FA}" type="presParOf" srcId="{475F3DF7-BA01-4A6B-9130-565090146060}" destId="{91703AC0-3943-4817-9875-A801669D1B53}" srcOrd="5" destOrd="0" presId="urn:microsoft.com/office/officeart/2005/8/layout/chevron1"/>
    <dgm:cxn modelId="{BF893677-0E20-44D6-ABC4-818D8D8DADC4}" type="presParOf" srcId="{475F3DF7-BA01-4A6B-9130-565090146060}" destId="{5041778A-88FA-4E7C-98EC-034F2536582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8CA24-6E56-4409-A129-04F4CBC6E034}" type="doc">
      <dgm:prSet loTypeId="urn:microsoft.com/office/officeart/2005/8/layout/chevron1" loCatId="process" qsTypeId="urn:microsoft.com/office/officeart/2005/8/quickstyle/simple1" qsCatId="simple" csTypeId="urn:microsoft.com/office/officeart/2005/8/colors/accent1_2" csCatId="accent1" phldr="1"/>
      <dgm:spPr/>
    </dgm:pt>
    <dgm:pt modelId="{87FFBA4B-EBF2-467A-923D-563DCA46B8FD}">
      <dgm:prSet phldrT="[Text]"/>
      <dgm:spPr>
        <a:solidFill>
          <a:schemeClr val="accent1"/>
        </a:solidFill>
      </dgm:spPr>
      <dgm:t>
        <a:bodyPr/>
        <a:lstStyle/>
        <a:p>
          <a:r>
            <a:rPr lang="en-US" dirty="0" smtClean="0"/>
            <a:t>Assessment Visit</a:t>
          </a:r>
          <a:endParaRPr lang="en-US" dirty="0"/>
        </a:p>
      </dgm:t>
    </dgm:pt>
    <dgm:pt modelId="{B23B2F34-A4E0-4A2F-BE34-5BA8EC84DEAE}" type="parTrans" cxnId="{F05112A9-9D28-4EA9-8CF5-9A08C3703BC7}">
      <dgm:prSet/>
      <dgm:spPr/>
      <dgm:t>
        <a:bodyPr/>
        <a:lstStyle/>
        <a:p>
          <a:endParaRPr lang="en-US"/>
        </a:p>
      </dgm:t>
    </dgm:pt>
    <dgm:pt modelId="{8CBA97C5-00BD-4EB7-A40C-5FF7AD4983D9}" type="sibTrans" cxnId="{F05112A9-9D28-4EA9-8CF5-9A08C3703BC7}">
      <dgm:prSet/>
      <dgm:spPr/>
      <dgm:t>
        <a:bodyPr/>
        <a:lstStyle/>
        <a:p>
          <a:endParaRPr lang="en-US"/>
        </a:p>
      </dgm:t>
    </dgm:pt>
    <dgm:pt modelId="{C048A71F-BC1C-4F43-B005-A59475B56CAD}">
      <dgm:prSet phldrT="[Text]"/>
      <dgm:spPr>
        <a:solidFill>
          <a:schemeClr val="accent1"/>
        </a:solidFill>
      </dgm:spPr>
      <dgm:t>
        <a:bodyPr/>
        <a:lstStyle/>
        <a:p>
          <a:r>
            <a:rPr lang="en-US" dirty="0" smtClean="0"/>
            <a:t>Treatment Visit</a:t>
          </a:r>
          <a:endParaRPr lang="en-US" dirty="0"/>
        </a:p>
      </dgm:t>
    </dgm:pt>
    <dgm:pt modelId="{9DE495A7-8716-4C16-A9A0-5DB8C0A24CAC}" type="parTrans" cxnId="{884244CF-41CB-41B1-B247-1101B3AA5CB2}">
      <dgm:prSet/>
      <dgm:spPr/>
      <dgm:t>
        <a:bodyPr/>
        <a:lstStyle/>
        <a:p>
          <a:endParaRPr lang="en-US"/>
        </a:p>
      </dgm:t>
    </dgm:pt>
    <dgm:pt modelId="{8DCED9D5-7FF4-4C13-B734-52B3B1B0B924}" type="sibTrans" cxnId="{884244CF-41CB-41B1-B247-1101B3AA5CB2}">
      <dgm:prSet/>
      <dgm:spPr/>
      <dgm:t>
        <a:bodyPr/>
        <a:lstStyle/>
        <a:p>
          <a:endParaRPr lang="en-US"/>
        </a:p>
      </dgm:t>
    </dgm:pt>
    <dgm:pt modelId="{2F36C0D2-31A9-4486-8520-EC8E9FD51032}">
      <dgm:prSet phldrT="[Text]"/>
      <dgm:spPr>
        <a:solidFill>
          <a:schemeClr val="tx2"/>
        </a:solidFill>
      </dgm:spPr>
      <dgm:t>
        <a:bodyPr/>
        <a:lstStyle/>
        <a:p>
          <a:r>
            <a:rPr lang="en-US" dirty="0" smtClean="0"/>
            <a:t>Treatment Follow-Up</a:t>
          </a:r>
          <a:endParaRPr lang="en-US" dirty="0"/>
        </a:p>
      </dgm:t>
    </dgm:pt>
    <dgm:pt modelId="{4E57AD30-F066-492F-B422-90D28DD45D2B}" type="parTrans" cxnId="{A075F942-15DC-424A-811B-FD616BA94BB3}">
      <dgm:prSet/>
      <dgm:spPr/>
      <dgm:t>
        <a:bodyPr/>
        <a:lstStyle/>
        <a:p>
          <a:endParaRPr lang="en-US"/>
        </a:p>
      </dgm:t>
    </dgm:pt>
    <dgm:pt modelId="{5D7AD3CB-A08D-4598-A610-C88D7FF71C26}" type="sibTrans" cxnId="{A075F942-15DC-424A-811B-FD616BA94BB3}">
      <dgm:prSet/>
      <dgm:spPr/>
      <dgm:t>
        <a:bodyPr/>
        <a:lstStyle/>
        <a:p>
          <a:endParaRPr lang="en-US"/>
        </a:p>
      </dgm:t>
    </dgm:pt>
    <dgm:pt modelId="{C443DA3B-4930-452A-8BE9-5C20446C82F5}">
      <dgm:prSet phldrT="[Text]"/>
      <dgm:spPr/>
      <dgm:t>
        <a:bodyPr/>
        <a:lstStyle/>
        <a:p>
          <a:r>
            <a:rPr lang="en-US" dirty="0" smtClean="0"/>
            <a:t>Long-Term Follow-Up</a:t>
          </a:r>
          <a:endParaRPr lang="en-US" dirty="0"/>
        </a:p>
      </dgm:t>
    </dgm:pt>
    <dgm:pt modelId="{2520204D-0903-422D-BD73-9E1D8932225D}" type="parTrans" cxnId="{1A462224-AED9-41C2-A9AA-B4C139A5E59F}">
      <dgm:prSet/>
      <dgm:spPr/>
      <dgm:t>
        <a:bodyPr/>
        <a:lstStyle/>
        <a:p>
          <a:endParaRPr lang="en-US"/>
        </a:p>
      </dgm:t>
    </dgm:pt>
    <dgm:pt modelId="{159757B6-05AF-4AAD-84DC-BA5BA7351078}" type="sibTrans" cxnId="{1A462224-AED9-41C2-A9AA-B4C139A5E59F}">
      <dgm:prSet/>
      <dgm:spPr/>
      <dgm:t>
        <a:bodyPr/>
        <a:lstStyle/>
        <a:p>
          <a:endParaRPr lang="en-US"/>
        </a:p>
      </dgm:t>
    </dgm:pt>
    <dgm:pt modelId="{475F3DF7-BA01-4A6B-9130-565090146060}" type="pres">
      <dgm:prSet presAssocID="{6CC8CA24-6E56-4409-A129-04F4CBC6E034}" presName="Name0" presStyleCnt="0">
        <dgm:presLayoutVars>
          <dgm:dir/>
          <dgm:animLvl val="lvl"/>
          <dgm:resizeHandles val="exact"/>
        </dgm:presLayoutVars>
      </dgm:prSet>
      <dgm:spPr/>
    </dgm:pt>
    <dgm:pt modelId="{C3B73AD7-8E2E-4C58-86D5-11F5B8BC435C}" type="pres">
      <dgm:prSet presAssocID="{87FFBA4B-EBF2-467A-923D-563DCA46B8FD}" presName="parTxOnly" presStyleLbl="node1" presStyleIdx="0" presStyleCnt="4">
        <dgm:presLayoutVars>
          <dgm:chMax val="0"/>
          <dgm:chPref val="0"/>
          <dgm:bulletEnabled val="1"/>
        </dgm:presLayoutVars>
      </dgm:prSet>
      <dgm:spPr/>
      <dgm:t>
        <a:bodyPr/>
        <a:lstStyle/>
        <a:p>
          <a:endParaRPr lang="en-US"/>
        </a:p>
      </dgm:t>
    </dgm:pt>
    <dgm:pt modelId="{F1D272A5-11BA-412A-94D2-8FA51AC6C60A}" type="pres">
      <dgm:prSet presAssocID="{8CBA97C5-00BD-4EB7-A40C-5FF7AD4983D9}" presName="parTxOnlySpace" presStyleCnt="0"/>
      <dgm:spPr/>
    </dgm:pt>
    <dgm:pt modelId="{B1B964DA-24C6-4353-B86B-36ED65E003CC}" type="pres">
      <dgm:prSet presAssocID="{C048A71F-BC1C-4F43-B005-A59475B56CAD}" presName="parTxOnly" presStyleLbl="node1" presStyleIdx="1" presStyleCnt="4">
        <dgm:presLayoutVars>
          <dgm:chMax val="0"/>
          <dgm:chPref val="0"/>
          <dgm:bulletEnabled val="1"/>
        </dgm:presLayoutVars>
      </dgm:prSet>
      <dgm:spPr/>
      <dgm:t>
        <a:bodyPr/>
        <a:lstStyle/>
        <a:p>
          <a:endParaRPr lang="en-US"/>
        </a:p>
      </dgm:t>
    </dgm:pt>
    <dgm:pt modelId="{92940260-B9CD-436D-A96C-63BC30951873}" type="pres">
      <dgm:prSet presAssocID="{8DCED9D5-7FF4-4C13-B734-52B3B1B0B924}" presName="parTxOnlySpace" presStyleCnt="0"/>
      <dgm:spPr/>
    </dgm:pt>
    <dgm:pt modelId="{BEFD7729-ECFB-48D7-AC75-5A8326976E5C}" type="pres">
      <dgm:prSet presAssocID="{2F36C0D2-31A9-4486-8520-EC8E9FD51032}" presName="parTxOnly" presStyleLbl="node1" presStyleIdx="2" presStyleCnt="4">
        <dgm:presLayoutVars>
          <dgm:chMax val="0"/>
          <dgm:chPref val="0"/>
          <dgm:bulletEnabled val="1"/>
        </dgm:presLayoutVars>
      </dgm:prSet>
      <dgm:spPr/>
      <dgm:t>
        <a:bodyPr/>
        <a:lstStyle/>
        <a:p>
          <a:endParaRPr lang="en-US"/>
        </a:p>
      </dgm:t>
    </dgm:pt>
    <dgm:pt modelId="{91703AC0-3943-4817-9875-A801669D1B53}" type="pres">
      <dgm:prSet presAssocID="{5D7AD3CB-A08D-4598-A610-C88D7FF71C26}" presName="parTxOnlySpace" presStyleCnt="0"/>
      <dgm:spPr/>
    </dgm:pt>
    <dgm:pt modelId="{5041778A-88FA-4E7C-98EC-034F25365826}" type="pres">
      <dgm:prSet presAssocID="{C443DA3B-4930-452A-8BE9-5C20446C82F5}" presName="parTxOnly" presStyleLbl="node1" presStyleIdx="3" presStyleCnt="4">
        <dgm:presLayoutVars>
          <dgm:chMax val="0"/>
          <dgm:chPref val="0"/>
          <dgm:bulletEnabled val="1"/>
        </dgm:presLayoutVars>
      </dgm:prSet>
      <dgm:spPr/>
      <dgm:t>
        <a:bodyPr/>
        <a:lstStyle/>
        <a:p>
          <a:endParaRPr lang="en-US"/>
        </a:p>
      </dgm:t>
    </dgm:pt>
  </dgm:ptLst>
  <dgm:cxnLst>
    <dgm:cxn modelId="{F05112A9-9D28-4EA9-8CF5-9A08C3703BC7}" srcId="{6CC8CA24-6E56-4409-A129-04F4CBC6E034}" destId="{87FFBA4B-EBF2-467A-923D-563DCA46B8FD}" srcOrd="0" destOrd="0" parTransId="{B23B2F34-A4E0-4A2F-BE34-5BA8EC84DEAE}" sibTransId="{8CBA97C5-00BD-4EB7-A40C-5FF7AD4983D9}"/>
    <dgm:cxn modelId="{21A5D3D9-BDFD-4546-8126-CEB2A1D8F48B}" type="presOf" srcId="{C048A71F-BC1C-4F43-B005-A59475B56CAD}" destId="{B1B964DA-24C6-4353-B86B-36ED65E003CC}" srcOrd="0" destOrd="0" presId="urn:microsoft.com/office/officeart/2005/8/layout/chevron1"/>
    <dgm:cxn modelId="{64AD91C0-6E25-4098-9D82-CB5F8B851FF2}" type="presOf" srcId="{2F36C0D2-31A9-4486-8520-EC8E9FD51032}" destId="{BEFD7729-ECFB-48D7-AC75-5A8326976E5C}" srcOrd="0" destOrd="0" presId="urn:microsoft.com/office/officeart/2005/8/layout/chevron1"/>
    <dgm:cxn modelId="{884244CF-41CB-41B1-B247-1101B3AA5CB2}" srcId="{6CC8CA24-6E56-4409-A129-04F4CBC6E034}" destId="{C048A71F-BC1C-4F43-B005-A59475B56CAD}" srcOrd="1" destOrd="0" parTransId="{9DE495A7-8716-4C16-A9A0-5DB8C0A24CAC}" sibTransId="{8DCED9D5-7FF4-4C13-B734-52B3B1B0B924}"/>
    <dgm:cxn modelId="{E12BDB19-D720-4613-BAC2-BEF58054AA26}" type="presOf" srcId="{87FFBA4B-EBF2-467A-923D-563DCA46B8FD}" destId="{C3B73AD7-8E2E-4C58-86D5-11F5B8BC435C}" srcOrd="0" destOrd="0" presId="urn:microsoft.com/office/officeart/2005/8/layout/chevron1"/>
    <dgm:cxn modelId="{65831547-A85F-40F5-B5D4-E63B99F41891}" type="presOf" srcId="{C443DA3B-4930-452A-8BE9-5C20446C82F5}" destId="{5041778A-88FA-4E7C-98EC-034F25365826}" srcOrd="0" destOrd="0" presId="urn:microsoft.com/office/officeart/2005/8/layout/chevron1"/>
    <dgm:cxn modelId="{E586AD47-EA1D-4E20-A98B-F2ECEB1C7D10}" type="presOf" srcId="{6CC8CA24-6E56-4409-A129-04F4CBC6E034}" destId="{475F3DF7-BA01-4A6B-9130-565090146060}" srcOrd="0" destOrd="0" presId="urn:microsoft.com/office/officeart/2005/8/layout/chevron1"/>
    <dgm:cxn modelId="{1A462224-AED9-41C2-A9AA-B4C139A5E59F}" srcId="{6CC8CA24-6E56-4409-A129-04F4CBC6E034}" destId="{C443DA3B-4930-452A-8BE9-5C20446C82F5}" srcOrd="3" destOrd="0" parTransId="{2520204D-0903-422D-BD73-9E1D8932225D}" sibTransId="{159757B6-05AF-4AAD-84DC-BA5BA7351078}"/>
    <dgm:cxn modelId="{A075F942-15DC-424A-811B-FD616BA94BB3}" srcId="{6CC8CA24-6E56-4409-A129-04F4CBC6E034}" destId="{2F36C0D2-31A9-4486-8520-EC8E9FD51032}" srcOrd="2" destOrd="0" parTransId="{4E57AD30-F066-492F-B422-90D28DD45D2B}" sibTransId="{5D7AD3CB-A08D-4598-A610-C88D7FF71C26}"/>
    <dgm:cxn modelId="{03504C68-BCD0-41A7-A207-BB11E05EBD4C}" type="presParOf" srcId="{475F3DF7-BA01-4A6B-9130-565090146060}" destId="{C3B73AD7-8E2E-4C58-86D5-11F5B8BC435C}" srcOrd="0" destOrd="0" presId="urn:microsoft.com/office/officeart/2005/8/layout/chevron1"/>
    <dgm:cxn modelId="{6A359EA1-8E80-41D4-A5D1-0F952F30E0C5}" type="presParOf" srcId="{475F3DF7-BA01-4A6B-9130-565090146060}" destId="{F1D272A5-11BA-412A-94D2-8FA51AC6C60A}" srcOrd="1" destOrd="0" presId="urn:microsoft.com/office/officeart/2005/8/layout/chevron1"/>
    <dgm:cxn modelId="{418592D8-0187-4D7B-809E-85650748B30B}" type="presParOf" srcId="{475F3DF7-BA01-4A6B-9130-565090146060}" destId="{B1B964DA-24C6-4353-B86B-36ED65E003CC}" srcOrd="2" destOrd="0" presId="urn:microsoft.com/office/officeart/2005/8/layout/chevron1"/>
    <dgm:cxn modelId="{5C1B0A2F-4E26-4F42-99C1-C11598C7E305}" type="presParOf" srcId="{475F3DF7-BA01-4A6B-9130-565090146060}" destId="{92940260-B9CD-436D-A96C-63BC30951873}" srcOrd="3" destOrd="0" presId="urn:microsoft.com/office/officeart/2005/8/layout/chevron1"/>
    <dgm:cxn modelId="{47F3CD70-8AB9-4B95-B1BA-B6EF9B24C91A}" type="presParOf" srcId="{475F3DF7-BA01-4A6B-9130-565090146060}" destId="{BEFD7729-ECFB-48D7-AC75-5A8326976E5C}" srcOrd="4" destOrd="0" presId="urn:microsoft.com/office/officeart/2005/8/layout/chevron1"/>
    <dgm:cxn modelId="{989B6287-0DA5-492A-84FC-42BB62F7A85E}" type="presParOf" srcId="{475F3DF7-BA01-4A6B-9130-565090146060}" destId="{91703AC0-3943-4817-9875-A801669D1B53}" srcOrd="5" destOrd="0" presId="urn:microsoft.com/office/officeart/2005/8/layout/chevron1"/>
    <dgm:cxn modelId="{325440CC-0948-45B9-9688-79DC77F8F9B3}" type="presParOf" srcId="{475F3DF7-BA01-4A6B-9130-565090146060}" destId="{5041778A-88FA-4E7C-98EC-034F2536582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C8CA24-6E56-4409-A129-04F4CBC6E034}" type="doc">
      <dgm:prSet loTypeId="urn:microsoft.com/office/officeart/2005/8/layout/chevron1" loCatId="process" qsTypeId="urn:microsoft.com/office/officeart/2005/8/quickstyle/simple1" qsCatId="simple" csTypeId="urn:microsoft.com/office/officeart/2005/8/colors/accent1_2" csCatId="accent1" phldr="1"/>
      <dgm:spPr/>
    </dgm:pt>
    <dgm:pt modelId="{87FFBA4B-EBF2-467A-923D-563DCA46B8FD}">
      <dgm:prSet phldrT="[Text]"/>
      <dgm:spPr>
        <a:solidFill>
          <a:schemeClr val="accent1"/>
        </a:solidFill>
      </dgm:spPr>
      <dgm:t>
        <a:bodyPr/>
        <a:lstStyle/>
        <a:p>
          <a:r>
            <a:rPr lang="en-US" dirty="0" smtClean="0"/>
            <a:t>Assessment Visit</a:t>
          </a:r>
          <a:endParaRPr lang="en-US" dirty="0"/>
        </a:p>
      </dgm:t>
    </dgm:pt>
    <dgm:pt modelId="{B23B2F34-A4E0-4A2F-BE34-5BA8EC84DEAE}" type="parTrans" cxnId="{F05112A9-9D28-4EA9-8CF5-9A08C3703BC7}">
      <dgm:prSet/>
      <dgm:spPr/>
      <dgm:t>
        <a:bodyPr/>
        <a:lstStyle/>
        <a:p>
          <a:endParaRPr lang="en-US"/>
        </a:p>
      </dgm:t>
    </dgm:pt>
    <dgm:pt modelId="{8CBA97C5-00BD-4EB7-A40C-5FF7AD4983D9}" type="sibTrans" cxnId="{F05112A9-9D28-4EA9-8CF5-9A08C3703BC7}">
      <dgm:prSet/>
      <dgm:spPr/>
      <dgm:t>
        <a:bodyPr/>
        <a:lstStyle/>
        <a:p>
          <a:endParaRPr lang="en-US"/>
        </a:p>
      </dgm:t>
    </dgm:pt>
    <dgm:pt modelId="{C048A71F-BC1C-4F43-B005-A59475B56CAD}">
      <dgm:prSet phldrT="[Text]"/>
      <dgm:spPr>
        <a:solidFill>
          <a:schemeClr val="accent1"/>
        </a:solidFill>
      </dgm:spPr>
      <dgm:t>
        <a:bodyPr/>
        <a:lstStyle/>
        <a:p>
          <a:r>
            <a:rPr lang="en-US" dirty="0" smtClean="0"/>
            <a:t>Treatment Visit</a:t>
          </a:r>
          <a:endParaRPr lang="en-US" dirty="0"/>
        </a:p>
      </dgm:t>
    </dgm:pt>
    <dgm:pt modelId="{9DE495A7-8716-4C16-A9A0-5DB8C0A24CAC}" type="parTrans" cxnId="{884244CF-41CB-41B1-B247-1101B3AA5CB2}">
      <dgm:prSet/>
      <dgm:spPr/>
      <dgm:t>
        <a:bodyPr/>
        <a:lstStyle/>
        <a:p>
          <a:endParaRPr lang="en-US"/>
        </a:p>
      </dgm:t>
    </dgm:pt>
    <dgm:pt modelId="{8DCED9D5-7FF4-4C13-B734-52B3B1B0B924}" type="sibTrans" cxnId="{884244CF-41CB-41B1-B247-1101B3AA5CB2}">
      <dgm:prSet/>
      <dgm:spPr/>
      <dgm:t>
        <a:bodyPr/>
        <a:lstStyle/>
        <a:p>
          <a:endParaRPr lang="en-US"/>
        </a:p>
      </dgm:t>
    </dgm:pt>
    <dgm:pt modelId="{2F36C0D2-31A9-4486-8520-EC8E9FD51032}">
      <dgm:prSet phldrT="[Text]"/>
      <dgm:spPr>
        <a:solidFill>
          <a:schemeClr val="accent1"/>
        </a:solidFill>
      </dgm:spPr>
      <dgm:t>
        <a:bodyPr/>
        <a:lstStyle/>
        <a:p>
          <a:r>
            <a:rPr lang="en-US" dirty="0" smtClean="0"/>
            <a:t>Treatment Follow-Up</a:t>
          </a:r>
          <a:endParaRPr lang="en-US" dirty="0"/>
        </a:p>
      </dgm:t>
    </dgm:pt>
    <dgm:pt modelId="{4E57AD30-F066-492F-B422-90D28DD45D2B}" type="parTrans" cxnId="{A075F942-15DC-424A-811B-FD616BA94BB3}">
      <dgm:prSet/>
      <dgm:spPr/>
      <dgm:t>
        <a:bodyPr/>
        <a:lstStyle/>
        <a:p>
          <a:endParaRPr lang="en-US"/>
        </a:p>
      </dgm:t>
    </dgm:pt>
    <dgm:pt modelId="{5D7AD3CB-A08D-4598-A610-C88D7FF71C26}" type="sibTrans" cxnId="{A075F942-15DC-424A-811B-FD616BA94BB3}">
      <dgm:prSet/>
      <dgm:spPr/>
      <dgm:t>
        <a:bodyPr/>
        <a:lstStyle/>
        <a:p>
          <a:endParaRPr lang="en-US"/>
        </a:p>
      </dgm:t>
    </dgm:pt>
    <dgm:pt modelId="{C443DA3B-4930-452A-8BE9-5C20446C82F5}">
      <dgm:prSet phldrT="[Text]"/>
      <dgm:spPr>
        <a:solidFill>
          <a:schemeClr val="tx2"/>
        </a:solidFill>
      </dgm:spPr>
      <dgm:t>
        <a:bodyPr/>
        <a:lstStyle/>
        <a:p>
          <a:r>
            <a:rPr lang="en-US" dirty="0" smtClean="0"/>
            <a:t>Long-Term Follow-Up</a:t>
          </a:r>
          <a:endParaRPr lang="en-US" dirty="0"/>
        </a:p>
      </dgm:t>
    </dgm:pt>
    <dgm:pt modelId="{2520204D-0903-422D-BD73-9E1D8932225D}" type="parTrans" cxnId="{1A462224-AED9-41C2-A9AA-B4C139A5E59F}">
      <dgm:prSet/>
      <dgm:spPr/>
      <dgm:t>
        <a:bodyPr/>
        <a:lstStyle/>
        <a:p>
          <a:endParaRPr lang="en-US"/>
        </a:p>
      </dgm:t>
    </dgm:pt>
    <dgm:pt modelId="{159757B6-05AF-4AAD-84DC-BA5BA7351078}" type="sibTrans" cxnId="{1A462224-AED9-41C2-A9AA-B4C139A5E59F}">
      <dgm:prSet/>
      <dgm:spPr/>
      <dgm:t>
        <a:bodyPr/>
        <a:lstStyle/>
        <a:p>
          <a:endParaRPr lang="en-US"/>
        </a:p>
      </dgm:t>
    </dgm:pt>
    <dgm:pt modelId="{475F3DF7-BA01-4A6B-9130-565090146060}" type="pres">
      <dgm:prSet presAssocID="{6CC8CA24-6E56-4409-A129-04F4CBC6E034}" presName="Name0" presStyleCnt="0">
        <dgm:presLayoutVars>
          <dgm:dir/>
          <dgm:animLvl val="lvl"/>
          <dgm:resizeHandles val="exact"/>
        </dgm:presLayoutVars>
      </dgm:prSet>
      <dgm:spPr/>
    </dgm:pt>
    <dgm:pt modelId="{C3B73AD7-8E2E-4C58-86D5-11F5B8BC435C}" type="pres">
      <dgm:prSet presAssocID="{87FFBA4B-EBF2-467A-923D-563DCA46B8FD}" presName="parTxOnly" presStyleLbl="node1" presStyleIdx="0" presStyleCnt="4">
        <dgm:presLayoutVars>
          <dgm:chMax val="0"/>
          <dgm:chPref val="0"/>
          <dgm:bulletEnabled val="1"/>
        </dgm:presLayoutVars>
      </dgm:prSet>
      <dgm:spPr/>
      <dgm:t>
        <a:bodyPr/>
        <a:lstStyle/>
        <a:p>
          <a:endParaRPr lang="en-US"/>
        </a:p>
      </dgm:t>
    </dgm:pt>
    <dgm:pt modelId="{F1D272A5-11BA-412A-94D2-8FA51AC6C60A}" type="pres">
      <dgm:prSet presAssocID="{8CBA97C5-00BD-4EB7-A40C-5FF7AD4983D9}" presName="parTxOnlySpace" presStyleCnt="0"/>
      <dgm:spPr/>
    </dgm:pt>
    <dgm:pt modelId="{B1B964DA-24C6-4353-B86B-36ED65E003CC}" type="pres">
      <dgm:prSet presAssocID="{C048A71F-BC1C-4F43-B005-A59475B56CAD}" presName="parTxOnly" presStyleLbl="node1" presStyleIdx="1" presStyleCnt="4">
        <dgm:presLayoutVars>
          <dgm:chMax val="0"/>
          <dgm:chPref val="0"/>
          <dgm:bulletEnabled val="1"/>
        </dgm:presLayoutVars>
      </dgm:prSet>
      <dgm:spPr/>
      <dgm:t>
        <a:bodyPr/>
        <a:lstStyle/>
        <a:p>
          <a:endParaRPr lang="en-US"/>
        </a:p>
      </dgm:t>
    </dgm:pt>
    <dgm:pt modelId="{92940260-B9CD-436D-A96C-63BC30951873}" type="pres">
      <dgm:prSet presAssocID="{8DCED9D5-7FF4-4C13-B734-52B3B1B0B924}" presName="parTxOnlySpace" presStyleCnt="0"/>
      <dgm:spPr/>
    </dgm:pt>
    <dgm:pt modelId="{BEFD7729-ECFB-48D7-AC75-5A8326976E5C}" type="pres">
      <dgm:prSet presAssocID="{2F36C0D2-31A9-4486-8520-EC8E9FD51032}" presName="parTxOnly" presStyleLbl="node1" presStyleIdx="2" presStyleCnt="4">
        <dgm:presLayoutVars>
          <dgm:chMax val="0"/>
          <dgm:chPref val="0"/>
          <dgm:bulletEnabled val="1"/>
        </dgm:presLayoutVars>
      </dgm:prSet>
      <dgm:spPr/>
      <dgm:t>
        <a:bodyPr/>
        <a:lstStyle/>
        <a:p>
          <a:endParaRPr lang="en-US"/>
        </a:p>
      </dgm:t>
    </dgm:pt>
    <dgm:pt modelId="{91703AC0-3943-4817-9875-A801669D1B53}" type="pres">
      <dgm:prSet presAssocID="{5D7AD3CB-A08D-4598-A610-C88D7FF71C26}" presName="parTxOnlySpace" presStyleCnt="0"/>
      <dgm:spPr/>
    </dgm:pt>
    <dgm:pt modelId="{5041778A-88FA-4E7C-98EC-034F25365826}" type="pres">
      <dgm:prSet presAssocID="{C443DA3B-4930-452A-8BE9-5C20446C82F5}" presName="parTxOnly" presStyleLbl="node1" presStyleIdx="3" presStyleCnt="4">
        <dgm:presLayoutVars>
          <dgm:chMax val="0"/>
          <dgm:chPref val="0"/>
          <dgm:bulletEnabled val="1"/>
        </dgm:presLayoutVars>
      </dgm:prSet>
      <dgm:spPr/>
      <dgm:t>
        <a:bodyPr/>
        <a:lstStyle/>
        <a:p>
          <a:endParaRPr lang="en-US"/>
        </a:p>
      </dgm:t>
    </dgm:pt>
  </dgm:ptLst>
  <dgm:cxnLst>
    <dgm:cxn modelId="{E4B9749E-551C-4AF4-AE6A-68F742C0DA61}" type="presOf" srcId="{C048A71F-BC1C-4F43-B005-A59475B56CAD}" destId="{B1B964DA-24C6-4353-B86B-36ED65E003CC}" srcOrd="0" destOrd="0" presId="urn:microsoft.com/office/officeart/2005/8/layout/chevron1"/>
    <dgm:cxn modelId="{DF9D1952-BDDC-40EA-A1CD-33C2F09ABBB4}" type="presOf" srcId="{87FFBA4B-EBF2-467A-923D-563DCA46B8FD}" destId="{C3B73AD7-8E2E-4C58-86D5-11F5B8BC435C}" srcOrd="0" destOrd="0" presId="urn:microsoft.com/office/officeart/2005/8/layout/chevron1"/>
    <dgm:cxn modelId="{F05112A9-9D28-4EA9-8CF5-9A08C3703BC7}" srcId="{6CC8CA24-6E56-4409-A129-04F4CBC6E034}" destId="{87FFBA4B-EBF2-467A-923D-563DCA46B8FD}" srcOrd="0" destOrd="0" parTransId="{B23B2F34-A4E0-4A2F-BE34-5BA8EC84DEAE}" sibTransId="{8CBA97C5-00BD-4EB7-A40C-5FF7AD4983D9}"/>
    <dgm:cxn modelId="{0CA2E400-398C-4A8F-889D-35D74700EC5E}" type="presOf" srcId="{2F36C0D2-31A9-4486-8520-EC8E9FD51032}" destId="{BEFD7729-ECFB-48D7-AC75-5A8326976E5C}" srcOrd="0" destOrd="0" presId="urn:microsoft.com/office/officeart/2005/8/layout/chevron1"/>
    <dgm:cxn modelId="{ADA82DC5-4AFA-44A0-9621-4CDF916D34B4}" type="presOf" srcId="{6CC8CA24-6E56-4409-A129-04F4CBC6E034}" destId="{475F3DF7-BA01-4A6B-9130-565090146060}" srcOrd="0" destOrd="0" presId="urn:microsoft.com/office/officeart/2005/8/layout/chevron1"/>
    <dgm:cxn modelId="{884244CF-41CB-41B1-B247-1101B3AA5CB2}" srcId="{6CC8CA24-6E56-4409-A129-04F4CBC6E034}" destId="{C048A71F-BC1C-4F43-B005-A59475B56CAD}" srcOrd="1" destOrd="0" parTransId="{9DE495A7-8716-4C16-A9A0-5DB8C0A24CAC}" sibTransId="{8DCED9D5-7FF4-4C13-B734-52B3B1B0B924}"/>
    <dgm:cxn modelId="{87B3D4AF-3B76-4A6E-84EC-2478158FF829}" type="presOf" srcId="{C443DA3B-4930-452A-8BE9-5C20446C82F5}" destId="{5041778A-88FA-4E7C-98EC-034F25365826}" srcOrd="0" destOrd="0" presId="urn:microsoft.com/office/officeart/2005/8/layout/chevron1"/>
    <dgm:cxn modelId="{1A462224-AED9-41C2-A9AA-B4C139A5E59F}" srcId="{6CC8CA24-6E56-4409-A129-04F4CBC6E034}" destId="{C443DA3B-4930-452A-8BE9-5C20446C82F5}" srcOrd="3" destOrd="0" parTransId="{2520204D-0903-422D-BD73-9E1D8932225D}" sibTransId="{159757B6-05AF-4AAD-84DC-BA5BA7351078}"/>
    <dgm:cxn modelId="{A075F942-15DC-424A-811B-FD616BA94BB3}" srcId="{6CC8CA24-6E56-4409-A129-04F4CBC6E034}" destId="{2F36C0D2-31A9-4486-8520-EC8E9FD51032}" srcOrd="2" destOrd="0" parTransId="{4E57AD30-F066-492F-B422-90D28DD45D2B}" sibTransId="{5D7AD3CB-A08D-4598-A610-C88D7FF71C26}"/>
    <dgm:cxn modelId="{A2417783-1ED8-4682-83A4-DD0DDFC01290}" type="presParOf" srcId="{475F3DF7-BA01-4A6B-9130-565090146060}" destId="{C3B73AD7-8E2E-4C58-86D5-11F5B8BC435C}" srcOrd="0" destOrd="0" presId="urn:microsoft.com/office/officeart/2005/8/layout/chevron1"/>
    <dgm:cxn modelId="{6F8E6C7E-6D35-48AA-AECA-C684B8ECFE6E}" type="presParOf" srcId="{475F3DF7-BA01-4A6B-9130-565090146060}" destId="{F1D272A5-11BA-412A-94D2-8FA51AC6C60A}" srcOrd="1" destOrd="0" presId="urn:microsoft.com/office/officeart/2005/8/layout/chevron1"/>
    <dgm:cxn modelId="{86EF2B0A-54DC-4864-A918-842A5383D842}" type="presParOf" srcId="{475F3DF7-BA01-4A6B-9130-565090146060}" destId="{B1B964DA-24C6-4353-B86B-36ED65E003CC}" srcOrd="2" destOrd="0" presId="urn:microsoft.com/office/officeart/2005/8/layout/chevron1"/>
    <dgm:cxn modelId="{096BCB11-4367-4BC5-AD6E-B3A9FE532460}" type="presParOf" srcId="{475F3DF7-BA01-4A6B-9130-565090146060}" destId="{92940260-B9CD-436D-A96C-63BC30951873}" srcOrd="3" destOrd="0" presId="urn:microsoft.com/office/officeart/2005/8/layout/chevron1"/>
    <dgm:cxn modelId="{03060330-F75C-4391-840E-F81252B86AE7}" type="presParOf" srcId="{475F3DF7-BA01-4A6B-9130-565090146060}" destId="{BEFD7729-ECFB-48D7-AC75-5A8326976E5C}" srcOrd="4" destOrd="0" presId="urn:microsoft.com/office/officeart/2005/8/layout/chevron1"/>
    <dgm:cxn modelId="{84B85B4A-B319-4216-B2A6-9996C8001542}" type="presParOf" srcId="{475F3DF7-BA01-4A6B-9130-565090146060}" destId="{91703AC0-3943-4817-9875-A801669D1B53}" srcOrd="5" destOrd="0" presId="urn:microsoft.com/office/officeart/2005/8/layout/chevron1"/>
    <dgm:cxn modelId="{9B4629F1-E9BC-4AFB-8AA8-FCA4566519EC}" type="presParOf" srcId="{475F3DF7-BA01-4A6B-9130-565090146060}" destId="{5041778A-88FA-4E7C-98EC-034F2536582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38067660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da.gov/downloads/Drugs/DrugSafety/ucm089090.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ffectivechildtherapy.org/content/behavior-therapy-adh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0E97D96-3732-4D0F-B2FD-F2AF254A3A84}" type="slidenum">
              <a:rPr lang="en-US" smtClean="0"/>
              <a:pPr/>
              <a:t>1</a:t>
            </a:fld>
            <a:endParaRPr lang="en-US" dirty="0"/>
          </a:p>
        </p:txBody>
      </p:sp>
    </p:spTree>
    <p:extLst>
      <p:ext uri="{BB962C8B-B14F-4D97-AF65-F5344CB8AC3E}">
        <p14:creationId xmlns:p14="http://schemas.microsoft.com/office/powerpoint/2010/main" xmlns="" val="424086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192045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xmlns="" val="345207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EA687762-0442-49E4-9C12-564F0CBC60D8}" type="slidenum">
              <a:rPr lang="en-US" smtClean="0"/>
              <a:pPr/>
              <a:t>12</a:t>
            </a:fld>
            <a:endParaRPr lang="en-US"/>
          </a:p>
        </p:txBody>
      </p:sp>
    </p:spTree>
    <p:extLst>
      <p:ext uri="{BB962C8B-B14F-4D97-AF65-F5344CB8AC3E}">
        <p14:creationId xmlns:p14="http://schemas.microsoft.com/office/powerpoint/2010/main" xmlns="" val="54764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Key action statement</a:t>
            </a:r>
            <a:r>
              <a:rPr lang="en-US" baseline="0" dirty="0" smtClean="0"/>
              <a:t> 1: </a:t>
            </a:r>
            <a:r>
              <a:rPr lang="en-US" dirty="0" smtClean="0"/>
              <a:t>The</a:t>
            </a:r>
            <a:r>
              <a:rPr lang="en-US" baseline="0" dirty="0" smtClean="0"/>
              <a:t> guidelines are very clear that it is primary care clinicians’ job to initiate evaluation.</a:t>
            </a:r>
          </a:p>
          <a:p>
            <a:pPr>
              <a:spcBef>
                <a:spcPts val="0"/>
              </a:spcBef>
              <a:buNone/>
            </a:pPr>
            <a:endParaRPr lang="en-US" baseline="0" dirty="0" smtClean="0"/>
          </a:p>
          <a:p>
            <a:pPr>
              <a:spcBef>
                <a:spcPts val="0"/>
              </a:spcBef>
              <a:buNone/>
            </a:pPr>
            <a:r>
              <a:rPr lang="en-US" b="1" baseline="0" dirty="0" smtClean="0"/>
              <a:t>Quality of evidence grading: </a:t>
            </a:r>
            <a:r>
              <a:rPr lang="en-US" baseline="0" dirty="0" smtClean="0"/>
              <a:t>see page 5 of the AAP ADHD Guidelines for an explanation.</a:t>
            </a:r>
          </a:p>
          <a:p>
            <a:pPr>
              <a:spcBef>
                <a:spcPts val="0"/>
              </a:spcBef>
              <a:buNone/>
            </a:pPr>
            <a:endParaRPr lang="en-US" dirty="0"/>
          </a:p>
        </p:txBody>
      </p:sp>
    </p:spTree>
    <p:extLst>
      <p:ext uri="{BB962C8B-B14F-4D97-AF65-F5344CB8AC3E}">
        <p14:creationId xmlns:p14="http://schemas.microsoft.com/office/powerpoint/2010/main" xmlns="" val="219832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5034481-7F1C-499A-94FB-A21A7826EB9B}" type="slidenum">
              <a:rPr lang="en-US" smtClean="0"/>
              <a:pPr/>
              <a:t>14</a:t>
            </a:fld>
            <a:endParaRPr lang="en-US" dirty="0"/>
          </a:p>
        </p:txBody>
      </p:sp>
    </p:spTree>
    <p:extLst>
      <p:ext uri="{BB962C8B-B14F-4D97-AF65-F5344CB8AC3E}">
        <p14:creationId xmlns:p14="http://schemas.microsoft.com/office/powerpoint/2010/main" xmlns="" val="177713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638528-79C1-4F32-8100-E626E7F3F24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271935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Again, in regards to determining that DSM-5 criteria have been met, the guidelines say the primary</a:t>
            </a:r>
            <a:r>
              <a:rPr lang="en-US" baseline="0" dirty="0" smtClean="0"/>
              <a:t> care </a:t>
            </a:r>
            <a:r>
              <a:rPr lang="en-US" dirty="0" smtClean="0"/>
              <a:t>clinician should complete</a:t>
            </a:r>
            <a:r>
              <a:rPr lang="en-US" baseline="0" dirty="0" smtClean="0"/>
              <a:t> this. Primary care pediatricians have a unique advantage in detecting complex co-morbidities (as compared to a specialist or psychologist) because:</a:t>
            </a:r>
          </a:p>
          <a:p>
            <a:pPr marL="228600" indent="-228600">
              <a:spcBef>
                <a:spcPts val="0"/>
              </a:spcBef>
              <a:buAutoNum type="arabicPeriod"/>
            </a:pPr>
            <a:r>
              <a:rPr lang="en-US" baseline="0" dirty="0" smtClean="0"/>
              <a:t>They probably know their ongoing patients better than a psychologist can get to know them in one consultation, and </a:t>
            </a:r>
          </a:p>
          <a:p>
            <a:pPr marL="228600" indent="-228600">
              <a:spcBef>
                <a:spcPts val="0"/>
              </a:spcBef>
              <a:buAutoNum type="arabicPeriod"/>
            </a:pPr>
            <a:r>
              <a:rPr lang="en-US" baseline="0" dirty="0" smtClean="0"/>
              <a:t>They probably have a better knowledge of whether there is disruption in the home, whether schools in the area are chaotic, past medical issues, family history, etc.</a:t>
            </a:r>
          </a:p>
          <a:p>
            <a:pPr marL="228600" indent="-228600">
              <a:spcBef>
                <a:spcPts val="0"/>
              </a:spcBef>
              <a:buAutoNum type="arabicPeriod"/>
            </a:pPr>
            <a:endParaRPr lang="en-US" baseline="0" dirty="0" smtClean="0"/>
          </a:p>
          <a:p>
            <a:pPr marL="0" indent="0">
              <a:spcBef>
                <a:spcPts val="0"/>
              </a:spcBef>
              <a:buNone/>
            </a:pPr>
            <a:r>
              <a:rPr lang="en-US" baseline="0" dirty="0" smtClean="0"/>
              <a:t>However, many of us delegate this to a specialist when that might not be appropriate.</a:t>
            </a:r>
            <a:endParaRPr lang="en-US" dirty="0" smtClean="0"/>
          </a:p>
          <a:p>
            <a:pPr>
              <a:spcBef>
                <a:spcPts val="0"/>
              </a:spcBef>
              <a:buNone/>
            </a:pPr>
            <a:endParaRPr dirty="0"/>
          </a:p>
        </p:txBody>
      </p:sp>
    </p:spTree>
    <p:extLst>
      <p:ext uri="{BB962C8B-B14F-4D97-AF65-F5344CB8AC3E}">
        <p14:creationId xmlns:p14="http://schemas.microsoft.com/office/powerpoint/2010/main" xmlns="" val="34351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5 criteria,</a:t>
            </a:r>
            <a:r>
              <a:rPr lang="en-US" baseline="0" dirty="0" smtClean="0"/>
              <a:t> A-E</a:t>
            </a:r>
          </a:p>
          <a:p>
            <a:pPr>
              <a:spcBef>
                <a:spcPts val="0"/>
              </a:spcBef>
              <a:buNone/>
            </a:pPr>
            <a:endParaRPr lang="en-US" dirty="0" smtClean="0"/>
          </a:p>
          <a:p>
            <a:pPr marL="228600" indent="-228600">
              <a:spcBef>
                <a:spcPts val="0"/>
              </a:spcBef>
              <a:buAutoNum type="alphaUcPeriod"/>
            </a:pPr>
            <a:r>
              <a:rPr lang="en-US" baseline="0" dirty="0" smtClean="0"/>
              <a:t>Very important to adhere to these symptoms, need at least 6 of 9</a:t>
            </a:r>
          </a:p>
          <a:p>
            <a:pPr marL="228600" indent="-228600">
              <a:spcBef>
                <a:spcPts val="0"/>
              </a:spcBef>
              <a:buAutoNum type="alphaUcPeriod"/>
            </a:pPr>
            <a:r>
              <a:rPr lang="en-US" baseline="0" dirty="0" smtClean="0"/>
              <a:t>This was one of the few changes from DSM-IV to DSM-5; may help diagnose inattentive children once their ADHD comes out later in life (i.e., middle school)</a:t>
            </a:r>
          </a:p>
          <a:p>
            <a:pPr marL="228600" indent="-228600">
              <a:spcBef>
                <a:spcPts val="0"/>
              </a:spcBef>
              <a:buAutoNum type="alphaUcPeriod"/>
            </a:pPr>
            <a:r>
              <a:rPr lang="en-US" baseline="0" dirty="0" smtClean="0"/>
              <a:t>If it only occurs with math, that’s a math learning disability, not ADHD. If it only occurs at home, that’s more than likely related to a home problem.</a:t>
            </a:r>
          </a:p>
          <a:p>
            <a:pPr marL="228600" indent="-228600">
              <a:spcBef>
                <a:spcPts val="0"/>
              </a:spcBef>
              <a:buAutoNum type="alphaUcPeriod"/>
            </a:pPr>
            <a:r>
              <a:rPr lang="en-US" baseline="0" dirty="0" smtClean="0"/>
              <a:t>A child may still have ADHD if they’re making all A’s and B’s… they may have no friends or be going to bed at 1am because they’re crying from 10-12.</a:t>
            </a:r>
          </a:p>
          <a:p>
            <a:pPr marL="228600" indent="-228600">
              <a:spcBef>
                <a:spcPts val="0"/>
              </a:spcBef>
              <a:buAutoNum type="alphaUcPeriod"/>
            </a:pPr>
            <a:r>
              <a:rPr lang="en-US" baseline="0" dirty="0" smtClean="0"/>
              <a:t>This is why ADHD can be over-diagnosed: because people don’t look for a better reason for it.</a:t>
            </a:r>
          </a:p>
          <a:p>
            <a:pPr marL="228600" indent="-228600">
              <a:spcBef>
                <a:spcPts val="0"/>
              </a:spcBef>
              <a:buAutoNum type="alphaUcPeriod"/>
            </a:pPr>
            <a:endParaRPr lang="en-US" baseline="0" dirty="0" smtClean="0"/>
          </a:p>
          <a:p>
            <a:pPr marL="228600" indent="-228600">
              <a:spcBef>
                <a:spcPts val="0"/>
              </a:spcBef>
              <a:buAutoNum type="alphaUcPeriod"/>
            </a:pPr>
            <a:endParaRPr lang="en-US" baseline="0" dirty="0" smtClean="0"/>
          </a:p>
        </p:txBody>
      </p:sp>
    </p:spTree>
    <p:extLst>
      <p:ext uri="{BB962C8B-B14F-4D97-AF65-F5344CB8AC3E}">
        <p14:creationId xmlns:p14="http://schemas.microsoft.com/office/powerpoint/2010/main" xmlns="" val="80147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Practices will be assessing for ADHD using parent and teacher Vanderbilt scales, which are pictured on the screen.</a:t>
            </a:r>
          </a:p>
        </p:txBody>
      </p:sp>
    </p:spTree>
    <p:extLst>
      <p:ext uri="{BB962C8B-B14F-4D97-AF65-F5344CB8AC3E}">
        <p14:creationId xmlns:p14="http://schemas.microsoft.com/office/powerpoint/2010/main" xmlns="" val="291059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69542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16F7A74B-5127-4575-AC46-11093485DD41}" type="slidenum">
              <a:rPr lang="en-US" smtClean="0"/>
              <a:pPr/>
              <a:t>2</a:t>
            </a:fld>
            <a:endParaRPr lang="en-US"/>
          </a:p>
        </p:txBody>
      </p:sp>
    </p:spTree>
    <p:extLst>
      <p:ext uri="{BB962C8B-B14F-4D97-AF65-F5344CB8AC3E}">
        <p14:creationId xmlns:p14="http://schemas.microsoft.com/office/powerpoint/2010/main" xmlns="" val="32166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3968448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another condition explains the symptoms better than ADHD does; they masquerade as ADHD.</a:t>
            </a:r>
            <a:endParaRPr lang="en-US" dirty="0" smtClean="0"/>
          </a:p>
          <a:p>
            <a:pPr>
              <a:spcBef>
                <a:spcPts val="0"/>
              </a:spcBef>
              <a:buNone/>
            </a:pPr>
            <a:endParaRPr dirty="0"/>
          </a:p>
        </p:txBody>
      </p:sp>
    </p:spTree>
    <p:extLst>
      <p:ext uri="{BB962C8B-B14F-4D97-AF65-F5344CB8AC3E}">
        <p14:creationId xmlns:p14="http://schemas.microsoft.com/office/powerpoint/2010/main" xmlns="" val="362626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But…sometimes</a:t>
            </a:r>
            <a:r>
              <a:rPr lang="en-US" baseline="0" dirty="0" smtClean="0"/>
              <a:t> the best diagnosis is no diagnosis. One of these things could be true instead.</a:t>
            </a:r>
          </a:p>
          <a:p>
            <a:pPr>
              <a:spcBef>
                <a:spcPts val="0"/>
              </a:spcBef>
              <a:buNone/>
            </a:pPr>
            <a:endParaRPr lang="en-US" baseline="0" dirty="0" smtClean="0"/>
          </a:p>
          <a:p>
            <a:pPr>
              <a:spcBef>
                <a:spcPts val="0"/>
              </a:spcBef>
              <a:buNone/>
            </a:pPr>
            <a:r>
              <a:rPr lang="en-US" baseline="0" dirty="0" smtClean="0"/>
              <a:t>Immaturity: sometimes this has to do with where they were born in the school year.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80th percentile hyperactivity, impulsivity (“he’s just a boy”)</a:t>
            </a:r>
          </a:p>
          <a:p>
            <a:pPr>
              <a:spcBef>
                <a:spcPts val="0"/>
              </a:spcBef>
              <a:buNone/>
            </a:pPr>
            <a:endParaRPr dirty="0"/>
          </a:p>
        </p:txBody>
      </p:sp>
    </p:spTree>
    <p:extLst>
      <p:ext uri="{BB962C8B-B14F-4D97-AF65-F5344CB8AC3E}">
        <p14:creationId xmlns:p14="http://schemas.microsoft.com/office/powerpoint/2010/main" xmlns="" val="880139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It’s not</a:t>
            </a:r>
            <a:r>
              <a:rPr lang="en-US" baseline="0" dirty="0" smtClean="0"/>
              <a:t> always that other conditions occur </a:t>
            </a:r>
            <a:r>
              <a:rPr lang="en-US" i="1" baseline="0" dirty="0" smtClean="0"/>
              <a:t>instead </a:t>
            </a:r>
            <a:r>
              <a:rPr lang="en-US" i="0" baseline="0" dirty="0" smtClean="0"/>
              <a:t>of ADHD, sometimes they occur </a:t>
            </a:r>
            <a:r>
              <a:rPr lang="en-US" i="1" baseline="0" dirty="0" smtClean="0"/>
              <a:t>with</a:t>
            </a:r>
            <a:r>
              <a:rPr lang="en-US" i="0" baseline="0" dirty="0" smtClean="0"/>
              <a:t> ADHD. “Squeaky clean” ADHD is rare; most commonly, it’s more than one thing. </a:t>
            </a:r>
          </a:p>
          <a:p>
            <a:pPr>
              <a:spcBef>
                <a:spcPts val="0"/>
              </a:spcBef>
              <a:buNone/>
            </a:pPr>
            <a:endParaRPr lang="en-US" i="0" baseline="0" dirty="0" smtClean="0"/>
          </a:p>
          <a:p>
            <a:pPr>
              <a:spcBef>
                <a:spcPts val="0"/>
              </a:spcBef>
              <a:buNone/>
            </a:pPr>
            <a:r>
              <a:rPr lang="en-US" i="0" baseline="0" dirty="0" smtClean="0"/>
              <a:t>On the expert call, the group noted that telling the difference between a differential diagnosis and a co-existing condition is difficult; it is difficult for everyone, but general pediatricians can do it. Sometimes you have to use trial and error to figure out what the problem is.</a:t>
            </a:r>
            <a:endParaRPr lang="en-US" dirty="0" smtClean="0"/>
          </a:p>
          <a:p>
            <a:pPr>
              <a:spcBef>
                <a:spcPts val="0"/>
              </a:spcBef>
              <a:buNone/>
            </a:pPr>
            <a:endParaRPr dirty="0"/>
          </a:p>
        </p:txBody>
      </p:sp>
    </p:spTree>
    <p:extLst>
      <p:ext uri="{BB962C8B-B14F-4D97-AF65-F5344CB8AC3E}">
        <p14:creationId xmlns:p14="http://schemas.microsoft.com/office/powerpoint/2010/main" xmlns="" val="161078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EA687762-0442-49E4-9C12-564F0CBC60D8}" type="slidenum">
              <a:rPr lang="en-US" smtClean="0"/>
              <a:pPr/>
              <a:t>24</a:t>
            </a:fld>
            <a:endParaRPr lang="en-US"/>
          </a:p>
        </p:txBody>
      </p:sp>
    </p:spTree>
    <p:extLst>
      <p:ext uri="{BB962C8B-B14F-4D97-AF65-F5344CB8AC3E}">
        <p14:creationId xmlns:p14="http://schemas.microsoft.com/office/powerpoint/2010/main" xmlns="" val="311107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key action statement is</a:t>
            </a:r>
            <a:r>
              <a:rPr lang="en-US" baseline="0" dirty="0" smtClean="0"/>
              <a:t> a reminder that treatment of a child with ADHD should be viewed more as long-term management that is patient-centered and fits into the broader resources available in your community. The chronic care model, in particular, is a foundation of CQN projects and will be discussed more today and throughout this collaborative. It is also described in more detail in the pre-work packet you were asked to review before this meeting, as well as the project charter.</a:t>
            </a:r>
          </a:p>
          <a:p>
            <a:pPr>
              <a:spcBef>
                <a:spcPts val="0"/>
              </a:spcBef>
              <a:buNone/>
            </a:pPr>
            <a:endParaRPr lang="en-US" baseline="0" dirty="0" smtClean="0"/>
          </a:p>
        </p:txBody>
      </p:sp>
    </p:spTree>
    <p:extLst>
      <p:ext uri="{BB962C8B-B14F-4D97-AF65-F5344CB8AC3E}">
        <p14:creationId xmlns:p14="http://schemas.microsoft.com/office/powerpoint/2010/main" xmlns="" val="3943004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MS PGothic" pitchFamily="34" charset="-128"/>
            </a:endParaRPr>
          </a:p>
        </p:txBody>
      </p:sp>
      <p:sp>
        <p:nvSpPr>
          <p:cNvPr id="10035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CAC29EC-C7DD-4D2D-AE0E-DF53AC38C263}" type="slidenum">
              <a:rPr lang="en-US" sz="1200">
                <a:solidFill>
                  <a:srgbClr val="000000"/>
                </a:solidFill>
                <a:latin typeface="Calibri" pitchFamily="34" charset="0"/>
                <a:cs typeface="Arial" pitchFamily="34" charset="0"/>
              </a:rPr>
              <a:pPr eaLnBrk="1" hangingPunct="1"/>
              <a:t>26</a:t>
            </a:fld>
            <a:endParaRPr lang="en-US" sz="1200" dirty="0">
              <a:solidFill>
                <a:srgbClr val="000000"/>
              </a:solidFill>
              <a:latin typeface="Calibri"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a:t>
            </a:r>
            <a:r>
              <a:rPr lang="en-US" baseline="0" dirty="0" smtClean="0"/>
              <a:t>treatment, we need to monitor side effects and titrate appropriately, then partner with parents and teachers for effective behavior management. As pediatricians, we do need to emphasize the behavior management more. </a:t>
            </a:r>
            <a:endParaRPr lang="en-US" dirty="0" smtClean="0"/>
          </a:p>
          <a:p>
            <a:pPr>
              <a:spcBef>
                <a:spcPts val="0"/>
              </a:spcBef>
              <a:buNone/>
            </a:pPr>
            <a:endParaRPr lang="en-US" dirty="0" smtClean="0"/>
          </a:p>
          <a:p>
            <a:pPr>
              <a:spcBef>
                <a:spcPts val="0"/>
              </a:spcBef>
              <a:buNone/>
            </a:pPr>
            <a:r>
              <a:rPr lang="en-US" dirty="0" smtClean="0"/>
              <a:t>Key action statement</a:t>
            </a:r>
            <a:r>
              <a:rPr lang="en-US" baseline="0" dirty="0" smtClean="0"/>
              <a:t> 5 focuses on treatment and that varies by age…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xmlns="" val="4040008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5034481-7F1C-499A-94FB-A21A7826EB9B}" type="slidenum">
              <a:rPr lang="en-US" smtClean="0"/>
              <a:pPr/>
              <a:t>28</a:t>
            </a:fld>
            <a:endParaRPr lang="en-US" dirty="0"/>
          </a:p>
        </p:txBody>
      </p:sp>
    </p:spTree>
    <p:extLst>
      <p:ext uri="{BB962C8B-B14F-4D97-AF65-F5344CB8AC3E}">
        <p14:creationId xmlns:p14="http://schemas.microsoft.com/office/powerpoint/2010/main" xmlns="" val="89061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Preschoolers: this is another change from DSM-IV.</a:t>
            </a:r>
            <a:r>
              <a:rPr lang="en-US" baseline="0" dirty="0" smtClean="0"/>
              <a:t> Previously, they only made recommendations from ages 6-16.</a:t>
            </a:r>
          </a:p>
          <a:p>
            <a:pPr>
              <a:spcBef>
                <a:spcPts val="0"/>
              </a:spcBef>
              <a:buNone/>
            </a:pPr>
            <a:endParaRPr lang="en-US" baseline="0" dirty="0" smtClean="0"/>
          </a:p>
          <a:p>
            <a:pPr>
              <a:spcBef>
                <a:spcPts val="0"/>
              </a:spcBef>
              <a:buNone/>
            </a:pPr>
            <a:r>
              <a:rPr lang="en-US" baseline="0" dirty="0" smtClean="0"/>
              <a:t>We can diagnose before age 5 now and the proper treatment is </a:t>
            </a:r>
            <a:r>
              <a:rPr lang="en-US" u="sng" baseline="0" dirty="0" smtClean="0"/>
              <a:t>evidence-based</a:t>
            </a:r>
            <a:r>
              <a:rPr lang="en-US" baseline="0" dirty="0" smtClean="0"/>
              <a:t> parent- </a:t>
            </a:r>
            <a:r>
              <a:rPr lang="en-US" sz="1100" dirty="0" smtClean="0">
                <a:solidFill>
                  <a:srgbClr val="0000FF"/>
                </a:solidFill>
              </a:rPr>
              <a:t>and/or teacher-administered behavior therapy</a:t>
            </a:r>
            <a:r>
              <a:rPr lang="en-US" sz="1100" dirty="0" smtClean="0">
                <a:solidFill>
                  <a:schemeClr val="tx1"/>
                </a:solidFill>
              </a:rPr>
              <a:t>.</a:t>
            </a:r>
            <a:r>
              <a:rPr lang="en-US" sz="1100" baseline="0" dirty="0" smtClean="0">
                <a:solidFill>
                  <a:schemeClr val="tx1"/>
                </a:solidFill>
              </a:rPr>
              <a:t> </a:t>
            </a:r>
          </a:p>
          <a:p>
            <a:pPr>
              <a:spcBef>
                <a:spcPts val="0"/>
              </a:spcBef>
              <a:buNone/>
            </a:pPr>
            <a:r>
              <a:rPr lang="en-US" sz="1100" baseline="0" dirty="0" smtClean="0">
                <a:solidFill>
                  <a:schemeClr val="tx1"/>
                </a:solidFill>
              </a:rPr>
              <a:t>Emphasizes “evidence-based”… oftentimes we refer to someone (because we don’t know what to do) who may be delivering therapies that don’t have an evidence base.</a:t>
            </a:r>
          </a:p>
          <a:p>
            <a:pPr>
              <a:spcBef>
                <a:spcPts val="0"/>
              </a:spcBef>
              <a:buNone/>
            </a:pPr>
            <a:endParaRPr lang="en-US" sz="1100" baseline="0" dirty="0" smtClean="0">
              <a:solidFill>
                <a:schemeClr val="tx1"/>
              </a:solidFill>
            </a:endParaRPr>
          </a:p>
          <a:p>
            <a:pPr>
              <a:spcBef>
                <a:spcPts val="0"/>
              </a:spcBef>
              <a:buNone/>
            </a:pPr>
            <a:r>
              <a:rPr lang="en-US" sz="1100" baseline="0" dirty="0" smtClean="0">
                <a:solidFill>
                  <a:schemeClr val="tx1"/>
                </a:solidFill>
              </a:rPr>
              <a:t>Notice that this evidence is grade A…but how often does it occur in practice? </a:t>
            </a:r>
            <a:endParaRPr lang="en-US" dirty="0" smtClean="0"/>
          </a:p>
          <a:p>
            <a:pPr>
              <a:spcBef>
                <a:spcPts val="0"/>
              </a:spcBef>
              <a:buNone/>
            </a:pPr>
            <a:endParaRPr dirty="0"/>
          </a:p>
        </p:txBody>
      </p:sp>
    </p:spTree>
    <p:extLst>
      <p:ext uri="{BB962C8B-B14F-4D97-AF65-F5344CB8AC3E}">
        <p14:creationId xmlns:p14="http://schemas.microsoft.com/office/powerpoint/2010/main" xmlns="" val="197849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342841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Oftentimes</a:t>
            </a:r>
            <a:r>
              <a:rPr lang="en-US" baseline="0" dirty="0" smtClean="0"/>
              <a:t> parents come in wanting us to fix the kids. But it’s implemented by training the parents. It’s not for the child, it’s for the parents…teach them how to modify the child’s behavior which then improves the child’s ability to regulate their own behavior. A “users guide” for parenting a child with ADHD.</a:t>
            </a:r>
          </a:p>
          <a:p>
            <a:pPr>
              <a:spcBef>
                <a:spcPts val="0"/>
              </a:spcBef>
              <a:buNone/>
            </a:pPr>
            <a:endParaRPr lang="en-US" baseline="0" dirty="0" smtClean="0"/>
          </a:p>
          <a:p>
            <a:pPr>
              <a:spcBef>
                <a:spcPts val="0"/>
              </a:spcBef>
              <a:buNone/>
            </a:pPr>
            <a:r>
              <a:rPr lang="en-US" baseline="0" dirty="0" smtClean="0"/>
              <a:t>If the child is spending time with a therapist, </a:t>
            </a:r>
            <a:r>
              <a:rPr lang="en-US" u="sng" baseline="0" dirty="0" smtClean="0"/>
              <a:t>that is not evidence-based therapy</a:t>
            </a:r>
            <a:r>
              <a:rPr lang="en-US" baseline="0" dirty="0" smtClean="0"/>
              <a:t>.</a:t>
            </a:r>
            <a:endParaRPr lang="en-US" dirty="0" smtClean="0"/>
          </a:p>
          <a:p>
            <a:pPr>
              <a:spcBef>
                <a:spcPts val="0"/>
              </a:spcBef>
              <a:buNone/>
            </a:pPr>
            <a:endParaRPr dirty="0"/>
          </a:p>
        </p:txBody>
      </p:sp>
    </p:spTree>
    <p:extLst>
      <p:ext uri="{BB962C8B-B14F-4D97-AF65-F5344CB8AC3E}">
        <p14:creationId xmlns:p14="http://schemas.microsoft.com/office/powerpoint/2010/main" xmlns="" val="2598987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9076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9911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100" dirty="0" smtClean="0">
                <a:solidFill>
                  <a:srgbClr val="0000FF"/>
                </a:solidFill>
              </a:rPr>
              <a:t>This guideline recommendation</a:t>
            </a:r>
            <a:r>
              <a:rPr lang="en" sz="1100" baseline="0" dirty="0" smtClean="0">
                <a:solidFill>
                  <a:srgbClr val="0000FF"/>
                </a:solidFill>
              </a:rPr>
              <a:t> is an </a:t>
            </a:r>
            <a:r>
              <a:rPr lang="en" sz="1100" u="sng" baseline="0" dirty="0" smtClean="0">
                <a:solidFill>
                  <a:srgbClr val="0000FF"/>
                </a:solidFill>
              </a:rPr>
              <a:t>off-label</a:t>
            </a:r>
            <a:r>
              <a:rPr lang="en" sz="1100" u="none" baseline="0" dirty="0" smtClean="0">
                <a:solidFill>
                  <a:srgbClr val="0000FF"/>
                </a:solidFill>
              </a:rPr>
              <a:t> use of Ritalin: </a:t>
            </a:r>
            <a:r>
              <a:rPr lang="en" sz="1100" dirty="0" smtClean="0">
                <a:hlinkClick r:id="rId3"/>
              </a:rPr>
              <a:t>http://www.fda.gov/downloads/Drugs/DrugSafety/ucm089090.pdf</a:t>
            </a:r>
            <a:r>
              <a:rPr lang="en" sz="1100" dirty="0" smtClean="0"/>
              <a:t> </a:t>
            </a:r>
          </a:p>
          <a:p>
            <a:pPr>
              <a:spcBef>
                <a:spcPts val="0"/>
              </a:spcBef>
              <a:buNone/>
            </a:pPr>
            <a:endParaRPr dirty="0"/>
          </a:p>
        </p:txBody>
      </p:sp>
    </p:spTree>
    <p:extLst>
      <p:ext uri="{BB962C8B-B14F-4D97-AF65-F5344CB8AC3E}">
        <p14:creationId xmlns:p14="http://schemas.microsoft.com/office/powerpoint/2010/main" xmlns="" val="275621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 val="2160338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lnSpc>
                <a:spcPct val="100000"/>
              </a:lnSpc>
              <a:spcAft>
                <a:spcPts val="1200"/>
              </a:spcAft>
            </a:pPr>
            <a:r>
              <a:rPr lang="en-US" dirty="0" smtClean="0"/>
              <a:t>Behavioral interventions were more effective in preschoolers than in school-aged children and adolescents and didn’t cause side effects.</a:t>
            </a:r>
          </a:p>
          <a:p>
            <a:pPr>
              <a:lnSpc>
                <a:spcPct val="100000"/>
              </a:lnSpc>
              <a:spcAft>
                <a:spcPts val="1200"/>
              </a:spcAft>
            </a:pPr>
            <a:r>
              <a:rPr lang="en-US" dirty="0" smtClean="0"/>
              <a:t>Medication was effective but not as effective and with more side effects than medication use in school aged children. </a:t>
            </a:r>
          </a:p>
          <a:p>
            <a:pPr>
              <a:spcBef>
                <a:spcPts val="0"/>
              </a:spcBef>
              <a:buNone/>
            </a:pPr>
            <a:endParaRPr lang="en-US" dirty="0" smtClean="0"/>
          </a:p>
          <a:p>
            <a:pPr>
              <a:spcBef>
                <a:spcPts val="0"/>
              </a:spcBef>
              <a:buNone/>
            </a:pPr>
            <a:endParaRPr dirty="0"/>
          </a:p>
        </p:txBody>
      </p:sp>
    </p:spTree>
    <p:extLst>
      <p:ext uri="{BB962C8B-B14F-4D97-AF65-F5344CB8AC3E}">
        <p14:creationId xmlns:p14="http://schemas.microsoft.com/office/powerpoint/2010/main" xmlns="" val="3038313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Found that it</a:t>
            </a:r>
            <a:r>
              <a:rPr lang="en-US" baseline="0" dirty="0" smtClean="0"/>
              <a:t> is effective and they don’t cause bad outcomes.</a:t>
            </a:r>
          </a:p>
          <a:p>
            <a:pPr>
              <a:spcBef>
                <a:spcPts val="0"/>
              </a:spcBef>
              <a:buNone/>
            </a:pPr>
            <a:endParaRPr lang="en-US" baseline="0" dirty="0" smtClean="0"/>
          </a:p>
          <a:p>
            <a:pPr>
              <a:spcBef>
                <a:spcPts val="0"/>
              </a:spcBef>
              <a:buNone/>
            </a:pPr>
            <a:r>
              <a:rPr lang="en-US" baseline="0" dirty="0" smtClean="0"/>
              <a:t>Unfortunately, these programs can cost thousands of dollars and are not easily accessible by pediatricians, so there is a reason they’re not being used as recommended.</a:t>
            </a:r>
            <a:endParaRPr dirty="0"/>
          </a:p>
        </p:txBody>
      </p:sp>
    </p:spTree>
    <p:extLst>
      <p:ext uri="{BB962C8B-B14F-4D97-AF65-F5344CB8AC3E}">
        <p14:creationId xmlns:p14="http://schemas.microsoft.com/office/powerpoint/2010/main" xmlns="" val="319722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These are some of the evidence-based programs for behavioral therapy. However, they are very expensive.</a:t>
            </a:r>
          </a:p>
          <a:p>
            <a:pPr>
              <a:spcBef>
                <a:spcPts val="0"/>
              </a:spcBef>
              <a:buNone/>
            </a:pPr>
            <a:endParaRPr lang="en-US" dirty="0" smtClean="0"/>
          </a:p>
          <a:p>
            <a:pPr>
              <a:spcBef>
                <a:spcPts val="0"/>
              </a:spcBef>
              <a:buNone/>
            </a:pPr>
            <a:r>
              <a:rPr lang="en-US" dirty="0" smtClean="0"/>
              <a:t>The CDC does offer a</a:t>
            </a:r>
            <a:r>
              <a:rPr lang="en-US" baseline="0" dirty="0" smtClean="0"/>
              <a:t> free online module on communication and parenting for parents, so we recommend you direct parents to that resource, as well: http://www.cdc.gov/parents/essentials/communication/  </a:t>
            </a:r>
          </a:p>
          <a:p>
            <a:pPr>
              <a:spcBef>
                <a:spcPts val="0"/>
              </a:spcBef>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Resource from Kelly on what behavioral therapy should look like: </a:t>
            </a:r>
            <a:r>
              <a:rPr lang="en-US" sz="1100" u="sng" kern="1200" dirty="0" smtClean="0">
                <a:solidFill>
                  <a:schemeClr val="tx1"/>
                </a:solidFill>
                <a:effectLst/>
                <a:latin typeface="+mn-lt"/>
                <a:ea typeface="+mn-ea"/>
                <a:cs typeface="+mn-cs"/>
                <a:hlinkClick r:id="rId3"/>
              </a:rPr>
              <a:t>http://effectivechildtherapy.org/content/behavior-therapy-adhd</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xmlns="" val="1579544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For elementary school–aged children (6–11 years of age), the primary care clinician should prescribe US Food and Drug Administration–approved medications for ADHD (quality of evidence </a:t>
            </a:r>
            <a:r>
              <a:rPr lang="en-US" sz="1100" dirty="0" smtClean="0">
                <a:solidFill>
                  <a:srgbClr val="FF0000"/>
                </a:solidFill>
              </a:rPr>
              <a:t>A</a:t>
            </a:r>
            <a:r>
              <a:rPr lang="en-US" sz="1100" dirty="0" smtClean="0"/>
              <a:t>/strong recommendation) </a:t>
            </a:r>
            <a:r>
              <a:rPr lang="en-US" sz="1100" dirty="0" smtClean="0">
                <a:solidFill>
                  <a:srgbClr val="0000FF"/>
                </a:solidFill>
              </a:rPr>
              <a:t>and/or</a:t>
            </a:r>
            <a:r>
              <a:rPr lang="en-US" sz="1100" dirty="0" smtClean="0"/>
              <a:t> evidence-based parent and/or teacher-administered behavior therapy as treatment for ADHD, preferably both (quality of evidence </a:t>
            </a:r>
            <a:r>
              <a:rPr lang="en-US" sz="1100" dirty="0" smtClean="0">
                <a:solidFill>
                  <a:srgbClr val="FF0000"/>
                </a:solidFill>
              </a:rPr>
              <a:t>B</a:t>
            </a:r>
            <a:r>
              <a:rPr lang="en-US" sz="1100" dirty="0" smtClean="0"/>
              <a:t>/strong recommendation). </a:t>
            </a:r>
          </a:p>
          <a:p>
            <a:pPr>
              <a:spcBef>
                <a:spcPts val="0"/>
              </a:spcBef>
              <a:buNone/>
            </a:pPr>
            <a:endParaRPr lang="en-US" dirty="0" smtClean="0"/>
          </a:p>
          <a:p>
            <a:pPr>
              <a:spcBef>
                <a:spcPts val="0"/>
              </a:spcBef>
              <a:buNone/>
            </a:pPr>
            <a:endParaRPr dirty="0"/>
          </a:p>
        </p:txBody>
      </p:sp>
    </p:spTree>
    <p:extLst>
      <p:ext uri="{BB962C8B-B14F-4D97-AF65-F5344CB8AC3E}">
        <p14:creationId xmlns:p14="http://schemas.microsoft.com/office/powerpoint/2010/main" xmlns="" val="2490012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5034481-7F1C-499A-94FB-A21A7826EB9B}" type="slidenum">
              <a:rPr lang="en-US" smtClean="0"/>
              <a:pPr/>
              <a:t>39</a:t>
            </a:fld>
            <a:endParaRPr lang="en-US" dirty="0"/>
          </a:p>
        </p:txBody>
      </p:sp>
    </p:spTree>
    <p:extLst>
      <p:ext uri="{BB962C8B-B14F-4D97-AF65-F5344CB8AC3E}">
        <p14:creationId xmlns:p14="http://schemas.microsoft.com/office/powerpoint/2010/main" xmlns="" val="314133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60F2955-533A-43DD-BC92-2C6F1D7B1042}" type="slidenum">
              <a:rPr lang="en-US" smtClean="0"/>
              <a:pPr/>
              <a:t>4</a:t>
            </a:fld>
            <a:endParaRPr lang="en-US"/>
          </a:p>
        </p:txBody>
      </p:sp>
    </p:spTree>
    <p:extLst>
      <p:ext uri="{BB962C8B-B14F-4D97-AF65-F5344CB8AC3E}">
        <p14:creationId xmlns:p14="http://schemas.microsoft.com/office/powerpoint/2010/main" xmlns="" val="4051200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Aft>
                <a:spcPts val="600"/>
              </a:spcAft>
            </a:pPr>
            <a:r>
              <a:rPr lang="en-US" sz="1100" dirty="0" smtClean="0"/>
              <a:t>The evidence is particularly strong for </a:t>
            </a:r>
            <a:r>
              <a:rPr lang="en-US" sz="1100" dirty="0" smtClean="0">
                <a:solidFill>
                  <a:srgbClr val="0000FF"/>
                </a:solidFill>
              </a:rPr>
              <a:t>stimulant medications</a:t>
            </a:r>
            <a:r>
              <a:rPr lang="en-US" sz="1100" dirty="0" smtClean="0"/>
              <a:t> and sufficient but less strong for atomoxetine, extended-release </a:t>
            </a:r>
            <a:r>
              <a:rPr lang="en-US" sz="1100" dirty="0" err="1" smtClean="0"/>
              <a:t>guanfacine</a:t>
            </a:r>
            <a:r>
              <a:rPr lang="en-US" sz="1100" dirty="0" smtClean="0"/>
              <a:t>, and extended-release clonidine (in that order) (quality of evidence </a:t>
            </a:r>
            <a:r>
              <a:rPr lang="en-US" sz="1100" dirty="0" smtClean="0">
                <a:solidFill>
                  <a:srgbClr val="FF0000"/>
                </a:solidFill>
              </a:rPr>
              <a:t>A</a:t>
            </a:r>
            <a:r>
              <a:rPr lang="en-US" sz="1100" dirty="0" smtClean="0"/>
              <a:t>/strong recommendation). </a:t>
            </a:r>
          </a:p>
          <a:p>
            <a:pPr>
              <a:spcAft>
                <a:spcPts val="600"/>
              </a:spcAft>
            </a:pPr>
            <a:r>
              <a:rPr lang="en-US" sz="1100" dirty="0" smtClean="0"/>
              <a:t>The school environment, program, or placement is a part of any treatment plan. </a:t>
            </a:r>
            <a:r>
              <a:rPr lang="en-US" sz="1100" i="1" dirty="0" smtClean="0"/>
              <a:t>(No quality of evidence sited)</a:t>
            </a:r>
          </a:p>
          <a:p>
            <a:pPr>
              <a:spcBef>
                <a:spcPts val="0"/>
              </a:spcBef>
              <a:buNone/>
            </a:pPr>
            <a:endParaRPr lang="en-US" dirty="0" smtClean="0"/>
          </a:p>
          <a:p>
            <a:pPr>
              <a:spcBef>
                <a:spcPts val="0"/>
              </a:spcBef>
              <a:buNone/>
            </a:pPr>
            <a:endParaRPr dirty="0"/>
          </a:p>
        </p:txBody>
      </p:sp>
    </p:spTree>
    <p:extLst>
      <p:ext uri="{BB962C8B-B14F-4D97-AF65-F5344CB8AC3E}">
        <p14:creationId xmlns:p14="http://schemas.microsoft.com/office/powerpoint/2010/main" xmlns="" val="4079766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b="1" baseline="0" dirty="0" smtClean="0"/>
              <a:t>Notes from Jeff Epstein:</a:t>
            </a:r>
          </a:p>
          <a:p>
            <a:pPr>
              <a:spcBef>
                <a:spcPts val="0"/>
              </a:spcBef>
              <a:buNone/>
            </a:pPr>
            <a:r>
              <a:rPr lang="en-US" b="0" baseline="0" dirty="0" smtClean="0"/>
              <a:t>In MTA study, 579 children with ADHD were randomly assigned to one of 4 treatment strategies (Meds only, Behavioral </a:t>
            </a:r>
            <a:r>
              <a:rPr lang="en-US" b="0" baseline="0" dirty="0" err="1" smtClean="0"/>
              <a:t>Tx</a:t>
            </a:r>
            <a:r>
              <a:rPr lang="en-US" b="0" baseline="0" dirty="0" smtClean="0"/>
              <a:t> only, Meds + Behavioral </a:t>
            </a:r>
            <a:r>
              <a:rPr lang="en-US" b="0" baseline="0" dirty="0" err="1" smtClean="0"/>
              <a:t>Tx</a:t>
            </a:r>
            <a:r>
              <a:rPr lang="en-US" b="0" baseline="0" dirty="0" smtClean="0"/>
              <a:t>, and Community Control) </a:t>
            </a:r>
          </a:p>
          <a:p>
            <a:pPr>
              <a:spcBef>
                <a:spcPts val="0"/>
              </a:spcBef>
              <a:buNone/>
            </a:pPr>
            <a:r>
              <a:rPr lang="en-US" b="0" baseline="0" dirty="0" smtClean="0"/>
              <a:t>For purposes of today’s presentation, only going to focus on two of those groups: Meds Only and Community Control;</a:t>
            </a:r>
          </a:p>
          <a:p>
            <a:pPr>
              <a:spcBef>
                <a:spcPts val="0"/>
              </a:spcBef>
              <a:buNone/>
            </a:pPr>
            <a:r>
              <a:rPr lang="en-US" b="0" baseline="0" dirty="0" smtClean="0"/>
              <a:t>Families assigned to community control group were given a list of referrals in the community and told that they could pursue whatever treatment strategy they wanted ON THEIR OWN; 66% of these kids went to community-based providers and received Ritalin – the only medication that was readily available in 1993-1995 when this study was conducted.  The other 33% did not pursue meds.</a:t>
            </a:r>
          </a:p>
          <a:p>
            <a:pPr>
              <a:spcBef>
                <a:spcPts val="0"/>
              </a:spcBef>
              <a:buNone/>
            </a:pPr>
            <a:r>
              <a:rPr lang="en-US" b="0" baseline="0" dirty="0" smtClean="0"/>
              <a:t>Those who got Ritalin from community [white line] had a greater reduction in ADHD symptoms over the course of 14 months than those who did not pursue </a:t>
            </a:r>
            <a:r>
              <a:rPr lang="en-US" b="0" baseline="0" dirty="0" err="1" smtClean="0"/>
              <a:t>medicaiton</a:t>
            </a:r>
            <a:r>
              <a:rPr lang="en-US" b="0" baseline="0" dirty="0" smtClean="0"/>
              <a:t> treatment</a:t>
            </a:r>
          </a:p>
          <a:p>
            <a:pPr>
              <a:spcBef>
                <a:spcPts val="0"/>
              </a:spcBef>
              <a:buNone/>
            </a:pPr>
            <a:r>
              <a:rPr lang="en-US" b="0" baseline="0" dirty="0" smtClean="0"/>
              <a:t>But here is the fascinating point – look at the kids who were assigned to the medication only arm of the study – remember these kids received Ritalin in the context of the research study.  [green line]</a:t>
            </a:r>
          </a:p>
          <a:p>
            <a:pPr>
              <a:spcBef>
                <a:spcPts val="0"/>
              </a:spcBef>
              <a:buNone/>
            </a:pPr>
            <a:r>
              <a:rPr lang="en-US" b="0" baseline="0" dirty="0" smtClean="0"/>
              <a:t>Both sets of children received primarily Ritalin but children who received medication from the study did significantly better. Why?</a:t>
            </a:r>
          </a:p>
          <a:p>
            <a:pPr>
              <a:spcBef>
                <a:spcPts val="0"/>
              </a:spcBef>
              <a:buNone/>
            </a:pPr>
            <a:r>
              <a:rPr lang="en-US" b="0" baseline="0" dirty="0" smtClean="0"/>
              <a:t>Those who received in context of study had 1) initial rigorous titration to determine correct dose – 3 different doses tried over the course of the first month of treatment; 2) monthly visits for the first 6 months of treatment – then bimonthly visits; 3) length of follow-up visits was approximately 30 minutes; 4) was contact with teachers on a monthly basis to assess child’s progress in school; 5) use of 3x per day dosing as opposed to typical 2x per day dosing; 6) children treated in context of MTA study were on higher dosages than children treated in community.</a:t>
            </a:r>
          </a:p>
          <a:p>
            <a:pPr>
              <a:spcBef>
                <a:spcPts val="0"/>
              </a:spcBef>
              <a:buNone/>
            </a:pPr>
            <a:r>
              <a:rPr lang="en-US" b="0" baseline="0" dirty="0" smtClean="0"/>
              <a:t>These data attest to the fact that the quality of medication treatment affects treatment outcomes of the patients you treat.</a:t>
            </a:r>
            <a:endParaRPr b="0" dirty="0"/>
          </a:p>
        </p:txBody>
      </p:sp>
    </p:spTree>
    <p:extLst>
      <p:ext uri="{BB962C8B-B14F-4D97-AF65-F5344CB8AC3E}">
        <p14:creationId xmlns:p14="http://schemas.microsoft.com/office/powerpoint/2010/main" xmlns="" val="3505157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644719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For adolescents (12–18 years of age), the primary care clinician should prescribe Food and Drug Administration–approved medications for ADHD with the assent of the adolescent (quality of evidence </a:t>
            </a:r>
            <a:r>
              <a:rPr lang="en-US" sz="1100" dirty="0" smtClean="0">
                <a:solidFill>
                  <a:srgbClr val="FF0000"/>
                </a:solidFill>
              </a:rPr>
              <a:t>A</a:t>
            </a:r>
            <a:r>
              <a:rPr lang="en-US" sz="1100" dirty="0" smtClean="0"/>
              <a:t>/strong recommendation) and may prescribe behavior therapy as treatment for ADHD (quality of evidence </a:t>
            </a:r>
            <a:r>
              <a:rPr lang="en-US" sz="1100" dirty="0" smtClean="0">
                <a:solidFill>
                  <a:srgbClr val="FF0000"/>
                </a:solidFill>
              </a:rPr>
              <a:t>C</a:t>
            </a:r>
            <a:r>
              <a:rPr lang="en-US" sz="1100" dirty="0" smtClean="0"/>
              <a:t>/recommendation), preferably both.</a:t>
            </a:r>
          </a:p>
          <a:p>
            <a:pPr>
              <a:spcBef>
                <a:spcPts val="0"/>
              </a:spcBef>
              <a:buNone/>
            </a:pPr>
            <a:endParaRPr lang="en-US" dirty="0" smtClean="0"/>
          </a:p>
          <a:p>
            <a:pPr>
              <a:spcBef>
                <a:spcPts val="0"/>
              </a:spcBef>
              <a:buNone/>
            </a:pPr>
            <a:endParaRPr dirty="0"/>
          </a:p>
        </p:txBody>
      </p:sp>
    </p:spTree>
    <p:extLst>
      <p:ext uri="{BB962C8B-B14F-4D97-AF65-F5344CB8AC3E}">
        <p14:creationId xmlns:p14="http://schemas.microsoft.com/office/powerpoint/2010/main" xmlns="" val="491105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EA687762-0442-49E4-9C12-564F0CBC60D8}" type="slidenum">
              <a:rPr lang="en-US" smtClean="0"/>
              <a:pPr/>
              <a:t>44</a:t>
            </a:fld>
            <a:endParaRPr lang="en-US"/>
          </a:p>
        </p:txBody>
      </p:sp>
    </p:spTree>
    <p:extLst>
      <p:ext uri="{BB962C8B-B14F-4D97-AF65-F5344CB8AC3E}">
        <p14:creationId xmlns:p14="http://schemas.microsoft.com/office/powerpoint/2010/main" xmlns="" val="294616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1345419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823D2062-FA9D-44BC-B898-94E231B3392F}" type="slidenum">
              <a:rPr lang="en-US" altLang="en-US"/>
              <a:pPr/>
              <a:t>46</a:t>
            </a:fld>
            <a:endParaRPr lang="en-US" altLang="en-US"/>
          </a:p>
        </p:txBody>
      </p:sp>
      <p:sp>
        <p:nvSpPr>
          <p:cNvPr id="382978" name="Rectangle 2"/>
          <p:cNvSpPr>
            <a:spLocks noGrp="1" noRot="1" noChangeAspect="1" noChangeArrowheads="1" noTextEdit="1"/>
          </p:cNvSpPr>
          <p:nvPr>
            <p:ph type="sldImg"/>
          </p:nvPr>
        </p:nvSpPr>
        <p:spPr>
          <a:xfrm>
            <a:off x="381000" y="685800"/>
            <a:ext cx="6096000" cy="3429000"/>
          </a:xfrm>
          <a:ln/>
        </p:spPr>
      </p:sp>
      <p:sp>
        <p:nvSpPr>
          <p:cNvPr id="382979" name="Rectangle 3"/>
          <p:cNvSpPr>
            <a:spLocks noGrp="1" noChangeArrowheads="1"/>
          </p:cNvSpPr>
          <p:nvPr>
            <p:ph type="body" idx="1"/>
          </p:nvPr>
        </p:nvSpPr>
        <p:spPr/>
        <p:txBody>
          <a:bodyPr/>
          <a:lstStyle/>
          <a:p>
            <a:pPr marL="224325" indent="-224325">
              <a:lnSpc>
                <a:spcPct val="80000"/>
              </a:lnSpc>
            </a:pPr>
            <a:r>
              <a:rPr lang="en-US" altLang="en-US" sz="800" dirty="0"/>
              <a:t>With respect to the process for titrating stimulants, there is a tremendous amount of variation among patients with respect to how they respond.  There are several important organizing principles that you need to keep in mind.</a:t>
            </a:r>
          </a:p>
          <a:p>
            <a:pPr marL="224325" indent="-224325">
              <a:lnSpc>
                <a:spcPct val="80000"/>
              </a:lnSpc>
              <a:buFontTx/>
              <a:buAutoNum type="arabicParenR"/>
            </a:pPr>
            <a:r>
              <a:rPr lang="en-US" altLang="en-US" sz="800" dirty="0"/>
              <a:t>First, contrary to what many of you were probably taught during residency, the patient’s </a:t>
            </a:r>
            <a:r>
              <a:rPr lang="en-US" altLang="en-US" sz="800" u="sng" dirty="0"/>
              <a:t>weight is no longer considered to be the basis for</a:t>
            </a:r>
            <a:r>
              <a:rPr lang="en-US" altLang="en-US" sz="800" dirty="0"/>
              <a:t> </a:t>
            </a:r>
            <a:r>
              <a:rPr lang="en-US" altLang="en-US" sz="800" u="sng" dirty="0"/>
              <a:t>determining dose</a:t>
            </a:r>
            <a:r>
              <a:rPr lang="en-US" altLang="en-US" sz="800" dirty="0"/>
              <a:t>, either a starting dose or a maximum dose.  The primary factors appear to be genetic in nature and have to do with how quickly the patient’s liver metabolizes stimulants.  Kids are thought  to inherit sets of genes, or, more specifically, gene polymorphisms,  which determine whether stimulant medications are going to be broken down at a fast, intermediate or slow rate.  What this means, in practical terms, is this:</a:t>
            </a:r>
          </a:p>
          <a:p>
            <a:pPr marL="672976" lvl="1" indent="-224325">
              <a:lnSpc>
                <a:spcPct val="80000"/>
              </a:lnSpc>
            </a:pPr>
            <a:r>
              <a:rPr lang="en-US" altLang="en-US" sz="800" dirty="0"/>
              <a:t>a) If you are a </a:t>
            </a:r>
            <a:r>
              <a:rPr lang="en-US" altLang="en-US" sz="800" u="sng" dirty="0"/>
              <a:t>fast metabolizer</a:t>
            </a:r>
            <a:r>
              <a:rPr lang="en-US" altLang="en-US" sz="800" dirty="0"/>
              <a:t>, you’ll break down the medicine rapidly, and require a higher dose of stimulant to achieve an effective blood level.  These, for example, are the 50# kids who end up needing 50 mg of Adderall-XR each day to achieve acceptable symptom control.</a:t>
            </a:r>
          </a:p>
          <a:p>
            <a:pPr marL="672976" lvl="1" indent="-224325">
              <a:lnSpc>
                <a:spcPct val="80000"/>
              </a:lnSpc>
            </a:pPr>
            <a:r>
              <a:rPr lang="en-US" altLang="en-US" sz="800" dirty="0"/>
              <a:t>b) If you’re a </a:t>
            </a:r>
            <a:r>
              <a:rPr lang="en-US" altLang="en-US" sz="800" u="sng" dirty="0"/>
              <a:t>slow metabolizer</a:t>
            </a:r>
            <a:r>
              <a:rPr lang="en-US" altLang="en-US" sz="800" dirty="0"/>
              <a:t>, the dose will hang around longer, meaning that a small dose of medication will probably be sufficient for achieving an effective blood level.  An example of this kind of kid is the 250# kid who only needs 10mg of Adderall-XR to achieve a good response.</a:t>
            </a:r>
          </a:p>
          <a:p>
            <a:pPr marL="672976" lvl="1" indent="-224325">
              <a:lnSpc>
                <a:spcPct val="80000"/>
              </a:lnSpc>
            </a:pPr>
            <a:r>
              <a:rPr lang="en-US" altLang="en-US" sz="800" dirty="0"/>
              <a:t>c) Most patients, of course, will fall in the middle of the bell-shaped curve.  These are the intermediate </a:t>
            </a:r>
            <a:r>
              <a:rPr lang="en-US" altLang="en-US" sz="800" u="sng" dirty="0"/>
              <a:t>metabolizers</a:t>
            </a:r>
            <a:r>
              <a:rPr lang="en-US" altLang="en-US" sz="800" dirty="0"/>
              <a:t> and they can be expected to respond to the usual  doses you are comfortable with prescribing.</a:t>
            </a:r>
          </a:p>
          <a:p>
            <a:pPr marL="672976" lvl="1" indent="-224325">
              <a:lnSpc>
                <a:spcPct val="80000"/>
              </a:lnSpc>
            </a:pPr>
            <a:endParaRPr lang="en-US" altLang="en-US" sz="800" dirty="0"/>
          </a:p>
          <a:p>
            <a:pPr marL="672976" lvl="1" indent="-224325">
              <a:lnSpc>
                <a:spcPct val="80000"/>
              </a:lnSpc>
            </a:pPr>
            <a:endParaRPr lang="en-US" altLang="en-US" sz="800" dirty="0"/>
          </a:p>
          <a:p>
            <a:pPr marL="672976" lvl="1" indent="-224325">
              <a:lnSpc>
                <a:spcPct val="80000"/>
              </a:lnSpc>
            </a:pPr>
            <a:r>
              <a:rPr lang="en-US" altLang="en-US" sz="800" dirty="0"/>
              <a:t>2)We unfortunately don’t have an easy way yet to test for what kind of metabolizer a given patient is so for the time being, the process for determining what the proper dose is going to be is the old stand-by: trial and error.  But, the paradigm here is not the traditional “start low and go slow”.  Because the stimulants enter the system quickly, that is within minutes and are gone within hours rather than days or weeks, you can be (and really should be) making titration decisions every 3-7 days.  So, in other words, the new paradigm is really “start low and go quickly”.</a:t>
            </a:r>
          </a:p>
          <a:p>
            <a:pPr marL="672976" lvl="1" indent="-224325">
              <a:lnSpc>
                <a:spcPct val="80000"/>
              </a:lnSpc>
            </a:pPr>
            <a:endParaRPr lang="en-US" altLang="en-US" sz="800" dirty="0"/>
          </a:p>
          <a:p>
            <a:pPr marL="672976" lvl="1" indent="-224325">
              <a:lnSpc>
                <a:spcPct val="80000"/>
              </a:lnSpc>
            </a:pPr>
            <a:endParaRPr lang="en-US" altLang="en-US" sz="800" dirty="0"/>
          </a:p>
          <a:p>
            <a:pPr marL="224325" indent="-224325">
              <a:lnSpc>
                <a:spcPct val="80000"/>
              </a:lnSpc>
            </a:pPr>
            <a:r>
              <a:rPr lang="en-US" altLang="en-US" sz="800" dirty="0"/>
              <a:t>3)And, finally, you should abandon the concept of maximum dose with respect to the stimulants and think more in terms of stopping titration when you get to one of two clinical end-points: either achieving the desired end-point or encountering undesirable side effects.</a:t>
            </a:r>
          </a:p>
          <a:p>
            <a:pPr marL="672976" lvl="1" indent="-224325">
              <a:lnSpc>
                <a:spcPct val="80000"/>
              </a:lnSpc>
            </a:pPr>
            <a:endParaRPr lang="en-US" altLang="en-US" sz="800" dirty="0"/>
          </a:p>
        </p:txBody>
      </p:sp>
    </p:spTree>
    <p:extLst>
      <p:ext uri="{BB962C8B-B14F-4D97-AF65-F5344CB8AC3E}">
        <p14:creationId xmlns:p14="http://schemas.microsoft.com/office/powerpoint/2010/main" xmlns="" val="161113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33927713-20D7-46A1-AB3E-EB1C49FCF3BB}" type="slidenum">
              <a:rPr lang="en-US" altLang="en-US"/>
              <a:pPr/>
              <a:t>47</a:t>
            </a:fld>
            <a:endParaRPr lang="en-US" altLang="en-US"/>
          </a:p>
        </p:txBody>
      </p:sp>
      <p:sp>
        <p:nvSpPr>
          <p:cNvPr id="333826" name="Rectangle 2"/>
          <p:cNvSpPr>
            <a:spLocks noGrp="1" noRot="1" noChangeAspect="1" noChangeArrowheads="1" noTextEdit="1"/>
          </p:cNvSpPr>
          <p:nvPr>
            <p:ph type="sldImg"/>
          </p:nvPr>
        </p:nvSpPr>
        <p:spPr>
          <a:xfrm>
            <a:off x="381000" y="685800"/>
            <a:ext cx="6096000" cy="3429000"/>
          </a:xfrm>
          <a:ln/>
        </p:spPr>
      </p:sp>
      <p:sp>
        <p:nvSpPr>
          <p:cNvPr id="333827" name="Rectangle 3"/>
          <p:cNvSpPr>
            <a:spLocks noGrp="1" noChangeArrowheads="1"/>
          </p:cNvSpPr>
          <p:nvPr>
            <p:ph type="body" idx="1"/>
          </p:nvPr>
        </p:nvSpPr>
        <p:spPr/>
        <p:txBody>
          <a:bodyPr/>
          <a:lstStyle/>
          <a:p>
            <a:pPr marL="224325" indent="-224325">
              <a:lnSpc>
                <a:spcPct val="80000"/>
              </a:lnSpc>
            </a:pPr>
            <a:r>
              <a:rPr lang="en-US" altLang="en-US" sz="900" dirty="0"/>
              <a:t>So, bottom line,  what we are recommending is the following:</a:t>
            </a:r>
          </a:p>
          <a:p>
            <a:pPr marL="224325" indent="-224325">
              <a:lnSpc>
                <a:spcPct val="80000"/>
              </a:lnSpc>
              <a:buFontTx/>
              <a:buAutoNum type="arabicParenR"/>
            </a:pPr>
            <a:r>
              <a:rPr lang="en-US" altLang="en-US" sz="900" dirty="0"/>
              <a:t>When you start treatment with a stimulant, the evidence suggests starting with a low dose and titrating weekly or even every 3-5 days.  Given that the average child requires 2-3 dose adjustments before he reaches an effective dose, weekly titration should allow you to achieve good symptom control within a month for most kids.  </a:t>
            </a:r>
          </a:p>
          <a:p>
            <a:pPr marL="224325" indent="-224325">
              <a:lnSpc>
                <a:spcPct val="80000"/>
              </a:lnSpc>
              <a:buFontTx/>
              <a:buAutoNum type="arabicParenR"/>
            </a:pPr>
            <a:r>
              <a:rPr lang="en-US" altLang="en-US" sz="900" dirty="0" smtClean="0"/>
              <a:t>As </a:t>
            </a:r>
            <a:r>
              <a:rPr lang="en-US" altLang="en-US" sz="900" dirty="0"/>
              <a:t>you titrate, assess for medication side effects on a regular basis.  And remember: as long as you’re not seeing any side-effects, you can keep increasing the medication dose until you get a therapeutic response. </a:t>
            </a:r>
          </a:p>
          <a:p>
            <a:pPr marL="224325" indent="-224325">
              <a:lnSpc>
                <a:spcPct val="80000"/>
              </a:lnSpc>
              <a:buFontTx/>
              <a:buAutoNum type="arabicParenR"/>
            </a:pPr>
            <a:r>
              <a:rPr lang="en-US" altLang="en-US" sz="900" dirty="0"/>
              <a:t>In order to conduct an effective rapid titration that monitors closely for side effects, you will need to be getting frequent input from both teachers and parents.  Ideally, this means getting follow-up </a:t>
            </a:r>
            <a:r>
              <a:rPr lang="en-US" altLang="en-US" sz="900" dirty="0" err="1"/>
              <a:t>Vanderbilts</a:t>
            </a:r>
            <a:r>
              <a:rPr lang="en-US" altLang="en-US" sz="900" dirty="0"/>
              <a:t> from both every 1-4 weeks.  As our experience with the Collaborative doctors in Cincinnati has taught us, this is not an easy process to manage, particularly when you have to rely on paper forms, fax machines and telephones.  In a few minutes, I’m going to show you how the web portal will enable you to substantially simplify communicating with parents and teachers about titration.</a:t>
            </a:r>
          </a:p>
          <a:p>
            <a:pPr marL="224325" indent="-224325">
              <a:lnSpc>
                <a:spcPct val="80000"/>
              </a:lnSpc>
              <a:buFontTx/>
              <a:buAutoNum type="arabicParenR"/>
            </a:pPr>
            <a:r>
              <a:rPr lang="en-US" altLang="en-US" sz="900" dirty="0"/>
              <a:t>You should arrange to see the family one month after starting medication.  This is an essential visit for a number of reasons. One, is that it allows you to check weight and blood pressure.  Second, it enables you to review with the family what the follow-up </a:t>
            </a:r>
            <a:r>
              <a:rPr lang="en-US" altLang="en-US" sz="900" dirty="0" err="1"/>
              <a:t>Vanderbilts</a:t>
            </a:r>
            <a:r>
              <a:rPr lang="en-US" altLang="en-US" sz="900" dirty="0"/>
              <a:t> are revealing in terms of symptom reduction at home and school. Third, it gives you an opportunity to find out if the medicine is lasting long enough into the day and if the child is experiencing problems with rebound irritability when the medicine is wearing off.  Fourth, it gives you an important chance to engage the your patient directly about how he thinks the medicine is working and whether he remembers what the medicine is supposed to be doing.  This is where you begin the whole process of gradually educating your patient to become more knowledgeable about his ADHD and eventually more self-sufficient with managing it.  And, finally, the one month office visit has now become a HEDIS measure, which means that insurance companies are beginning to do billing audits to see what percentage of your newly diagnosed patients is being seen for follow-up.  Bad news: they’re watching you.  The Good news: if you’re doing a good job, this will probably, at some point, translate into enhanced reimbursement for meeting the quality standard.</a:t>
            </a:r>
          </a:p>
          <a:p>
            <a:pPr marL="224325" indent="-224325">
              <a:lnSpc>
                <a:spcPct val="80000"/>
              </a:lnSpc>
              <a:buFontTx/>
              <a:buAutoNum type="arabicParenR"/>
            </a:pPr>
            <a:r>
              <a:rPr lang="en-US" altLang="en-US" sz="900" dirty="0" smtClean="0"/>
              <a:t>This </a:t>
            </a:r>
            <a:r>
              <a:rPr lang="en-US" altLang="en-US" sz="900" dirty="0"/>
              <a:t>is a big concept: you need to be targeting your treatment to a dose that has defined end points.  There are three of these.  Two of them, the 25% drop in the total symptom score and the normalization in at least one area of impairment, can be measured quantitatively with the Vanderbilt forms.  The third is qualitative, and that is acknowledgment by the parents that the goals they’ve identified as being important have been achieved.     </a:t>
            </a:r>
          </a:p>
          <a:p>
            <a:pPr marL="224325" indent="-224325">
              <a:lnSpc>
                <a:spcPct val="80000"/>
              </a:lnSpc>
              <a:buFontTx/>
              <a:buAutoNum type="arabicParenR"/>
            </a:pPr>
            <a:endParaRPr lang="en-US" altLang="en-US" sz="900" dirty="0"/>
          </a:p>
        </p:txBody>
      </p:sp>
    </p:spTree>
    <p:extLst>
      <p:ext uri="{BB962C8B-B14F-4D97-AF65-F5344CB8AC3E}">
        <p14:creationId xmlns:p14="http://schemas.microsoft.com/office/powerpoint/2010/main" xmlns="" val="2256150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638528-79C1-4F32-8100-E626E7F3F24B}"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3656764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EA687762-0442-49E4-9C12-564F0CBC60D8}" type="slidenum">
              <a:rPr lang="en-US" smtClean="0"/>
              <a:pPr/>
              <a:t>49</a:t>
            </a:fld>
            <a:endParaRPr lang="en-US"/>
          </a:p>
        </p:txBody>
      </p:sp>
    </p:spTree>
    <p:extLst>
      <p:ext uri="{BB962C8B-B14F-4D97-AF65-F5344CB8AC3E}">
        <p14:creationId xmlns:p14="http://schemas.microsoft.com/office/powerpoint/2010/main" xmlns="" val="354226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b="0" dirty="0" smtClean="0"/>
              <a:t>We are embarking on a QI project, and if you’ve ever done a QI</a:t>
            </a:r>
            <a:r>
              <a:rPr lang="en-US" b="0" baseline="0" dirty="0" smtClean="0"/>
              <a:t> project before, you know that there are going to be challenges ahead and that it won’t always be easy. But, CQN projects are designed to help you out when you don’t know which way to turn, and the AAP wants you to stand on CQN’s shoulders.</a:t>
            </a:r>
            <a:endParaRPr lang="en-US" b="0" dirty="0" smtClean="0"/>
          </a:p>
          <a:p>
            <a:pPr>
              <a:spcBef>
                <a:spcPts val="0"/>
              </a:spcBef>
              <a:buNone/>
            </a:pPr>
            <a:endParaRPr lang="en-US" dirty="0" smtClean="0"/>
          </a:p>
          <a:p>
            <a:pPr>
              <a:spcBef>
                <a:spcPts val="0"/>
              </a:spcBef>
              <a:buNone/>
            </a:pPr>
            <a:r>
              <a:rPr lang="en-US" dirty="0" smtClean="0"/>
              <a:t>CQN projects are built on a model</a:t>
            </a:r>
            <a:r>
              <a:rPr lang="en-US" baseline="0" dirty="0" smtClean="0"/>
              <a:t>, which includes IHI’s Model for Improvement, and the Academy’s previous experience with QI. </a:t>
            </a:r>
          </a:p>
          <a:p>
            <a:pPr marL="171450" indent="-171450">
              <a:spcBef>
                <a:spcPts val="0"/>
              </a:spcBef>
              <a:buFont typeface="Arial" panose="020B0604020202020204" pitchFamily="34" charset="0"/>
              <a:buChar char="•"/>
            </a:pPr>
            <a:r>
              <a:rPr lang="en-US" dirty="0" smtClean="0"/>
              <a:t>At the beginning, we had consultants</a:t>
            </a:r>
            <a:r>
              <a:rPr lang="en-US" baseline="0" dirty="0" smtClean="0"/>
              <a:t> from Cincinnati Children’s that helped us get CQN projects off the ground, and now CQN stands on its own. We have been standing on other people’s shoulders.</a:t>
            </a:r>
          </a:p>
          <a:p>
            <a:pPr>
              <a:spcBef>
                <a:spcPts val="0"/>
              </a:spcBef>
              <a:buNone/>
            </a:pPr>
            <a:r>
              <a:rPr lang="en-US" baseline="0" dirty="0" smtClean="0"/>
              <a:t>The Academy also has provided us with the guidelines and the ADHD toolkit, which you’ve received a copy of.</a:t>
            </a:r>
          </a:p>
          <a:p>
            <a:pPr>
              <a:spcBef>
                <a:spcPts val="0"/>
              </a:spcBef>
              <a:buNone/>
            </a:pPr>
            <a:endParaRPr lang="en-US" baseline="0" dirty="0" smtClean="0"/>
          </a:p>
          <a:p>
            <a:pPr>
              <a:spcBef>
                <a:spcPts val="0"/>
              </a:spcBef>
              <a:buNone/>
            </a:pPr>
            <a:r>
              <a:rPr lang="en-US" baseline="0" dirty="0" smtClean="0"/>
              <a:t>So, we don’t have to reinvent the wheel to do this project. We just have to take the first step.</a:t>
            </a:r>
            <a:endParaRPr lang="en-US" dirty="0" smtClean="0"/>
          </a:p>
          <a:p>
            <a:pPr>
              <a:spcBef>
                <a:spcPts val="0"/>
              </a:spcBef>
              <a:buNone/>
            </a:pPr>
            <a:endParaRPr dirty="0"/>
          </a:p>
        </p:txBody>
      </p:sp>
    </p:spTree>
    <p:extLst>
      <p:ext uri="{BB962C8B-B14F-4D97-AF65-F5344CB8AC3E}">
        <p14:creationId xmlns:p14="http://schemas.microsoft.com/office/powerpoint/2010/main" xmlns="" val="2921084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027" y="8684926"/>
            <a:ext cx="2972421" cy="457513"/>
          </a:xfrm>
          <a:prstGeom prst="rect">
            <a:avLst/>
          </a:prstGeom>
          <a:ln/>
        </p:spPr>
        <p:txBody>
          <a:bodyPr lIns="89730" tIns="44865" rIns="89730" bIns="44865"/>
          <a:lstStyle/>
          <a:p>
            <a:fld id="{3B0D4E49-DFCC-4659-A351-52719DC65451}" type="slidenum">
              <a:rPr lang="en-US" altLang="en-US"/>
              <a:pPr/>
              <a:t>50</a:t>
            </a:fld>
            <a:endParaRPr lang="en-US" altLang="en-US"/>
          </a:p>
        </p:txBody>
      </p:sp>
      <p:sp>
        <p:nvSpPr>
          <p:cNvPr id="394242" name="Rectangle 2"/>
          <p:cNvSpPr>
            <a:spLocks noGrp="1" noRot="1" noChangeAspect="1" noChangeArrowheads="1" noTextEdit="1"/>
          </p:cNvSpPr>
          <p:nvPr>
            <p:ph type="sldImg"/>
          </p:nvPr>
        </p:nvSpPr>
        <p:spPr>
          <a:xfrm>
            <a:off x="381000" y="685800"/>
            <a:ext cx="6096000" cy="3429000"/>
          </a:xfrm>
          <a:ln/>
        </p:spPr>
      </p:sp>
      <p:sp>
        <p:nvSpPr>
          <p:cNvPr id="394243" name="Rectangle 3"/>
          <p:cNvSpPr>
            <a:spLocks noGrp="1" noChangeArrowheads="1"/>
          </p:cNvSpPr>
          <p:nvPr>
            <p:ph type="body" idx="1"/>
          </p:nvPr>
        </p:nvSpPr>
        <p:spPr/>
        <p:txBody>
          <a:bodyPr/>
          <a:lstStyle/>
          <a:p>
            <a:r>
              <a:rPr lang="en-US" altLang="en-US" sz="1000" dirty="0"/>
              <a:t>The objectives of maintenance-focused management are to 1) maintain symptom reduction, 2) oversee the continued gradual decrease in academic, social and behavioral impairment, and 3) to monitor for long-term side-effects.</a:t>
            </a:r>
          </a:p>
          <a:p>
            <a:endParaRPr lang="en-US" altLang="en-US" sz="1000" dirty="0"/>
          </a:p>
          <a:p>
            <a:r>
              <a:rPr lang="en-US" altLang="en-US" sz="1000" dirty="0"/>
              <a:t>What the guideline recommends at this stage is that you continue to see the patient and collect Vanderbilt data every three months for the remainder of the </a:t>
            </a:r>
            <a:r>
              <a:rPr lang="en-US" altLang="en-US" sz="1000" u="sng" dirty="0"/>
              <a:t>current</a:t>
            </a:r>
            <a:r>
              <a:rPr lang="en-US" altLang="en-US" sz="1000" dirty="0"/>
              <a:t> school year.  The most important reason for paying relatively close attention is that about 1/3 of patients, once they’ve been stabilized on medication, will experience a “honeymoon” phenomenon, similar to what happens with newly diagnosed diabetics.  In other words, once they’ve been stabilized for the first time on a given dose of medication, after 1-2 months, their control begins to erode as evidenced by a gradual increase in the TSS.  We’re not sure why this happens yet, but the speculation is that the effected neurotransmitter receptors are either increasing in number or becoming less sensitive in response to being exposed to medication.  The result of this process is that this subset of kids will need to have their medication dose increased.</a:t>
            </a:r>
          </a:p>
          <a:p>
            <a:endParaRPr lang="en-US" altLang="en-US" sz="1000" dirty="0"/>
          </a:p>
          <a:p>
            <a:r>
              <a:rPr lang="en-US" altLang="en-US" sz="1000" dirty="0"/>
              <a:t>Beyond this, in subsequent years, the patient should be seen either one or two times per year provided his condition remains stable.  Ideally one of these visits should occur 6-8 weeks into the new school year, that is, at a time when the child has had a chance to adapt (or, as the case may be, fail to adapt) to the increased demands of the new school year.  If he’s having trouble, this affords you an opportunity to adjust his stimulant dose.  Regardless of how well the family tells you the kid is doing though, what you’ll want to do at this juncture is obtain </a:t>
            </a:r>
            <a:r>
              <a:rPr lang="en-US" altLang="en-US" sz="1000" dirty="0" err="1"/>
              <a:t>Vanderbilts</a:t>
            </a:r>
            <a:r>
              <a:rPr lang="en-US" altLang="en-US" sz="1000" dirty="0"/>
              <a:t> from both parent and teacher so that you can quantitatively assess how the child is doing compared with the previous year.  As before, you can get the </a:t>
            </a:r>
            <a:r>
              <a:rPr lang="en-US" altLang="en-US" sz="1000" dirty="0" err="1"/>
              <a:t>Vanderbilts</a:t>
            </a:r>
            <a:r>
              <a:rPr lang="en-US" altLang="en-US" sz="1000" dirty="0"/>
              <a:t> filled out on-line.</a:t>
            </a:r>
          </a:p>
        </p:txBody>
      </p:sp>
    </p:spTree>
    <p:extLst>
      <p:ext uri="{BB962C8B-B14F-4D97-AF65-F5344CB8AC3E}">
        <p14:creationId xmlns:p14="http://schemas.microsoft.com/office/powerpoint/2010/main" xmlns="" val="646984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20509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100" dirty="0" smtClean="0"/>
              <a:t>Because stimulants might produce positive but suboptimal effects at a low dose in some children and youth, </a:t>
            </a:r>
            <a:r>
              <a:rPr lang="en" sz="1100" dirty="0" smtClean="0">
                <a:solidFill>
                  <a:srgbClr val="0000FF"/>
                </a:solidFill>
              </a:rPr>
              <a:t>titration to maximum doses</a:t>
            </a:r>
            <a:r>
              <a:rPr lang="en" sz="1100" dirty="0" smtClean="0"/>
              <a:t> that control symptoms without adverse effects </a:t>
            </a:r>
            <a:r>
              <a:rPr lang="en" sz="1100" dirty="0" smtClean="0">
                <a:solidFill>
                  <a:srgbClr val="0000FF"/>
                </a:solidFill>
              </a:rPr>
              <a:t>is recommended instead of titration strictly on a milligram-per-kilogram basis.</a:t>
            </a:r>
          </a:p>
        </p:txBody>
      </p:sp>
    </p:spTree>
    <p:extLst>
      <p:ext uri="{BB962C8B-B14F-4D97-AF65-F5344CB8AC3E}">
        <p14:creationId xmlns:p14="http://schemas.microsoft.com/office/powerpoint/2010/main" xmlns="" val="1960742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1960237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271671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And that first step</a:t>
            </a:r>
            <a:r>
              <a:rPr lang="en-US" baseline="0" dirty="0" smtClean="0"/>
              <a:t> is understanding the AAP’S ADHD the guidelines, which this project is built on. This is what the experts say to do if you want to improve care. They have been vetted extensively and now we’re here to learn how they will inform our QI processes.</a:t>
            </a:r>
          </a:p>
          <a:p>
            <a:pPr>
              <a:spcBef>
                <a:spcPts val="0"/>
              </a:spcBef>
              <a:buNone/>
            </a:pPr>
            <a:endParaRPr lang="en-US" baseline="0" dirty="0" smtClean="0"/>
          </a:p>
          <a:p>
            <a:pPr>
              <a:spcBef>
                <a:spcPts val="0"/>
              </a:spcBef>
              <a:buNone/>
            </a:pPr>
            <a:endParaRPr lang="en-US" baseline="0" dirty="0" smtClean="0"/>
          </a:p>
        </p:txBody>
      </p:sp>
    </p:spTree>
    <p:extLst>
      <p:ext uri="{BB962C8B-B14F-4D97-AF65-F5344CB8AC3E}">
        <p14:creationId xmlns:p14="http://schemas.microsoft.com/office/powerpoint/2010/main" xmlns="" val="283329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89272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baseline="0" dirty="0" smtClean="0"/>
              <a:t>Insurers don’t want to reimburse pediatricians for “above the neck” issues… they say, “you’re a pediatrician!” I like to remind them that the eyes, ears and throat are above the neck, as well. And kids with mental health issues don’t come in saying that they’re anxious, depressed and inattentive, they come in saying that they have a headache and stomachache, right?</a:t>
            </a:r>
          </a:p>
          <a:p>
            <a:pPr>
              <a:spcBef>
                <a:spcPts val="0"/>
              </a:spcBef>
              <a:buNone/>
            </a:pPr>
            <a:endParaRPr lang="en-US" baseline="0" dirty="0" smtClean="0"/>
          </a:p>
          <a:p>
            <a:pPr>
              <a:spcBef>
                <a:spcPts val="0"/>
              </a:spcBef>
              <a:buNone/>
            </a:pPr>
            <a:r>
              <a:rPr lang="en-US" baseline="0" dirty="0" smtClean="0"/>
              <a:t>So there’s already limited payment in the pediatric clinic, and the guidelines are going to suggest spending even more time with patients and families.</a:t>
            </a:r>
          </a:p>
          <a:p>
            <a:pPr>
              <a:spcBef>
                <a:spcPts val="0"/>
              </a:spcBef>
              <a:buNone/>
            </a:pPr>
            <a:endParaRPr lang="en-US" dirty="0" smtClean="0"/>
          </a:p>
          <a:p>
            <a:pPr>
              <a:spcBef>
                <a:spcPts val="0"/>
              </a:spcBef>
              <a:buNone/>
            </a:pPr>
            <a:r>
              <a:rPr lang="en-US" dirty="0" smtClean="0"/>
              <a:t>So, pediatricians</a:t>
            </a:r>
            <a:r>
              <a:rPr lang="en-US" baseline="0" dirty="0" smtClean="0"/>
              <a:t> think, we can’t do this! So we’ll just refer it out, right?</a:t>
            </a:r>
          </a:p>
          <a:p>
            <a:pPr>
              <a:spcBef>
                <a:spcPts val="0"/>
              </a:spcBef>
              <a:buNone/>
            </a:pPr>
            <a:endParaRPr lang="en-US" baseline="0" dirty="0" smtClean="0"/>
          </a:p>
          <a:p>
            <a:pPr>
              <a:spcBef>
                <a:spcPts val="0"/>
              </a:spcBef>
              <a:buNone/>
            </a:pPr>
            <a:r>
              <a:rPr lang="en-US" baseline="0" dirty="0" smtClean="0"/>
              <a:t>But there are problems there, too. Quote from guidelines for 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 addition, relegating mental health conditions exclusively to mental health clinicians also is not a viable solution for many clinicians, because in many areas </a:t>
            </a:r>
            <a:r>
              <a:rPr lang="en-US" sz="1100" dirty="0" smtClean="0">
                <a:solidFill>
                  <a:srgbClr val="0000FF"/>
                </a:solidFill>
              </a:rPr>
              <a:t>access to mental health clinicians</a:t>
            </a:r>
            <a:r>
              <a:rPr lang="en-US" sz="1100" dirty="0" smtClean="0"/>
              <a:t> to whom they can refer patients i</a:t>
            </a:r>
            <a:r>
              <a:rPr lang="en-US" sz="1100" dirty="0" smtClean="0">
                <a:solidFill>
                  <a:srgbClr val="0000FF"/>
                </a:solidFill>
              </a:rPr>
              <a:t>s limited</a:t>
            </a:r>
            <a:r>
              <a:rPr lang="en-US" sz="1100" dirty="0" smtClean="0"/>
              <a:t>. Access in many areas is also limited to psychologists when further assessment of cognitive issues is required and not available through the education system because of restrictions from third-party payers in paying for the evaluations on the basis of them being educational and not health 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Paraphrase of guidelines: </a:t>
            </a:r>
            <a:r>
              <a:rPr lang="en-US" sz="1100" i="1" dirty="0" smtClean="0">
                <a:solidFill>
                  <a:srgbClr val="0000FF"/>
                </a:solidFill>
              </a:rPr>
              <a:t>Access is limited for assessment of cognitive/learning issues due to non-coverage by insurance and insufficient school system resources. </a:t>
            </a:r>
          </a:p>
          <a:p>
            <a:pPr>
              <a:spcBef>
                <a:spcPts val="0"/>
              </a:spcBef>
              <a:buNone/>
            </a:pPr>
            <a:endParaRPr lang="en-US" baseline="0" dirty="0" smtClean="0"/>
          </a:p>
          <a:p>
            <a:pPr>
              <a:spcBef>
                <a:spcPts val="0"/>
              </a:spcBef>
              <a:buNone/>
            </a:pPr>
            <a:r>
              <a:rPr lang="en-US" baseline="0" dirty="0" smtClean="0"/>
              <a:t>Yet…insurers won’t pay for education-related diagnosis…but the differential diagnosis between dyslexia and ADHD is a very tough one.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xmlns="" val="110333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b="0" dirty="0" smtClean="0"/>
              <a:t>We are embarking on a QI project, and if you’ve ever done a QI</a:t>
            </a:r>
            <a:r>
              <a:rPr lang="en-US" b="0" baseline="0" dirty="0" smtClean="0"/>
              <a:t> project before, you know that there are going to be challenges ahead and that it won’t always be easy. But, CQN projects are designed to help you out when you don’t know which way to turn, and the AAP wants you to stand on CQN’s shoulders.</a:t>
            </a:r>
            <a:endParaRPr lang="en-US" b="0" dirty="0" smtClean="0"/>
          </a:p>
          <a:p>
            <a:pPr>
              <a:spcBef>
                <a:spcPts val="0"/>
              </a:spcBef>
              <a:buNone/>
            </a:pPr>
            <a:endParaRPr lang="en-US" dirty="0" smtClean="0"/>
          </a:p>
          <a:p>
            <a:pPr>
              <a:spcBef>
                <a:spcPts val="0"/>
              </a:spcBef>
              <a:buNone/>
            </a:pPr>
            <a:r>
              <a:rPr lang="en-US" dirty="0" smtClean="0"/>
              <a:t>CQN projects are built on a model</a:t>
            </a:r>
            <a:r>
              <a:rPr lang="en-US" baseline="0" dirty="0" smtClean="0"/>
              <a:t>, which includes IHI’s Model for Improvement, and the Academy’s previous experience with QI. </a:t>
            </a:r>
          </a:p>
          <a:p>
            <a:pPr marL="171450" indent="-171450">
              <a:spcBef>
                <a:spcPts val="0"/>
              </a:spcBef>
              <a:buFont typeface="Arial" panose="020B0604020202020204" pitchFamily="34" charset="0"/>
              <a:buChar char="•"/>
            </a:pPr>
            <a:r>
              <a:rPr lang="en-US" dirty="0" smtClean="0"/>
              <a:t>At the beginning, we had consultants</a:t>
            </a:r>
            <a:r>
              <a:rPr lang="en-US" baseline="0" dirty="0" smtClean="0"/>
              <a:t> from Cincinnati Children’s that helped us get CQN projects off the ground, and now CQN stands on its own. We have been standing on other people’s shoulders.</a:t>
            </a:r>
          </a:p>
          <a:p>
            <a:pPr>
              <a:spcBef>
                <a:spcPts val="0"/>
              </a:spcBef>
              <a:buNone/>
            </a:pPr>
            <a:r>
              <a:rPr lang="en-US" baseline="0" dirty="0" smtClean="0"/>
              <a:t>The Academy also has provided us with the guidelines and the ADHD toolkit, which you’ve received a copy of.</a:t>
            </a:r>
          </a:p>
          <a:p>
            <a:pPr>
              <a:spcBef>
                <a:spcPts val="0"/>
              </a:spcBef>
              <a:buNone/>
            </a:pPr>
            <a:endParaRPr lang="en-US" baseline="0" dirty="0" smtClean="0"/>
          </a:p>
          <a:p>
            <a:pPr>
              <a:spcBef>
                <a:spcPts val="0"/>
              </a:spcBef>
              <a:buNone/>
            </a:pPr>
            <a:r>
              <a:rPr lang="en-US" baseline="0" dirty="0" smtClean="0"/>
              <a:t>So, we don’t have to reinvent the wheel to do this project. We just have to take the first step.</a:t>
            </a:r>
            <a:endParaRPr lang="en-US" dirty="0" smtClean="0"/>
          </a:p>
          <a:p>
            <a:pPr>
              <a:spcBef>
                <a:spcPts val="0"/>
              </a:spcBef>
              <a:buNone/>
            </a:pPr>
            <a:endParaRPr dirty="0"/>
          </a:p>
        </p:txBody>
      </p:sp>
    </p:spTree>
    <p:extLst>
      <p:ext uri="{BB962C8B-B14F-4D97-AF65-F5344CB8AC3E}">
        <p14:creationId xmlns:p14="http://schemas.microsoft.com/office/powerpoint/2010/main" xmlns="" val="292108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2286" y="0"/>
            <a:ext cx="9141714" cy="51435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1800">
                  <a:latin typeface="Times New Roman" panose="02020603050405020304" pitchFamily="18" charset="0"/>
                </a:endParaRPr>
              </a:p>
            </p:txBody>
          </p:sp>
        </p:grpSp>
      </p:grpSp>
      <p:sp>
        <p:nvSpPr>
          <p:cNvPr id="3" name="Subtitle 2"/>
          <p:cNvSpPr>
            <a:spLocks noGrp="1"/>
          </p:cNvSpPr>
          <p:nvPr>
            <p:ph type="subTitle" idx="1"/>
          </p:nvPr>
        </p:nvSpPr>
        <p:spPr>
          <a:xfrm>
            <a:off x="1143000" y="3042086"/>
            <a:ext cx="6858000" cy="1241822"/>
          </a:xfrm>
          <a:prstGeom prst="rect">
            <a:avLst/>
          </a:prstGeo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 name="Title 1"/>
          <p:cNvSpPr>
            <a:spLocks noGrp="1"/>
          </p:cNvSpPr>
          <p:nvPr>
            <p:ph type="ctrTitle"/>
          </p:nvPr>
        </p:nvSpPr>
        <p:spPr>
          <a:xfrm>
            <a:off x="1143000" y="684458"/>
            <a:ext cx="6858000" cy="1790700"/>
          </a:xfrm>
          <a:prstGeom prst="rect">
            <a:avLst/>
          </a:prstGeom>
        </p:spPr>
        <p:txBody>
          <a:bodyPr anchor="b"/>
          <a:lstStyle>
            <a:lvl1pPr algn="ctr">
              <a:defRPr sz="45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5DE3B5DE-687E-4601-9C25-48F7ABE0D7C5}" type="datetime1">
              <a:rPr lang="en-US" smtClean="0"/>
              <a:pPr/>
              <a:t>7/28/2016</a:t>
            </a:fld>
            <a:endParaRPr lang="en-US"/>
          </a:p>
        </p:txBody>
      </p:sp>
      <p:sp>
        <p:nvSpPr>
          <p:cNvPr id="12"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13"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spcBef>
                <a:spcPts val="0"/>
              </a:spcBef>
              <a:buNone/>
            </a:pPr>
            <a:fld id="{00000000-1234-1234-1234-123412341234}" type="slidenum">
              <a:rPr lang="en" smtClean="0"/>
              <a:pPr>
                <a:spcBef>
                  <a:spcPts val="0"/>
                </a:spcBef>
                <a:buNone/>
              </a:pPr>
              <a:t>‹#›</a:t>
            </a:fld>
            <a:endParaRPr lang="en"/>
          </a:p>
        </p:txBody>
      </p:sp>
    </p:spTree>
    <p:extLst>
      <p:ext uri="{BB962C8B-B14F-4D97-AF65-F5344CB8AC3E}">
        <p14:creationId xmlns:p14="http://schemas.microsoft.com/office/powerpoint/2010/main" xmlns="" val="1165217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BFD467DE-D084-42AA-B27F-22F6084CB8BB}" type="datetime1">
              <a:rPr lang="en-US" smtClean="0"/>
              <a:pPr/>
              <a:t>7/28/2016</a:t>
            </a:fld>
            <a:endParaRPr lang="en-US"/>
          </a:p>
        </p:txBody>
      </p:sp>
      <p:sp>
        <p:nvSpPr>
          <p:cNvPr id="8"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9"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4172459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3782E027-C2A0-4932-A761-986BAD82B671}" type="datetime1">
              <a:rPr lang="en-US" smtClean="0"/>
              <a:pPr/>
              <a:t>7/28/2016</a:t>
            </a:fld>
            <a:endParaRPr lang="en-US"/>
          </a:p>
        </p:txBody>
      </p:sp>
      <p:sp>
        <p:nvSpPr>
          <p:cNvPr id="8"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9"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2205390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3865965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332204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xmlns="" val="19668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96AC42F1-294F-4AFB-8F78-2EF579F09459}" type="datetime1">
              <a:rPr lang="en-US" smtClean="0"/>
              <a:pPr/>
              <a:t>7/28/2016</a:t>
            </a:fld>
            <a:endParaRPr lang="en-US"/>
          </a:p>
        </p:txBody>
      </p:sp>
      <p:sp>
        <p:nvSpPr>
          <p:cNvPr id="8"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9"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202681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2" name="Title 1"/>
          <p:cNvSpPr>
            <a:spLocks noGrp="1"/>
          </p:cNvSpPr>
          <p:nvPr>
            <p:ph type="title"/>
          </p:nvPr>
        </p:nvSpPr>
        <p:spPr>
          <a:xfrm>
            <a:off x="623888" y="1282303"/>
            <a:ext cx="7886700" cy="2146697"/>
          </a:xfrm>
          <a:prstGeom prst="rect">
            <a:avLst/>
          </a:prstGeom>
        </p:spPr>
        <p:txBody>
          <a:bodyPr anchor="b"/>
          <a:lstStyle>
            <a:lvl1pPr>
              <a:defRPr sz="4500"/>
            </a:lvl1pPr>
          </a:lstStyle>
          <a:p>
            <a:r>
              <a:rPr lang="en-US" smtClean="0"/>
              <a:t>Click to edit Master title style</a:t>
            </a:r>
            <a:endParaRPr lang="en-US"/>
          </a:p>
        </p:txBody>
      </p:sp>
      <p:sp>
        <p:nvSpPr>
          <p:cNvPr id="7"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1580A6EB-69F5-4723-B5E3-A6D9E36A957A}" type="datetime1">
              <a:rPr lang="en-US" smtClean="0"/>
              <a:pPr/>
              <a:t>7/28/2016</a:t>
            </a:fld>
            <a:endParaRPr lang="en-US"/>
          </a:p>
        </p:txBody>
      </p:sp>
      <p:sp>
        <p:nvSpPr>
          <p:cNvPr id="8"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9"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2888859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369219"/>
            <a:ext cx="3886200" cy="3263504"/>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0FB02ED0-9CAE-481B-8D1D-B242F0282967}" type="datetime1">
              <a:rPr lang="en-US" smtClean="0"/>
              <a:pPr/>
              <a:t>7/28/2016</a:t>
            </a:fld>
            <a:endParaRPr lang="en-US"/>
          </a:p>
        </p:txBody>
      </p:sp>
      <p:sp>
        <p:nvSpPr>
          <p:cNvPr id="9"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10"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2910415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2248" y="1645444"/>
            <a:ext cx="3868340" cy="298370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116806"/>
            <a:ext cx="3868340" cy="48101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 name="Title 1"/>
          <p:cNvSpPr>
            <a:spLocks noGrp="1"/>
          </p:cNvSpPr>
          <p:nvPr>
            <p:ph type="title"/>
          </p:nvPr>
        </p:nvSpPr>
        <p:spPr>
          <a:xfrm>
            <a:off x="623888" y="205979"/>
            <a:ext cx="7886700" cy="85725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4696AB3F-7B84-45BD-A122-497866A73F4B}" type="datetime1">
              <a:rPr lang="en-US" smtClean="0"/>
              <a:pPr/>
              <a:t>7/28/2016</a:t>
            </a:fld>
            <a:endParaRPr lang="en-US"/>
          </a:p>
        </p:txBody>
      </p:sp>
      <p:sp>
        <p:nvSpPr>
          <p:cNvPr id="11" name="Footer Placeholder 4"/>
          <p:cNvSpPr>
            <a:spLocks noGrp="1"/>
          </p:cNvSpPr>
          <p:nvPr>
            <p:ph type="ftr" sz="quarter" idx="11"/>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12" name="Slide Number Placeholder 5"/>
          <p:cNvSpPr>
            <a:spLocks noGrp="1"/>
          </p:cNvSpPr>
          <p:nvPr>
            <p:ph type="sldNum" sz="quarter" idx="12"/>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821562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6395E536-1457-4CE4-8497-197239F05587}" type="datetime1">
              <a:rPr lang="en-US" smtClean="0"/>
              <a:pPr/>
              <a:t>7/28/2016</a:t>
            </a:fld>
            <a:endParaRPr lang="en-US"/>
          </a:p>
        </p:txBody>
      </p:sp>
      <p:sp>
        <p:nvSpPr>
          <p:cNvPr id="7"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8"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spcBef>
                <a:spcPts val="0"/>
              </a:spcBef>
              <a:buNone/>
            </a:pPr>
            <a:fld id="{00000000-1234-1234-1234-123412341234}" type="slidenum">
              <a:rPr lang="en" smtClean="0"/>
              <a:pPr>
                <a:spcBef>
                  <a:spcPts val="0"/>
                </a:spcBef>
                <a:buNone/>
              </a:pPr>
              <a:t>‹#›</a:t>
            </a:fld>
            <a:endParaRPr lang="en"/>
          </a:p>
        </p:txBody>
      </p:sp>
    </p:spTree>
    <p:extLst>
      <p:ext uri="{BB962C8B-B14F-4D97-AF65-F5344CB8AC3E}">
        <p14:creationId xmlns:p14="http://schemas.microsoft.com/office/powerpoint/2010/main" xmlns="" val="29608868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A4AF2F65-2726-4707-A7A6-DE21D14E80C5}" type="datetime1">
              <a:rPr lang="en-US" smtClean="0"/>
              <a:pPr/>
              <a:t>7/28/2016</a:t>
            </a:fld>
            <a:endParaRPr lang="en-US"/>
          </a:p>
        </p:txBody>
      </p:sp>
      <p:sp>
        <p:nvSpPr>
          <p:cNvPr id="6"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7"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spcBef>
                <a:spcPts val="0"/>
              </a:spcBef>
              <a:buNone/>
            </a:pPr>
            <a:fld id="{00000000-1234-1234-1234-123412341234}" type="slidenum">
              <a:rPr lang="en" smtClean="0"/>
              <a:pPr>
                <a:spcBef>
                  <a:spcPts val="0"/>
                </a:spcBef>
                <a:buNone/>
              </a:pPr>
              <a:t>‹#›</a:t>
            </a:fld>
            <a:endParaRPr lang="en"/>
          </a:p>
        </p:txBody>
      </p:sp>
    </p:spTree>
    <p:extLst>
      <p:ext uri="{BB962C8B-B14F-4D97-AF65-F5344CB8AC3E}">
        <p14:creationId xmlns:p14="http://schemas.microsoft.com/office/powerpoint/2010/main" xmlns="" val="16482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76388"/>
            <a:ext cx="2949178" cy="28194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smtClean="0"/>
              <a:t>Click to edit Master title style</a:t>
            </a:r>
            <a:endParaRPr lang="en-US"/>
          </a:p>
        </p:txBody>
      </p:sp>
      <p:sp>
        <p:nvSpPr>
          <p:cNvPr id="8" name="Date Placeholder 3"/>
          <p:cNvSpPr>
            <a:spLocks noGrp="1"/>
          </p:cNvSpPr>
          <p:nvPr>
            <p:ph type="dt" sz="half" idx="10"/>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1FA85564-6B99-4FC4-9CE3-22E750398B2E}" type="datetime1">
              <a:rPr lang="en-US" smtClean="0"/>
              <a:pPr/>
              <a:t>7/28/2016</a:t>
            </a:fld>
            <a:endParaRPr lang="en-US"/>
          </a:p>
        </p:txBody>
      </p:sp>
      <p:sp>
        <p:nvSpPr>
          <p:cNvPr id="9"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10"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883328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1576388"/>
            <a:ext cx="2949178" cy="28194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smtClean="0"/>
              <a:t>Click to edit Master title style</a:t>
            </a:r>
            <a:endParaRPr lang="en-US"/>
          </a:p>
        </p:txBody>
      </p:sp>
      <p:sp>
        <p:nvSpPr>
          <p:cNvPr id="8" name="Date Placeholder 3"/>
          <p:cNvSpPr>
            <a:spLocks noGrp="1"/>
          </p:cNvSpPr>
          <p:nvPr>
            <p:ph type="dt" sz="half" idx="10"/>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2BCD2BEA-7F40-407D-B082-13022E8B2C99}" type="datetime1">
              <a:rPr lang="en-US" smtClean="0"/>
              <a:pPr/>
              <a:t>7/28/2016</a:t>
            </a:fld>
            <a:endParaRPr lang="en-US"/>
          </a:p>
        </p:txBody>
      </p:sp>
      <p:sp>
        <p:nvSpPr>
          <p:cNvPr id="9"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10"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Tree>
    <p:extLst>
      <p:ext uri="{BB962C8B-B14F-4D97-AF65-F5344CB8AC3E}">
        <p14:creationId xmlns:p14="http://schemas.microsoft.com/office/powerpoint/2010/main" xmlns="" val="838477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5"/>
            <a:ext cx="9141714" cy="5143505"/>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18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18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18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18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18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18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p>
            </p:txBody>
          </p:sp>
        </p:grpSp>
      </p:grpSp>
      <p:sp>
        <p:nvSpPr>
          <p:cNvPr id="34" name="Date Placeholder 3"/>
          <p:cNvSpPr>
            <a:spLocks noGrp="1"/>
          </p:cNvSpPr>
          <p:nvPr>
            <p:ph type="dt" sz="half" idx="2"/>
          </p:nvPr>
        </p:nvSpPr>
        <p:spPr>
          <a:xfrm>
            <a:off x="628650" y="4767263"/>
            <a:ext cx="2457450" cy="273844"/>
          </a:xfrm>
          <a:prstGeom prst="rect">
            <a:avLst/>
          </a:prstGeom>
        </p:spPr>
        <p:txBody>
          <a:bodyPr vert="horz" lIns="91440" tIns="45720" rIns="91440" bIns="45720" rtlCol="0" anchor="ctr"/>
          <a:lstStyle>
            <a:lvl1pPr algn="l">
              <a:defRPr sz="900">
                <a:solidFill>
                  <a:schemeClr val="accent3"/>
                </a:solidFill>
              </a:defRPr>
            </a:lvl1pPr>
          </a:lstStyle>
          <a:p>
            <a:fld id="{CA734DBA-6852-4C6A-AB8B-E28C0C52CB53}" type="datetime1">
              <a:rPr lang="en-US" smtClean="0"/>
              <a:pPr/>
              <a:t>7/28/2016</a:t>
            </a:fld>
            <a:endParaRPr lang="en-US"/>
          </a:p>
        </p:txBody>
      </p:sp>
      <p:sp>
        <p:nvSpPr>
          <p:cNvPr id="35" name="Footer Placeholder 4"/>
          <p:cNvSpPr>
            <a:spLocks noGrp="1"/>
          </p:cNvSpPr>
          <p:nvPr>
            <p:ph type="ftr" sz="quarter" idx="3"/>
          </p:nvPr>
        </p:nvSpPr>
        <p:spPr>
          <a:xfrm>
            <a:off x="3486150" y="4767263"/>
            <a:ext cx="2171700" cy="273844"/>
          </a:xfrm>
          <a:prstGeom prst="rect">
            <a:avLst/>
          </a:prstGeom>
        </p:spPr>
        <p:txBody>
          <a:bodyPr vert="horz" lIns="91440" tIns="45720" rIns="91440" bIns="45720" rtlCol="0" anchor="ctr"/>
          <a:lstStyle>
            <a:lvl1pPr algn="ctr">
              <a:defRPr sz="900">
                <a:solidFill>
                  <a:schemeClr val="accent3"/>
                </a:solidFill>
              </a:defRPr>
            </a:lvl1pPr>
          </a:lstStyle>
          <a:p>
            <a:endParaRPr lang="en-US"/>
          </a:p>
        </p:txBody>
      </p:sp>
      <p:sp>
        <p:nvSpPr>
          <p:cNvPr id="36" name="Slide Number Placeholder 5"/>
          <p:cNvSpPr>
            <a:spLocks noGrp="1"/>
          </p:cNvSpPr>
          <p:nvPr>
            <p:ph type="sldNum" sz="quarter" idx="4"/>
          </p:nvPr>
        </p:nvSpPr>
        <p:spPr>
          <a:xfrm>
            <a:off x="6057900" y="4767263"/>
            <a:ext cx="2457450" cy="273844"/>
          </a:xfrm>
          <a:prstGeom prst="rect">
            <a:avLst/>
          </a:prstGeom>
        </p:spPr>
        <p:txBody>
          <a:bodyPr vert="horz" lIns="91440" tIns="45720" rIns="91440" bIns="45720" rtlCol="0" anchor="ctr"/>
          <a:lstStyle>
            <a:lvl1pPr algn="r">
              <a:defRPr sz="900">
                <a:solidFill>
                  <a:schemeClr val="accent3"/>
                </a:solidFill>
              </a:defRPr>
            </a:lvl1pPr>
          </a:lstStyle>
          <a:p>
            <a:pPr algn="r">
              <a:spcBef>
                <a:spcPts val="0"/>
              </a:spcBef>
              <a:buNone/>
            </a:pPr>
            <a:fld id="{00000000-1234-1234-1234-123412341234}" type="slidenum">
              <a:rPr lang="en" sz="1000" smtClean="0">
                <a:solidFill>
                  <a:schemeClr val="dk2"/>
                </a:solidFill>
              </a:rPr>
              <a:pPr algn="r">
                <a:spcBef>
                  <a:spcPts val="0"/>
                </a:spcBef>
                <a:buNone/>
              </a:pPr>
              <a:t>‹#›</a:t>
            </a:fld>
            <a:endParaRPr lang="en" sz="1000">
              <a:solidFill>
                <a:schemeClr val="dk2"/>
              </a:solidFill>
            </a:endParaRPr>
          </a:p>
        </p:txBody>
      </p:sp>
      <p:sp>
        <p:nvSpPr>
          <p:cNvPr id="37"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52164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685800" rtl="0" eaLnBrk="1" latinLnBrk="0" hangingPunct="1">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ct val="30000"/>
        </a:spcBef>
        <a:buClr>
          <a:srgbClr val="5A9BD5"/>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rgbClr val="5A9BD5"/>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rgbClr val="5A9BD5"/>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rgbClr val="5A9BD5"/>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ppcny.org/"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9855" y="4159858"/>
            <a:ext cx="961451" cy="743981"/>
          </a:xfrm>
          <a:prstGeom prst="rect">
            <a:avLst/>
          </a:prstGeom>
          <a:noFill/>
          <a:ln w="9525">
            <a:noFill/>
            <a:miter lim="800000"/>
            <a:headEnd/>
            <a:tailEnd/>
          </a:ln>
        </p:spPr>
      </p:pic>
      <p:pic>
        <p:nvPicPr>
          <p:cNvPr id="6" name="Picture 5"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1480" y="4488564"/>
            <a:ext cx="2457450" cy="375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6343650" y="4287742"/>
            <a:ext cx="2457451" cy="613088"/>
          </a:xfrm>
          <a:prstGeom prst="rect">
            <a:avLst/>
          </a:prstGeom>
        </p:spPr>
      </p:pic>
      <p:pic>
        <p:nvPicPr>
          <p:cNvPr id="2" name="Picture 1"/>
          <p:cNvPicPr>
            <a:picLocks noChangeAspect="1"/>
          </p:cNvPicPr>
          <p:nvPr/>
        </p:nvPicPr>
        <p:blipFill>
          <a:blip r:embed="rId6"/>
          <a:stretch>
            <a:fillRect/>
          </a:stretch>
        </p:blipFill>
        <p:spPr>
          <a:xfrm>
            <a:off x="2937510" y="1657350"/>
            <a:ext cx="5829300" cy="992124"/>
          </a:xfrm>
          <a:prstGeom prst="rect">
            <a:avLst/>
          </a:prstGeom>
        </p:spPr>
      </p:pic>
      <p:pic>
        <p:nvPicPr>
          <p:cNvPr id="9" name="Picture 8"/>
          <p:cNvPicPr>
            <a:picLocks noChangeAspect="1"/>
          </p:cNvPicPr>
          <p:nvPr/>
        </p:nvPicPr>
        <p:blipFill>
          <a:blip r:embed="rId7"/>
          <a:stretch>
            <a:fillRect/>
          </a:stretch>
        </p:blipFill>
        <p:spPr>
          <a:xfrm>
            <a:off x="377190" y="1657839"/>
            <a:ext cx="3531870" cy="992124"/>
          </a:xfrm>
          <a:prstGeom prst="rect">
            <a:avLst/>
          </a:prstGeom>
        </p:spPr>
      </p:pic>
      <p:sp>
        <p:nvSpPr>
          <p:cNvPr id="5" name="Title 4"/>
          <p:cNvSpPr>
            <a:spLocks noGrp="1"/>
          </p:cNvSpPr>
          <p:nvPr>
            <p:ph type="ctrTitle"/>
          </p:nvPr>
        </p:nvSpPr>
        <p:spPr>
          <a:xfrm>
            <a:off x="411480" y="-22860"/>
            <a:ext cx="8046720" cy="1982288"/>
          </a:xfrm>
        </p:spPr>
        <p:txBody>
          <a:bodyPr>
            <a:normAutofit/>
          </a:bodyPr>
          <a:lstStyle/>
          <a:p>
            <a:r>
              <a:rPr lang="en-US" sz="4100" dirty="0" smtClean="0">
                <a:solidFill>
                  <a:srgbClr val="70AD46"/>
                </a:solidFill>
              </a:rPr>
              <a:t>Putting ADHD Guidelines</a:t>
            </a:r>
            <a:br>
              <a:rPr lang="en-US" sz="4100" dirty="0" smtClean="0">
                <a:solidFill>
                  <a:srgbClr val="70AD46"/>
                </a:solidFill>
              </a:rPr>
            </a:br>
            <a:r>
              <a:rPr lang="en-US" sz="4100" dirty="0" smtClean="0">
                <a:solidFill>
                  <a:srgbClr val="70AD46"/>
                </a:solidFill>
              </a:rPr>
              <a:t>Into Practice Through QI</a:t>
            </a:r>
            <a:endParaRPr lang="en-US" sz="4100" dirty="0">
              <a:solidFill>
                <a:srgbClr val="70AD46"/>
              </a:solidFill>
            </a:endParaRPr>
          </a:p>
        </p:txBody>
      </p:sp>
      <p:sp>
        <p:nvSpPr>
          <p:cNvPr id="10" name="Shape 51"/>
          <p:cNvSpPr txBox="1">
            <a:spLocks/>
          </p:cNvSpPr>
          <p:nvPr/>
        </p:nvSpPr>
        <p:spPr>
          <a:xfrm>
            <a:off x="685800" y="2794032"/>
            <a:ext cx="7772400" cy="156683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ct val="30000"/>
              </a:spcBef>
              <a:buClr>
                <a:schemeClr val="accent2"/>
              </a:buClr>
              <a:buFont typeface="Wingdings" panose="05000000000000000000" pitchFamily="2" charset="2"/>
              <a:buNone/>
              <a:defRPr sz="1800" kern="1200">
                <a:solidFill>
                  <a:schemeClr val="tx1"/>
                </a:solidFill>
                <a:latin typeface="+mn-lt"/>
                <a:ea typeface="+mn-ea"/>
                <a:cs typeface="+mn-cs"/>
              </a:defRPr>
            </a:lvl1pPr>
            <a:lvl2pPr marL="342900" indent="0" algn="ctr" defTabSz="685800" rtl="0" eaLnBrk="1" latinLnBrk="0" hangingPunct="1">
              <a:lnSpc>
                <a:spcPct val="90000"/>
              </a:lnSpc>
              <a:spcBef>
                <a:spcPct val="30000"/>
              </a:spcBef>
              <a:buClr>
                <a:schemeClr val="accent2"/>
              </a:buClr>
              <a:buFont typeface="Wingdings" panose="05000000000000000000" pitchFamily="2" charset="2"/>
              <a:buNone/>
              <a:defRPr sz="1500" kern="1200">
                <a:solidFill>
                  <a:schemeClr val="tx1"/>
                </a:solidFill>
                <a:latin typeface="+mn-lt"/>
                <a:ea typeface="+mn-ea"/>
                <a:cs typeface="+mn-cs"/>
              </a:defRPr>
            </a:lvl2pPr>
            <a:lvl3pPr marL="685800" indent="0" algn="ctr" defTabSz="685800" rtl="0" eaLnBrk="1" latinLnBrk="0" hangingPunct="1">
              <a:lnSpc>
                <a:spcPct val="90000"/>
              </a:lnSpc>
              <a:spcBef>
                <a:spcPct val="30000"/>
              </a:spcBef>
              <a:buClr>
                <a:schemeClr val="accent2"/>
              </a:buClr>
              <a:buFont typeface="Wingdings" panose="05000000000000000000" pitchFamily="2" charset="2"/>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9pPr>
          </a:lstStyle>
          <a:p>
            <a:r>
              <a:rPr lang="en-US" dirty="0" smtClean="0"/>
              <a:t>Chapter Quality Network ADHD Project</a:t>
            </a:r>
          </a:p>
          <a:p>
            <a:r>
              <a:rPr lang="en" dirty="0" smtClean="0"/>
              <a:t>Jack Levine, MD, FAAP</a:t>
            </a:r>
          </a:p>
          <a:p>
            <a:r>
              <a:rPr lang="en" i="1" dirty="0" smtClean="0"/>
              <a:t>Chairman, NYS AAP - Chapter 2 Committee on Developmental-Behavioral Pediatrics/Children with Disabiities</a:t>
            </a:r>
            <a:endParaRPr lang="en" i="1" dirty="0"/>
          </a:p>
        </p:txBody>
      </p:sp>
    </p:spTree>
    <p:extLst>
      <p:ext uri="{BB962C8B-B14F-4D97-AF65-F5344CB8AC3E}">
        <p14:creationId xmlns:p14="http://schemas.microsoft.com/office/powerpoint/2010/main" xmlns="" val="3851277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50" name="Shape 150"/>
          <p:cNvSpPr txBox="1">
            <a:spLocks noGrp="1"/>
          </p:cNvSpPr>
          <p:nvPr>
            <p:ph type="subTitle" idx="1"/>
          </p:nvPr>
        </p:nvSpPr>
        <p:spPr/>
        <p:txBody>
          <a:bodyPr/>
          <a:lstStyle/>
          <a:p>
            <a:r>
              <a:rPr lang="en" dirty="0" smtClean="0"/>
              <a:t>That sounds doable – right?</a:t>
            </a:r>
            <a:endParaRPr lang="en" dirty="0"/>
          </a:p>
        </p:txBody>
      </p:sp>
      <p:sp>
        <p:nvSpPr>
          <p:cNvPr id="149" name="Shape 149"/>
          <p:cNvSpPr txBox="1">
            <a:spLocks noGrp="1"/>
          </p:cNvSpPr>
          <p:nvPr>
            <p:ph type="ctrTitle"/>
          </p:nvPr>
        </p:nvSpPr>
        <p:spPr/>
        <p:txBody>
          <a:bodyPr/>
          <a:lstStyle/>
          <a:p>
            <a:r>
              <a:rPr lang="en" dirty="0" smtClean="0"/>
              <a:t>6 Key Action Statements</a:t>
            </a:r>
            <a:endParaRPr lang="en" dirty="0"/>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75908"/>
            <a:ext cx="7886700" cy="3510692"/>
          </a:xfrm>
        </p:spPr>
        <p:txBody>
          <a:bodyPr>
            <a:normAutofit/>
          </a:bodyPr>
          <a:lstStyle/>
          <a:p>
            <a:pPr marL="457200" indent="-457200">
              <a:lnSpc>
                <a:spcPct val="100000"/>
              </a:lnSpc>
              <a:spcBef>
                <a:spcPts val="0"/>
              </a:spcBef>
              <a:spcAft>
                <a:spcPts val="1800"/>
              </a:spcAft>
              <a:buFont typeface="+mj-lt"/>
              <a:buAutoNum type="arabicPeriod"/>
            </a:pPr>
            <a:r>
              <a:rPr lang="en-US" dirty="0" smtClean="0"/>
              <a:t>The primary care clinician should initiate evaluation</a:t>
            </a:r>
          </a:p>
          <a:p>
            <a:pPr marL="457200" indent="-457200">
              <a:lnSpc>
                <a:spcPct val="100000"/>
              </a:lnSpc>
              <a:spcBef>
                <a:spcPts val="0"/>
              </a:spcBef>
              <a:spcAft>
                <a:spcPts val="1800"/>
              </a:spcAft>
              <a:buFont typeface="+mj-lt"/>
              <a:buAutoNum type="arabicPeriod"/>
            </a:pPr>
            <a:r>
              <a:rPr lang="en-US" dirty="0" smtClean="0"/>
              <a:t>Ensure DSM-5 criteria are met</a:t>
            </a:r>
          </a:p>
          <a:p>
            <a:pPr marL="457200" indent="-457200">
              <a:lnSpc>
                <a:spcPct val="100000"/>
              </a:lnSpc>
              <a:spcBef>
                <a:spcPts val="0"/>
              </a:spcBef>
              <a:spcAft>
                <a:spcPts val="1800"/>
              </a:spcAft>
              <a:buFont typeface="+mj-lt"/>
              <a:buAutoNum type="arabicPeriod"/>
            </a:pPr>
            <a:r>
              <a:rPr lang="en-US" dirty="0" smtClean="0"/>
              <a:t>Assess for co-existing conditions</a:t>
            </a:r>
          </a:p>
          <a:p>
            <a:pPr marL="457200" indent="-457200">
              <a:lnSpc>
                <a:spcPct val="100000"/>
              </a:lnSpc>
              <a:spcBef>
                <a:spcPts val="0"/>
              </a:spcBef>
              <a:spcAft>
                <a:spcPts val="1800"/>
              </a:spcAft>
              <a:buFont typeface="+mj-lt"/>
              <a:buAutoNum type="arabicPeriod"/>
            </a:pPr>
            <a:r>
              <a:rPr lang="en-US" dirty="0" smtClean="0"/>
              <a:t>Follow principles of the chronic care model and medical home</a:t>
            </a:r>
          </a:p>
          <a:p>
            <a:pPr marL="457200" indent="-457200">
              <a:lnSpc>
                <a:spcPct val="100000"/>
              </a:lnSpc>
              <a:spcBef>
                <a:spcPts val="0"/>
              </a:spcBef>
              <a:spcAft>
                <a:spcPts val="1800"/>
              </a:spcAft>
              <a:buFont typeface="+mj-lt"/>
              <a:buAutoNum type="arabicPeriod"/>
            </a:pPr>
            <a:r>
              <a:rPr lang="en-US" dirty="0" smtClean="0"/>
              <a:t>Treatment recommendations vary by age</a:t>
            </a:r>
          </a:p>
          <a:p>
            <a:pPr marL="457200" indent="-457200">
              <a:lnSpc>
                <a:spcPct val="100000"/>
              </a:lnSpc>
              <a:spcBef>
                <a:spcPts val="0"/>
              </a:spcBef>
              <a:spcAft>
                <a:spcPts val="1800"/>
              </a:spcAft>
              <a:buFont typeface="+mj-lt"/>
              <a:buAutoNum type="arabicPeriod"/>
            </a:pPr>
            <a:r>
              <a:rPr lang="en-US" dirty="0" smtClean="0"/>
              <a:t>Titrate medication</a:t>
            </a:r>
            <a:endParaRPr lang="en-US" dirty="0"/>
          </a:p>
        </p:txBody>
      </p:sp>
      <p:sp>
        <p:nvSpPr>
          <p:cNvPr id="3" name="Title 2"/>
          <p:cNvSpPr>
            <a:spLocks noGrp="1"/>
          </p:cNvSpPr>
          <p:nvPr>
            <p:ph type="title"/>
          </p:nvPr>
        </p:nvSpPr>
        <p:spPr>
          <a:xfrm>
            <a:off x="628650" y="208527"/>
            <a:ext cx="7886700" cy="994172"/>
          </a:xfrm>
        </p:spPr>
        <p:txBody>
          <a:bodyPr/>
          <a:lstStyle/>
          <a:p>
            <a:r>
              <a:rPr lang="en-US" dirty="0" smtClean="0"/>
              <a:t>Key Action Statement Summary</a:t>
            </a:r>
            <a:endParaRPr lang="en-US" dirty="0"/>
          </a:p>
        </p:txBody>
      </p:sp>
    </p:spTree>
    <p:extLst>
      <p:ext uri="{BB962C8B-B14F-4D97-AF65-F5344CB8AC3E}">
        <p14:creationId xmlns:p14="http://schemas.microsoft.com/office/powerpoint/2010/main" xmlns="" val="158356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329894288"/>
              </p:ext>
            </p:extLst>
          </p:nvPr>
        </p:nvGraphicFramePr>
        <p:xfrm>
          <a:off x="628650" y="539750"/>
          <a:ext cx="82867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66928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4950" y="256488"/>
            <a:ext cx="8207349" cy="572699"/>
          </a:xfrm>
        </p:spPr>
        <p:txBody>
          <a:bodyPr>
            <a:normAutofit fontScale="90000"/>
          </a:bodyPr>
          <a:lstStyle/>
          <a:p>
            <a:pPr lvl="0"/>
            <a:r>
              <a:rPr lang="en" b="1" dirty="0" smtClean="0"/>
              <a:t>Key Action Statement 1: Initiate the Evaluation:</a:t>
            </a:r>
            <a:br>
              <a:rPr lang="en" b="1" dirty="0" smtClean="0"/>
            </a:br>
            <a:r>
              <a:rPr lang="en" dirty="0" smtClean="0"/>
              <a:t>Primary Care Clinicians should do this! </a:t>
            </a:r>
            <a:endParaRPr lang="en" sz="1300" dirty="0"/>
          </a:p>
        </p:txBody>
      </p:sp>
      <p:sp>
        <p:nvSpPr>
          <p:cNvPr id="161" name="Shape 161"/>
          <p:cNvSpPr txBox="1">
            <a:spLocks noGrp="1"/>
          </p:cNvSpPr>
          <p:nvPr>
            <p:ph type="body" idx="1"/>
          </p:nvPr>
        </p:nvSpPr>
        <p:spPr>
          <a:xfrm>
            <a:off x="659133" y="1928910"/>
            <a:ext cx="8207349" cy="3416400"/>
          </a:xfrm>
        </p:spPr>
        <p:txBody>
          <a:bodyPr/>
          <a:lstStyle/>
          <a:p>
            <a:pPr marL="0" lvl="0" indent="0">
              <a:lnSpc>
                <a:spcPct val="150000"/>
              </a:lnSpc>
              <a:buNone/>
            </a:pPr>
            <a:r>
              <a:rPr lang="en" dirty="0" smtClean="0"/>
              <a:t>The primary care clinician should initiate an evaluation for ADHD for </a:t>
            </a:r>
            <a:r>
              <a:rPr lang="en" b="1" u="sng" dirty="0" smtClean="0"/>
              <a:t>any child 4 through 18 years of age</a:t>
            </a:r>
            <a:r>
              <a:rPr lang="en" b="1" dirty="0" smtClean="0"/>
              <a:t> </a:t>
            </a:r>
            <a:r>
              <a:rPr lang="en" dirty="0" smtClean="0"/>
              <a:t>who presents with academic or behavioral problems and symptoms of inattention, hyperactivity, or impulsivity </a:t>
            </a:r>
            <a:r>
              <a:rPr lang="en" sz="1800" dirty="0" smtClean="0"/>
              <a:t>(quality of evidence </a:t>
            </a:r>
            <a:r>
              <a:rPr lang="en" sz="1800" dirty="0" smtClean="0">
                <a:solidFill>
                  <a:srgbClr val="0070C0"/>
                </a:solidFill>
              </a:rPr>
              <a:t>B</a:t>
            </a:r>
            <a:r>
              <a:rPr lang="en" sz="1800" dirty="0" smtClean="0"/>
              <a:t>/strong recommendation).</a:t>
            </a:r>
            <a:endParaRPr lang="en" sz="1800" dirty="0"/>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2237" y="1433123"/>
            <a:ext cx="2582779" cy="1094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Different Presentations of ADHD</a:t>
            </a:r>
            <a:endParaRPr lang="en-US" dirty="0"/>
          </a:p>
        </p:txBody>
      </p:sp>
      <p:pic>
        <p:nvPicPr>
          <p:cNvPr id="7171" name="Picture 3"/>
          <p:cNvPicPr>
            <a:picLocks noGrp="1" noChangeAspect="1" noChangeArrowheads="1"/>
          </p:cNvPicPr>
          <p:nvPr>
            <p:ph sz="quarter" idx="4294967295"/>
          </p:nvPr>
        </p:nvPicPr>
        <p:blipFill>
          <a:blip r:embed="rId4">
            <a:extLst>
              <a:ext uri="{28A0092B-C50C-407E-A947-70E740481C1C}">
                <a14:useLocalDpi xmlns:a14="http://schemas.microsoft.com/office/drawing/2010/main" xmlns="" val="0"/>
              </a:ext>
            </a:extLst>
          </a:blip>
          <a:srcRect/>
          <a:stretch>
            <a:fillRect/>
          </a:stretch>
        </p:blipFill>
        <p:spPr bwMode="auto">
          <a:xfrm>
            <a:off x="6248400" y="3314700"/>
            <a:ext cx="289560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0195" y="1058225"/>
            <a:ext cx="2621278" cy="2299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22353" y="3104291"/>
            <a:ext cx="2412663" cy="1199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14400" y="205979"/>
            <a:ext cx="7772400" cy="857250"/>
          </a:xfrm>
          <a:prstGeom prst="rect">
            <a:avLst/>
          </a:prstGeom>
        </p:spPr>
        <p:txBody>
          <a:bodyPr/>
          <a:lstStyle/>
          <a:p>
            <a:pPr lvl="0" rtl="0">
              <a:buChar char="•"/>
            </a:pPr>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12252" y="1515979"/>
            <a:ext cx="2223486" cy="2531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31986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73844"/>
            <a:ext cx="7886700" cy="881188"/>
          </a:xfrm>
        </p:spPr>
        <p:txBody>
          <a:bodyPr/>
          <a:lstStyle/>
          <a:p>
            <a:r>
              <a:rPr lang="en-US" dirty="0" smtClean="0"/>
              <a:t>2.5 X More Frequent in Boys than Girls</a:t>
            </a:r>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xmlns="" val="755094636"/>
              </p:ext>
            </p:extLst>
          </p:nvPr>
        </p:nvGraphicFramePr>
        <p:xfrm>
          <a:off x="1371600" y="108585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28801" y="4343401"/>
            <a:ext cx="5365571" cy="646331"/>
          </a:xfrm>
          <a:prstGeom prst="rect">
            <a:avLst/>
          </a:prstGeom>
          <a:solidFill>
            <a:schemeClr val="accent2">
              <a:lumMod val="40000"/>
              <a:lumOff val="60000"/>
            </a:schemeClr>
          </a:solidFill>
        </p:spPr>
        <p:txBody>
          <a:bodyPr wrap="none" rtlCol="0">
            <a:spAutoFit/>
          </a:bodyPr>
          <a:lstStyle/>
          <a:p>
            <a:r>
              <a:rPr lang="en-US" sz="3600" dirty="0" smtClean="0"/>
              <a:t>Girls are underdiagnosed</a:t>
            </a:r>
            <a:endParaRPr lang="en-US" sz="3600" dirty="0"/>
          </a:p>
        </p:txBody>
      </p:sp>
      <p:sp>
        <p:nvSpPr>
          <p:cNvPr id="2" name="Rectangle 1"/>
          <p:cNvSpPr/>
          <p:nvPr/>
        </p:nvSpPr>
        <p:spPr>
          <a:xfrm>
            <a:off x="609600" y="171450"/>
            <a:ext cx="7772400" cy="857250"/>
          </a:xfrm>
          <a:prstGeom prst="rect">
            <a:avLst/>
          </a:prstGeom>
        </p:spPr>
        <p:txBody>
          <a:bodyPr/>
          <a:lstStyle/>
          <a:p>
            <a:pPr lvl="0" rtl="0">
              <a:buChar char="•"/>
            </a:pPr>
            <a:endParaRPr lang="en-US" dirty="0"/>
          </a:p>
        </p:txBody>
      </p:sp>
    </p:spTree>
    <p:extLst>
      <p:ext uri="{BB962C8B-B14F-4D97-AF65-F5344CB8AC3E}">
        <p14:creationId xmlns:p14="http://schemas.microsoft.com/office/powerpoint/2010/main" xmlns="" val="6180671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598636" y="445025"/>
            <a:ext cx="8233663" cy="572699"/>
          </a:xfrm>
          <a:prstGeom prst="rect">
            <a:avLst/>
          </a:prstGeom>
        </p:spPr>
        <p:txBody>
          <a:bodyPr lIns="91425" tIns="91425" rIns="91425" bIns="91425" anchor="t" anchorCtr="0">
            <a:noAutofit/>
          </a:bodyPr>
          <a:lstStyle/>
          <a:p>
            <a:pPr>
              <a:spcBef>
                <a:spcPts val="0"/>
              </a:spcBef>
              <a:buNone/>
            </a:pPr>
            <a:r>
              <a:rPr lang="en" sz="2800" b="1" dirty="0" smtClean="0"/>
              <a:t>Key Action Statement 2: Make the Diagnosis</a:t>
            </a:r>
            <a:endParaRPr lang="en" sz="2800" dirty="0"/>
          </a:p>
        </p:txBody>
      </p:sp>
      <p:sp>
        <p:nvSpPr>
          <p:cNvPr id="167" name="Shape 167"/>
          <p:cNvSpPr txBox="1">
            <a:spLocks noGrp="1"/>
          </p:cNvSpPr>
          <p:nvPr>
            <p:ph type="body" idx="1"/>
          </p:nvPr>
        </p:nvSpPr>
        <p:spPr>
          <a:xfrm>
            <a:off x="598637" y="1282962"/>
            <a:ext cx="7929544" cy="3416400"/>
          </a:xfrm>
          <a:prstGeom prst="rect">
            <a:avLst/>
          </a:prstGeom>
        </p:spPr>
        <p:txBody>
          <a:bodyPr lIns="91425" tIns="91425" rIns="91425" bIns="91425" anchor="t" anchorCtr="0">
            <a:noAutofit/>
          </a:bodyPr>
          <a:lstStyle/>
          <a:p>
            <a:pPr marL="457200" indent="-457200">
              <a:lnSpc>
                <a:spcPct val="100000"/>
              </a:lnSpc>
              <a:spcBef>
                <a:spcPts val="0"/>
              </a:spcBef>
              <a:buFont typeface="+mj-lt"/>
              <a:buAutoNum type="arabicPeriod"/>
            </a:pPr>
            <a:r>
              <a:rPr lang="en" sz="2000" dirty="0" smtClean="0"/>
              <a:t>Determine </a:t>
            </a:r>
            <a:r>
              <a:rPr lang="en" sz="2000" dirty="0"/>
              <a:t>that </a:t>
            </a:r>
            <a:r>
              <a:rPr lang="en" sz="2000" b="1" u="sng" dirty="0" smtClean="0"/>
              <a:t>DSM-5 criteria </a:t>
            </a:r>
            <a:r>
              <a:rPr lang="en" sz="2000" dirty="0"/>
              <a:t>have been met</a:t>
            </a:r>
            <a:r>
              <a:rPr lang="en" sz="2000" dirty="0">
                <a:solidFill>
                  <a:srgbClr val="FF0000"/>
                </a:solidFill>
              </a:rPr>
              <a:t> </a:t>
            </a:r>
            <a:r>
              <a:rPr lang="en" sz="2000" dirty="0"/>
              <a:t>(including documentation of impairment in more than 1 major setting</a:t>
            </a:r>
            <a:r>
              <a:rPr lang="en" sz="2000" dirty="0" smtClean="0"/>
              <a:t>).</a:t>
            </a:r>
          </a:p>
          <a:p>
            <a:pPr marL="457200" indent="-457200">
              <a:lnSpc>
                <a:spcPct val="100000"/>
              </a:lnSpc>
              <a:spcBef>
                <a:spcPts val="0"/>
              </a:spcBef>
              <a:buFont typeface="+mj-lt"/>
              <a:buAutoNum type="arabicPeriod"/>
            </a:pPr>
            <a:endParaRPr lang="en" sz="2000" dirty="0"/>
          </a:p>
          <a:p>
            <a:pPr marL="457200" indent="-457200">
              <a:lnSpc>
                <a:spcPct val="100000"/>
              </a:lnSpc>
              <a:spcBef>
                <a:spcPts val="0"/>
              </a:spcBef>
              <a:buFont typeface="+mj-lt"/>
              <a:buAutoNum type="arabicPeriod"/>
            </a:pPr>
            <a:r>
              <a:rPr lang="en" sz="2000" dirty="0" smtClean="0"/>
              <a:t>information </a:t>
            </a:r>
            <a:r>
              <a:rPr lang="en" sz="2000" dirty="0"/>
              <a:t>should be obtained primarily from reports from parents or guardians, teachers, and other school and mental health clinicians involved in the child’s care. </a:t>
            </a:r>
            <a:endParaRPr lang="en" sz="2000" dirty="0" smtClean="0"/>
          </a:p>
          <a:p>
            <a:pPr marL="457200" indent="-457200">
              <a:lnSpc>
                <a:spcPct val="100000"/>
              </a:lnSpc>
              <a:spcBef>
                <a:spcPts val="0"/>
              </a:spcBef>
              <a:buFont typeface="+mj-lt"/>
              <a:buAutoNum type="arabicPeriod"/>
            </a:pPr>
            <a:endParaRPr lang="en" sz="2000" dirty="0"/>
          </a:p>
          <a:p>
            <a:pPr marL="457200" indent="-457200">
              <a:lnSpc>
                <a:spcPct val="100000"/>
              </a:lnSpc>
              <a:spcBef>
                <a:spcPts val="0"/>
              </a:spcBef>
              <a:buFont typeface="+mj-lt"/>
              <a:buAutoNum type="arabicPeriod"/>
            </a:pPr>
            <a:r>
              <a:rPr lang="en" sz="2000" dirty="0" smtClean="0"/>
              <a:t>The </a:t>
            </a:r>
            <a:r>
              <a:rPr lang="en" sz="2000" dirty="0"/>
              <a:t>primary care clinician should also </a:t>
            </a:r>
            <a:r>
              <a:rPr lang="en" sz="2000" b="1" u="sng" dirty="0"/>
              <a:t>rule out any alternative cause</a:t>
            </a:r>
            <a:r>
              <a:rPr lang="en" sz="2000" dirty="0"/>
              <a:t> </a:t>
            </a:r>
            <a:r>
              <a:rPr lang="en" sz="2000" dirty="0" smtClean="0"/>
              <a:t>(</a:t>
            </a:r>
            <a:r>
              <a:rPr lang="en" sz="2000" dirty="0"/>
              <a:t>quality of evidence </a:t>
            </a:r>
            <a:r>
              <a:rPr lang="en" sz="2000" dirty="0">
                <a:solidFill>
                  <a:srgbClr val="0000FF"/>
                </a:solidFill>
              </a:rPr>
              <a:t>B</a:t>
            </a:r>
            <a:r>
              <a:rPr lang="en" sz="2000" dirty="0"/>
              <a:t>/strong recommendation).</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18371" y="445025"/>
            <a:ext cx="8213928" cy="572699"/>
          </a:xfrm>
          <a:prstGeom prst="rect">
            <a:avLst/>
          </a:prstGeom>
        </p:spPr>
        <p:txBody>
          <a:bodyPr lIns="91425" tIns="91425" rIns="91425" bIns="91425" anchor="t" anchorCtr="0">
            <a:noAutofit/>
          </a:bodyPr>
          <a:lstStyle/>
          <a:p>
            <a:pPr>
              <a:spcBef>
                <a:spcPts val="0"/>
              </a:spcBef>
              <a:buNone/>
            </a:pPr>
            <a:r>
              <a:rPr lang="en" dirty="0" smtClean="0"/>
              <a:t>DSM-5 </a:t>
            </a:r>
            <a:r>
              <a:rPr lang="en" dirty="0"/>
              <a:t>Criteria For ADHD</a:t>
            </a:r>
          </a:p>
        </p:txBody>
      </p:sp>
      <p:sp>
        <p:nvSpPr>
          <p:cNvPr id="178" name="Shape 178"/>
          <p:cNvSpPr txBox="1">
            <a:spLocks noGrp="1"/>
          </p:cNvSpPr>
          <p:nvPr>
            <p:ph type="body" idx="1"/>
          </p:nvPr>
        </p:nvSpPr>
        <p:spPr>
          <a:xfrm>
            <a:off x="618371" y="1152475"/>
            <a:ext cx="8213928" cy="3416400"/>
          </a:xfrm>
          <a:prstGeom prst="rect">
            <a:avLst/>
          </a:prstGeom>
        </p:spPr>
        <p:txBody>
          <a:bodyPr lIns="91425" tIns="91425" rIns="91425" bIns="91425" anchor="t" anchorCtr="0">
            <a:noAutofit/>
          </a:bodyPr>
          <a:lstStyle/>
          <a:p>
            <a:pPr marL="457200" lvl="0" indent="-381000" rtl="0">
              <a:lnSpc>
                <a:spcPct val="100000"/>
              </a:lnSpc>
              <a:spcBef>
                <a:spcPts val="0"/>
              </a:spcBef>
              <a:spcAft>
                <a:spcPts val="1200"/>
              </a:spcAft>
              <a:buSzPct val="100000"/>
              <a:buAutoNum type="alphaUcPeriod"/>
            </a:pPr>
            <a:r>
              <a:rPr lang="en" sz="2000" dirty="0" smtClean="0"/>
              <a:t>6/9 Inattentive </a:t>
            </a:r>
            <a:r>
              <a:rPr lang="en" sz="2000" b="1" u="sng" dirty="0"/>
              <a:t>and/or</a:t>
            </a:r>
            <a:r>
              <a:rPr lang="en" sz="2000" dirty="0"/>
              <a:t> 6/9 Hyperactive/Impulsive Symptoms for longer than 6 months &amp; more common than developmentally expected</a:t>
            </a:r>
          </a:p>
          <a:p>
            <a:pPr marL="457200" lvl="0" indent="-381000" rtl="0">
              <a:lnSpc>
                <a:spcPct val="100000"/>
              </a:lnSpc>
              <a:spcBef>
                <a:spcPts val="0"/>
              </a:spcBef>
              <a:spcAft>
                <a:spcPts val="1200"/>
              </a:spcAft>
              <a:buSzPct val="100000"/>
              <a:buAutoNum type="alphaUcPeriod"/>
            </a:pPr>
            <a:r>
              <a:rPr lang="en" sz="2000" dirty="0"/>
              <a:t>Symptom onset before age 12 </a:t>
            </a:r>
          </a:p>
          <a:p>
            <a:pPr marL="457200" lvl="0" indent="-381000" rtl="0">
              <a:lnSpc>
                <a:spcPct val="100000"/>
              </a:lnSpc>
              <a:spcBef>
                <a:spcPts val="0"/>
              </a:spcBef>
              <a:spcAft>
                <a:spcPts val="1200"/>
              </a:spcAft>
              <a:buSzPct val="100000"/>
              <a:buAutoNum type="alphaUcPeriod"/>
            </a:pPr>
            <a:r>
              <a:rPr lang="en" sz="2000" dirty="0"/>
              <a:t>Symptoms occur in more than one setting</a:t>
            </a:r>
          </a:p>
          <a:p>
            <a:pPr marL="457200" lvl="0" indent="-381000" rtl="0">
              <a:lnSpc>
                <a:spcPct val="100000"/>
              </a:lnSpc>
              <a:spcBef>
                <a:spcPts val="0"/>
              </a:spcBef>
              <a:spcAft>
                <a:spcPts val="1200"/>
              </a:spcAft>
              <a:buSzPct val="100000"/>
              <a:buAutoNum type="alphaUcPeriod"/>
            </a:pPr>
            <a:r>
              <a:rPr lang="en" sz="2000" dirty="0"/>
              <a:t>Symptoms interfere with or reduce the quality of social, academic or occupational functioning </a:t>
            </a:r>
          </a:p>
          <a:p>
            <a:pPr marL="457200" lvl="0" indent="-381000" rtl="0">
              <a:lnSpc>
                <a:spcPct val="100000"/>
              </a:lnSpc>
              <a:spcBef>
                <a:spcPts val="0"/>
              </a:spcBef>
              <a:spcAft>
                <a:spcPts val="1200"/>
              </a:spcAft>
              <a:buSzPct val="100000"/>
              <a:buAutoNum type="alphaUcPeriod"/>
            </a:pPr>
            <a:r>
              <a:rPr lang="en" sz="2000" dirty="0"/>
              <a:t>Symptoms are not better explained by something else </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09737"/>
            <a:ext cx="7886700" cy="994172"/>
          </a:xfrm>
        </p:spPr>
        <p:txBody>
          <a:bodyPr>
            <a:normAutofit/>
          </a:bodyPr>
          <a:lstStyle/>
          <a:p>
            <a:r>
              <a:rPr lang="en-US" sz="2400" dirty="0"/>
              <a:t>Vanderbilt </a:t>
            </a:r>
            <a:r>
              <a:rPr lang="en-US" sz="2400" dirty="0" smtClean="0"/>
              <a:t>Assessments</a:t>
            </a:r>
            <a:endParaRPr lang="en-US" sz="2400" dirty="0"/>
          </a:p>
        </p:txBody>
      </p:sp>
      <p:pic>
        <p:nvPicPr>
          <p:cNvPr id="3" name="Picture 2"/>
          <p:cNvPicPr>
            <a:picLocks noChangeAspect="1"/>
          </p:cNvPicPr>
          <p:nvPr/>
        </p:nvPicPr>
        <p:blipFill>
          <a:blip r:embed="rId3"/>
          <a:stretch>
            <a:fillRect/>
          </a:stretch>
        </p:blipFill>
        <p:spPr>
          <a:xfrm>
            <a:off x="922028" y="597323"/>
            <a:ext cx="3424603" cy="4434495"/>
          </a:xfrm>
          <a:prstGeom prst="rect">
            <a:avLst/>
          </a:prstGeom>
          <a:ln>
            <a:solidFill>
              <a:schemeClr val="tx1"/>
            </a:solid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3031" y="597323"/>
            <a:ext cx="3769916" cy="44375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9718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28650" y="1342842"/>
            <a:ext cx="7886700" cy="3475343"/>
          </a:xfrm>
        </p:spPr>
        <p:txBody>
          <a:bodyPr>
            <a:normAutofit lnSpcReduction="10000"/>
          </a:bodyPr>
          <a:lstStyle/>
          <a:p>
            <a:r>
              <a:rPr lang="en-US" dirty="0" smtClean="0"/>
              <a:t>Parent and teacher forms</a:t>
            </a:r>
          </a:p>
          <a:p>
            <a:r>
              <a:rPr lang="en-US" dirty="0" smtClean="0"/>
              <a:t>The forms assess:</a:t>
            </a:r>
          </a:p>
          <a:p>
            <a:pPr lvl="1"/>
            <a:r>
              <a:rPr lang="en-US" dirty="0" smtClean="0"/>
              <a:t>18 ADHD symptoms</a:t>
            </a:r>
          </a:p>
          <a:p>
            <a:pPr lvl="1"/>
            <a:r>
              <a:rPr lang="en-US" dirty="0" smtClean="0"/>
              <a:t>Common comorbidities</a:t>
            </a:r>
          </a:p>
          <a:p>
            <a:pPr lvl="2"/>
            <a:r>
              <a:rPr lang="en-US" dirty="0" smtClean="0"/>
              <a:t>Oppositional Defiant Disorder</a:t>
            </a:r>
          </a:p>
          <a:p>
            <a:pPr lvl="2"/>
            <a:r>
              <a:rPr lang="en-US" dirty="0" smtClean="0"/>
              <a:t>Conduct Disorder</a:t>
            </a:r>
          </a:p>
          <a:p>
            <a:pPr lvl="2"/>
            <a:r>
              <a:rPr lang="en-US" dirty="0" smtClean="0"/>
              <a:t>Anxiety</a:t>
            </a:r>
          </a:p>
          <a:p>
            <a:pPr lvl="2"/>
            <a:r>
              <a:rPr lang="en-US" dirty="0" smtClean="0"/>
              <a:t>Depression</a:t>
            </a:r>
          </a:p>
          <a:p>
            <a:pPr lvl="1"/>
            <a:r>
              <a:rPr lang="en-US" dirty="0" smtClean="0"/>
              <a:t>Areas of Impairment (e.g., school, peer relations)</a:t>
            </a:r>
          </a:p>
          <a:p>
            <a:pPr lvl="1"/>
            <a:r>
              <a:rPr lang="en-US" dirty="0" smtClean="0"/>
              <a:t>Pre-existing conditions (e.g., tics, irritability, externalizing symptoms)</a:t>
            </a:r>
          </a:p>
          <a:p>
            <a:pPr lvl="2"/>
            <a:r>
              <a:rPr lang="en-US" dirty="0" smtClean="0"/>
              <a:t>To determine child’s baseline levels of common side effects</a:t>
            </a:r>
          </a:p>
          <a:p>
            <a:pPr lvl="1"/>
            <a:endParaRPr lang="en-US" dirty="0"/>
          </a:p>
        </p:txBody>
      </p:sp>
      <p:sp>
        <p:nvSpPr>
          <p:cNvPr id="2" name="Title 1"/>
          <p:cNvSpPr>
            <a:spLocks noGrp="1"/>
          </p:cNvSpPr>
          <p:nvPr>
            <p:ph type="title"/>
          </p:nvPr>
        </p:nvSpPr>
        <p:spPr/>
        <p:txBody>
          <a:bodyPr>
            <a:normAutofit/>
          </a:bodyPr>
          <a:lstStyle/>
          <a:p>
            <a:r>
              <a:rPr lang="en-US" dirty="0" smtClean="0"/>
              <a:t>Vanderbilt ADHD Rating Scales</a:t>
            </a:r>
            <a:endParaRPr lang="en-US" dirty="0"/>
          </a:p>
        </p:txBody>
      </p:sp>
    </p:spTree>
    <p:extLst>
      <p:ext uri="{BB962C8B-B14F-4D97-AF65-F5344CB8AC3E}">
        <p14:creationId xmlns:p14="http://schemas.microsoft.com/office/powerpoint/2010/main" xmlns="" val="4145938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lnSpc>
                <a:spcPct val="100000"/>
              </a:lnSpc>
              <a:spcBef>
                <a:spcPts val="0"/>
              </a:spcBef>
              <a:spcAft>
                <a:spcPts val="450"/>
              </a:spcAft>
              <a:buNone/>
            </a:pPr>
            <a:r>
              <a:rPr lang="en-US" sz="2400" dirty="0" smtClean="0"/>
              <a:t>Jack Levine, MD, FAAP</a:t>
            </a:r>
            <a:endParaRPr lang="en-US" sz="2400" dirty="0"/>
          </a:p>
          <a:p>
            <a:pPr marL="0" indent="0">
              <a:lnSpc>
                <a:spcPct val="100000"/>
              </a:lnSpc>
              <a:spcBef>
                <a:spcPts val="0"/>
              </a:spcBef>
              <a:spcAft>
                <a:spcPts val="450"/>
              </a:spcAft>
              <a:buNone/>
            </a:pPr>
            <a:endParaRPr lang="en-US" sz="2400" dirty="0">
              <a:solidFill>
                <a:srgbClr val="FF0000"/>
              </a:solidFill>
            </a:endParaRPr>
          </a:p>
          <a:p>
            <a:pPr marL="0" indent="0">
              <a:lnSpc>
                <a:spcPct val="100000"/>
              </a:lnSpc>
              <a:spcBef>
                <a:spcPts val="0"/>
              </a:spcBef>
              <a:spcAft>
                <a:spcPts val="450"/>
              </a:spcAft>
              <a:buNone/>
            </a:pPr>
            <a:r>
              <a:rPr lang="en-US" sz="2400" dirty="0"/>
              <a:t>I have no relevant financial relationships with the manufacturer(s) of any commercial product(s) and/or provider of commercial services discussed in this CME activity.</a:t>
            </a:r>
          </a:p>
          <a:p>
            <a:pPr marL="0" indent="0">
              <a:lnSpc>
                <a:spcPct val="100000"/>
              </a:lnSpc>
              <a:spcBef>
                <a:spcPts val="0"/>
              </a:spcBef>
              <a:spcAft>
                <a:spcPts val="450"/>
              </a:spcAft>
              <a:buNone/>
            </a:pPr>
            <a:endParaRPr lang="en-US" sz="2400" dirty="0"/>
          </a:p>
          <a:p>
            <a:pPr marL="0" indent="0">
              <a:lnSpc>
                <a:spcPct val="100000"/>
              </a:lnSpc>
              <a:spcBef>
                <a:spcPts val="0"/>
              </a:spcBef>
              <a:spcAft>
                <a:spcPts val="450"/>
              </a:spcAft>
              <a:buNone/>
            </a:pPr>
            <a:r>
              <a:rPr lang="en-US" sz="2400" dirty="0"/>
              <a:t>I do not intend to discuss an unapproved or investigative use of a commercial product/device in my presentation</a:t>
            </a:r>
            <a:r>
              <a:rPr lang="en-US" sz="2400" dirty="0" smtClean="0"/>
              <a:t>.</a:t>
            </a:r>
          </a:p>
          <a:p>
            <a:pPr marL="0" indent="0">
              <a:lnSpc>
                <a:spcPct val="100000"/>
              </a:lnSpc>
              <a:spcBef>
                <a:spcPts val="0"/>
              </a:spcBef>
              <a:spcAft>
                <a:spcPts val="450"/>
              </a:spcAft>
              <a:buNone/>
            </a:pPr>
            <a:endParaRPr lang="en-US" sz="2400" dirty="0"/>
          </a:p>
        </p:txBody>
      </p:sp>
      <p:sp>
        <p:nvSpPr>
          <p:cNvPr id="3" name="Title 2"/>
          <p:cNvSpPr>
            <a:spLocks noGrp="1"/>
          </p:cNvSpPr>
          <p:nvPr>
            <p:ph type="title"/>
          </p:nvPr>
        </p:nvSpPr>
        <p:spPr/>
        <p:txBody>
          <a:bodyPr/>
          <a:lstStyle/>
          <a:p>
            <a:r>
              <a:rPr lang="en-US" dirty="0" smtClean="0"/>
              <a:t>Commercial Interests Disclosure</a:t>
            </a:r>
            <a:endParaRPr lang="en-US" dirty="0"/>
          </a:p>
        </p:txBody>
      </p:sp>
      <p:sp>
        <p:nvSpPr>
          <p:cNvPr id="2" name="Slide Number Placeholder 1"/>
          <p:cNvSpPr>
            <a:spLocks noGrp="1"/>
          </p:cNvSpPr>
          <p:nvPr>
            <p:ph type="sldNum" sz="quarter" idx="4"/>
          </p:nvPr>
        </p:nvSpPr>
        <p:spPr>
          <a:prstGeom prst="rect">
            <a:avLst/>
          </a:prstGeom>
        </p:spPr>
        <p:txBody>
          <a:bodyPr/>
          <a:lstStyle/>
          <a:p>
            <a:pPr>
              <a:defRPr/>
            </a:pPr>
            <a:fld id="{F8989B23-B6A7-401B-AAB1-449DCCC3B9F5}" type="slidenum">
              <a:rPr lang="en-US" smtClean="0">
                <a:solidFill>
                  <a:srgbClr val="9BBB59"/>
                </a:solidFill>
              </a:rPr>
              <a:pPr>
                <a:defRPr/>
              </a:pPr>
              <a:t>2</a:t>
            </a:fld>
            <a:endParaRPr lang="en-US">
              <a:solidFill>
                <a:srgbClr val="9BBB59"/>
              </a:solidFill>
            </a:endParaRPr>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3073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4" name="Shape 184"/>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dirty="0" smtClean="0"/>
              <a:t>Isn’t this what primary care pediatricians do well every day?</a:t>
            </a:r>
            <a:endParaRPr lang="en" dirty="0"/>
          </a:p>
        </p:txBody>
      </p:sp>
      <p:sp>
        <p:nvSpPr>
          <p:cNvPr id="183" name="Shape 183"/>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a:t>Differential Diagnosis</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18371" y="445025"/>
            <a:ext cx="8213928" cy="572699"/>
          </a:xfrm>
          <a:prstGeom prst="rect">
            <a:avLst/>
          </a:prstGeom>
        </p:spPr>
        <p:txBody>
          <a:bodyPr lIns="91425" tIns="91425" rIns="91425" bIns="91425" anchor="t" anchorCtr="0">
            <a:noAutofit/>
          </a:bodyPr>
          <a:lstStyle/>
          <a:p>
            <a:pPr>
              <a:spcBef>
                <a:spcPts val="0"/>
              </a:spcBef>
              <a:buNone/>
            </a:pPr>
            <a:r>
              <a:rPr lang="en" sz="2800" b="1" dirty="0" smtClean="0"/>
              <a:t>Differential Diagnoses (and co-morbidities) </a:t>
            </a:r>
            <a:endParaRPr lang="en" sz="2800" b="1" dirty="0"/>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xmlns="" val="1979074687"/>
              </p:ext>
            </p:extLst>
          </p:nvPr>
        </p:nvGraphicFramePr>
        <p:xfrm>
          <a:off x="702342" y="1194356"/>
          <a:ext cx="7909812" cy="3197739"/>
        </p:xfrm>
        <a:graphic>
          <a:graphicData uri="http://schemas.openxmlformats.org/drawingml/2006/table">
            <a:tbl>
              <a:tblPr firstRow="1" bandRow="1">
                <a:tableStyleId>{5C22544A-7EE6-4342-B048-85BDC9FD1C3A}</a:tableStyleId>
              </a:tblPr>
              <a:tblGrid>
                <a:gridCol w="2636604">
                  <a:extLst>
                    <a:ext uri="{9D8B030D-6E8A-4147-A177-3AD203B41FA5}">
                      <a16:colId xmlns:a16="http://schemas.microsoft.com/office/drawing/2014/main" xmlns="" val="20000"/>
                    </a:ext>
                  </a:extLst>
                </a:gridCol>
                <a:gridCol w="2636604">
                  <a:extLst>
                    <a:ext uri="{9D8B030D-6E8A-4147-A177-3AD203B41FA5}">
                      <a16:colId xmlns:a16="http://schemas.microsoft.com/office/drawing/2014/main" xmlns="" val="20001"/>
                    </a:ext>
                  </a:extLst>
                </a:gridCol>
                <a:gridCol w="2636604">
                  <a:extLst>
                    <a:ext uri="{9D8B030D-6E8A-4147-A177-3AD203B41FA5}">
                      <a16:colId xmlns:a16="http://schemas.microsoft.com/office/drawing/2014/main" xmlns="" val="20002"/>
                    </a:ext>
                  </a:extLst>
                </a:gridCol>
              </a:tblGrid>
              <a:tr h="562494">
                <a:tc>
                  <a:txBody>
                    <a:bodyPr/>
                    <a:lstStyle/>
                    <a:p>
                      <a:pPr>
                        <a:spcAft>
                          <a:spcPts val="600"/>
                        </a:spcAft>
                      </a:pPr>
                      <a:r>
                        <a:rPr lang="en-US" sz="1600" dirty="0" smtClean="0"/>
                        <a:t>Medical</a:t>
                      </a:r>
                      <a:endParaRPr lang="en-US" sz="1600" dirty="0"/>
                    </a:p>
                  </a:txBody>
                  <a:tcPr/>
                </a:tc>
                <a:tc>
                  <a:txBody>
                    <a:bodyPr/>
                    <a:lstStyle/>
                    <a:p>
                      <a:pPr>
                        <a:spcAft>
                          <a:spcPts val="600"/>
                        </a:spcAft>
                      </a:pPr>
                      <a:r>
                        <a:rPr lang="en-US" sz="1600" dirty="0" smtClean="0"/>
                        <a:t>Psychological</a:t>
                      </a:r>
                      <a:endParaRPr lang="en-US" sz="1600" dirty="0"/>
                    </a:p>
                  </a:txBody>
                  <a:tcPr/>
                </a:tc>
                <a:tc>
                  <a:txBody>
                    <a:bodyPr/>
                    <a:lstStyle/>
                    <a:p>
                      <a:pPr>
                        <a:spcAft>
                          <a:spcPts val="600"/>
                        </a:spcAft>
                      </a:pPr>
                      <a:r>
                        <a:rPr lang="en-US" sz="1600" dirty="0" smtClean="0"/>
                        <a:t>Educational</a:t>
                      </a:r>
                      <a:endParaRPr lang="en-US" sz="1600" dirty="0"/>
                    </a:p>
                  </a:txBody>
                  <a:tcPr/>
                </a:tc>
                <a:extLst>
                  <a:ext uri="{0D108BD9-81ED-4DB2-BD59-A6C34878D82A}">
                    <a16:rowId xmlns:a16="http://schemas.microsoft.com/office/drawing/2014/main" xmlns="" val="10000"/>
                  </a:ext>
                </a:extLst>
              </a:tr>
              <a:tr h="2635245">
                <a:tc>
                  <a:txBody>
                    <a:bodyPr/>
                    <a:lstStyle/>
                    <a:p>
                      <a:pPr>
                        <a:spcAft>
                          <a:spcPts val="600"/>
                        </a:spcAft>
                      </a:pPr>
                      <a:r>
                        <a:rPr lang="en-US" sz="1600" dirty="0" smtClean="0"/>
                        <a:t>Sleep disorders</a:t>
                      </a:r>
                    </a:p>
                    <a:p>
                      <a:pPr>
                        <a:spcAft>
                          <a:spcPts val="600"/>
                        </a:spcAft>
                      </a:pPr>
                      <a:r>
                        <a:rPr lang="en-US" sz="1600" dirty="0" smtClean="0"/>
                        <a:t>Seizures</a:t>
                      </a:r>
                    </a:p>
                    <a:p>
                      <a:pPr>
                        <a:spcAft>
                          <a:spcPts val="600"/>
                        </a:spcAft>
                      </a:pPr>
                      <a:r>
                        <a:rPr lang="en-US" sz="1600" dirty="0" smtClean="0"/>
                        <a:t>Tourette’s/Tics</a:t>
                      </a:r>
                    </a:p>
                    <a:p>
                      <a:pPr>
                        <a:spcAft>
                          <a:spcPts val="600"/>
                        </a:spcAft>
                      </a:pPr>
                      <a:r>
                        <a:rPr lang="en-US" sz="1600" dirty="0" smtClean="0"/>
                        <a:t>Thyroid Disorders</a:t>
                      </a:r>
                    </a:p>
                    <a:p>
                      <a:pPr>
                        <a:spcAft>
                          <a:spcPts val="600"/>
                        </a:spcAft>
                      </a:pPr>
                      <a:r>
                        <a:rPr lang="en-US" sz="1600" dirty="0" smtClean="0"/>
                        <a:t>Traumatic</a:t>
                      </a:r>
                      <a:r>
                        <a:rPr lang="en-US" sz="1600" baseline="0" dirty="0" smtClean="0"/>
                        <a:t> Brain Injury</a:t>
                      </a:r>
                    </a:p>
                    <a:p>
                      <a:pPr>
                        <a:spcAft>
                          <a:spcPts val="600"/>
                        </a:spcAft>
                      </a:pPr>
                      <a:r>
                        <a:rPr lang="en-US" sz="1600" baseline="0" dirty="0" smtClean="0"/>
                        <a:t>Medication</a:t>
                      </a:r>
                    </a:p>
                    <a:p>
                      <a:pPr>
                        <a:spcAft>
                          <a:spcPts val="600"/>
                        </a:spcAft>
                      </a:pPr>
                      <a:r>
                        <a:rPr lang="en-US" sz="1600" baseline="0" dirty="0" smtClean="0"/>
                        <a:t>Vision or Hearing Issues</a:t>
                      </a:r>
                      <a:endParaRPr lang="en-US" sz="1600" dirty="0" smtClean="0"/>
                    </a:p>
                  </a:txBody>
                  <a:tcPr/>
                </a:tc>
                <a:tc>
                  <a:txBody>
                    <a:bodyPr/>
                    <a:lstStyle/>
                    <a:p>
                      <a:pPr marL="0" marR="0" indent="0" algn="l" defTabSz="685800" rtl="0" eaLnBrk="1" fontAlgn="auto" latinLnBrk="0" hangingPunct="1">
                        <a:lnSpc>
                          <a:spcPct val="100000"/>
                        </a:lnSpc>
                        <a:spcBef>
                          <a:spcPts val="0"/>
                        </a:spcBef>
                        <a:spcAft>
                          <a:spcPts val="600"/>
                        </a:spcAft>
                        <a:buClrTx/>
                        <a:buSzTx/>
                        <a:buFontTx/>
                        <a:buNone/>
                        <a:tabLst/>
                        <a:defRPr/>
                      </a:pPr>
                      <a:r>
                        <a:rPr lang="en-US" sz="1600" dirty="0" smtClean="0"/>
                        <a:t>Anxiety/OCD</a:t>
                      </a:r>
                    </a:p>
                    <a:p>
                      <a:pPr>
                        <a:spcAft>
                          <a:spcPts val="600"/>
                        </a:spcAft>
                      </a:pPr>
                      <a:r>
                        <a:rPr lang="en-US" sz="1600" dirty="0" smtClean="0"/>
                        <a:t>Depression</a:t>
                      </a:r>
                    </a:p>
                    <a:p>
                      <a:pPr>
                        <a:spcAft>
                          <a:spcPts val="600"/>
                        </a:spcAft>
                      </a:pPr>
                      <a:r>
                        <a:rPr lang="en-US" sz="1600" dirty="0" smtClean="0"/>
                        <a:t>ODD/CD/IED</a:t>
                      </a:r>
                    </a:p>
                    <a:p>
                      <a:pPr>
                        <a:spcAft>
                          <a:spcPts val="600"/>
                        </a:spcAft>
                      </a:pPr>
                      <a:r>
                        <a:rPr lang="en-US" sz="1600" dirty="0" smtClean="0"/>
                        <a:t>Autism Spectrum Disorder</a:t>
                      </a:r>
                    </a:p>
                    <a:p>
                      <a:pPr>
                        <a:spcAft>
                          <a:spcPts val="600"/>
                        </a:spcAft>
                      </a:pPr>
                      <a:r>
                        <a:rPr lang="en-US" sz="1600" baseline="0" dirty="0" smtClean="0"/>
                        <a:t>PTSD</a:t>
                      </a:r>
                    </a:p>
                    <a:p>
                      <a:pPr>
                        <a:spcAft>
                          <a:spcPts val="600"/>
                        </a:spcAft>
                      </a:pPr>
                      <a:r>
                        <a:rPr lang="en-US" sz="1600" baseline="0" dirty="0" smtClean="0"/>
                        <a:t>Other psychiatric disorders</a:t>
                      </a:r>
                      <a:endParaRPr lang="en-US" sz="1600" dirty="0"/>
                    </a:p>
                  </a:txBody>
                  <a:tcPr/>
                </a:tc>
                <a:tc>
                  <a:txBody>
                    <a:bodyPr/>
                    <a:lstStyle/>
                    <a:p>
                      <a:pPr>
                        <a:spcAft>
                          <a:spcPts val="600"/>
                        </a:spcAft>
                      </a:pPr>
                      <a:r>
                        <a:rPr lang="en-US" sz="1600" dirty="0" smtClean="0"/>
                        <a:t>Intellectual Disability</a:t>
                      </a:r>
                    </a:p>
                    <a:p>
                      <a:pPr>
                        <a:spcAft>
                          <a:spcPts val="600"/>
                        </a:spcAft>
                      </a:pPr>
                      <a:r>
                        <a:rPr lang="en-US" sz="1600" dirty="0" smtClean="0"/>
                        <a:t>LD/Dyslexia</a:t>
                      </a:r>
                    </a:p>
                    <a:p>
                      <a:pPr>
                        <a:spcAft>
                          <a:spcPts val="600"/>
                        </a:spcAft>
                      </a:pPr>
                      <a:r>
                        <a:rPr lang="en-US" sz="1600" dirty="0" smtClean="0"/>
                        <a:t>Processing Issues</a:t>
                      </a:r>
                    </a:p>
                    <a:p>
                      <a:pPr>
                        <a:spcAft>
                          <a:spcPts val="600"/>
                        </a:spcAft>
                      </a:pPr>
                      <a:r>
                        <a:rPr lang="en-US" sz="1600" dirty="0" smtClean="0"/>
                        <a:t>Speech/Language</a:t>
                      </a:r>
                    </a:p>
                    <a:p>
                      <a:pPr>
                        <a:spcAft>
                          <a:spcPts val="600"/>
                        </a:spcAft>
                      </a:pPr>
                      <a:r>
                        <a:rPr lang="en-US" sz="1600" dirty="0" smtClean="0"/>
                        <a:t>Working</a:t>
                      </a:r>
                      <a:r>
                        <a:rPr lang="en-US" sz="1600" baseline="0" dirty="0" smtClean="0"/>
                        <a:t> Memory</a:t>
                      </a:r>
                    </a:p>
                  </a:txBody>
                  <a:tcPr/>
                </a:tc>
                <a:extLst>
                  <a:ext uri="{0D108BD9-81ED-4DB2-BD59-A6C34878D82A}">
                    <a16:rowId xmlns:a16="http://schemas.microsoft.com/office/drawing/2014/main" xmlns="" val="10001"/>
                  </a:ext>
                </a:extLst>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77577" y="392397"/>
            <a:ext cx="8154722" cy="572699"/>
          </a:xfrm>
        </p:spPr>
        <p:txBody>
          <a:bodyPr>
            <a:noAutofit/>
          </a:bodyPr>
          <a:lstStyle/>
          <a:p>
            <a:r>
              <a:rPr lang="en" sz="2800" dirty="0" smtClean="0"/>
              <a:t>May not be a DSM-5 Diagnosis or Disorder!</a:t>
            </a:r>
            <a:endParaRPr lang="en" sz="2800" dirty="0"/>
          </a:p>
        </p:txBody>
      </p:sp>
      <p:sp>
        <p:nvSpPr>
          <p:cNvPr id="196" name="Shape 196"/>
          <p:cNvSpPr txBox="1">
            <a:spLocks noGrp="1"/>
          </p:cNvSpPr>
          <p:nvPr>
            <p:ph type="body" idx="1"/>
          </p:nvPr>
        </p:nvSpPr>
        <p:spPr>
          <a:xfrm>
            <a:off x="677577" y="1151224"/>
            <a:ext cx="8154722" cy="3568954"/>
          </a:xfrm>
        </p:spPr>
        <p:txBody>
          <a:bodyPr>
            <a:noAutofit/>
          </a:bodyPr>
          <a:lstStyle/>
          <a:p>
            <a:pPr>
              <a:lnSpc>
                <a:spcPct val="100000"/>
              </a:lnSpc>
              <a:spcAft>
                <a:spcPts val="600"/>
              </a:spcAft>
            </a:pPr>
            <a:r>
              <a:rPr lang="en-US" sz="2000" dirty="0" smtClean="0"/>
              <a:t>Immaturity (younger for grade)</a:t>
            </a:r>
          </a:p>
          <a:p>
            <a:pPr>
              <a:lnSpc>
                <a:spcPct val="100000"/>
              </a:lnSpc>
              <a:spcAft>
                <a:spcPts val="600"/>
              </a:spcAft>
            </a:pPr>
            <a:r>
              <a:rPr lang="en-US" sz="2000" dirty="0" smtClean="0"/>
              <a:t>Attentional variation or problem</a:t>
            </a:r>
          </a:p>
          <a:p>
            <a:pPr>
              <a:lnSpc>
                <a:spcPct val="100000"/>
              </a:lnSpc>
              <a:spcAft>
                <a:spcPts val="600"/>
              </a:spcAft>
            </a:pPr>
            <a:r>
              <a:rPr lang="en-US" sz="2000" dirty="0" smtClean="0"/>
              <a:t>Gifted</a:t>
            </a:r>
          </a:p>
          <a:p>
            <a:pPr>
              <a:lnSpc>
                <a:spcPct val="100000"/>
              </a:lnSpc>
              <a:spcAft>
                <a:spcPts val="600"/>
              </a:spcAft>
            </a:pPr>
            <a:r>
              <a:rPr lang="en-US" sz="2000" dirty="0" smtClean="0"/>
              <a:t>Hyperactive/impulsive variation or problem</a:t>
            </a:r>
          </a:p>
          <a:p>
            <a:pPr>
              <a:lnSpc>
                <a:spcPct val="100000"/>
              </a:lnSpc>
              <a:spcAft>
                <a:spcPts val="600"/>
              </a:spcAft>
            </a:pPr>
            <a:r>
              <a:rPr lang="en-US" sz="2000" dirty="0" smtClean="0"/>
              <a:t>Poor classroom environment, under-challenged</a:t>
            </a:r>
          </a:p>
          <a:p>
            <a:pPr>
              <a:lnSpc>
                <a:spcPct val="100000"/>
              </a:lnSpc>
              <a:spcAft>
                <a:spcPts val="600"/>
              </a:spcAft>
            </a:pPr>
            <a:r>
              <a:rPr lang="en-US" sz="2000" dirty="0" smtClean="0"/>
              <a:t>Chaotic home environment (e.g., foster care) </a:t>
            </a:r>
          </a:p>
          <a:p>
            <a:pPr>
              <a:lnSpc>
                <a:spcPct val="100000"/>
              </a:lnSpc>
              <a:spcAft>
                <a:spcPts val="600"/>
              </a:spcAft>
            </a:pPr>
            <a:r>
              <a:rPr lang="en-US" sz="2000" dirty="0" smtClean="0"/>
              <a:t>Victim of bullying, trauma</a:t>
            </a:r>
          </a:p>
          <a:p>
            <a:pPr>
              <a:lnSpc>
                <a:spcPct val="100000"/>
              </a:lnSpc>
              <a:spcAft>
                <a:spcPts val="600"/>
              </a:spcAft>
            </a:pPr>
            <a:r>
              <a:rPr lang="en-US" sz="2000" dirty="0" smtClean="0"/>
              <a:t>Quirky</a:t>
            </a:r>
          </a:p>
          <a:p>
            <a:pPr>
              <a:lnSpc>
                <a:spcPct val="100000"/>
              </a:lnSpc>
              <a:spcAft>
                <a:spcPts val="600"/>
              </a:spcAft>
            </a:pPr>
            <a:r>
              <a:rPr lang="en-US" sz="2000" dirty="0" smtClean="0"/>
              <a:t>Temperamental differences</a:t>
            </a:r>
          </a:p>
          <a:p>
            <a:pPr>
              <a:lnSpc>
                <a:spcPct val="100000"/>
              </a:lnSpc>
              <a:spcAft>
                <a:spcPts val="600"/>
              </a:spcAft>
            </a:pPr>
            <a:endParaRPr lang="en-US" sz="2000" dirty="0"/>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65744" y="445025"/>
            <a:ext cx="8266555" cy="572699"/>
          </a:xfrm>
          <a:prstGeom prst="rect">
            <a:avLst/>
          </a:prstGeom>
        </p:spPr>
        <p:txBody>
          <a:bodyPr lIns="91425" tIns="91425" rIns="91425" bIns="91425" anchor="t" anchorCtr="0">
            <a:noAutofit/>
          </a:bodyPr>
          <a:lstStyle/>
          <a:p>
            <a:pPr>
              <a:spcBef>
                <a:spcPts val="0"/>
              </a:spcBef>
              <a:buNone/>
            </a:pPr>
            <a:r>
              <a:rPr lang="en" sz="2800" b="1" dirty="0" smtClean="0"/>
              <a:t>Key Action Statement 3: Assess Co-Morbid/Co-Occurring </a:t>
            </a:r>
            <a:r>
              <a:rPr lang="en" sz="2800" b="1" dirty="0"/>
              <a:t>Conditions  </a:t>
            </a:r>
          </a:p>
        </p:txBody>
      </p:sp>
      <p:sp>
        <p:nvSpPr>
          <p:cNvPr id="202" name="Shape 202"/>
          <p:cNvSpPr txBox="1">
            <a:spLocks noGrp="1"/>
          </p:cNvSpPr>
          <p:nvPr>
            <p:ph type="body" idx="1"/>
          </p:nvPr>
        </p:nvSpPr>
        <p:spPr>
          <a:xfrm>
            <a:off x="565744" y="1510692"/>
            <a:ext cx="8266555" cy="3506679"/>
          </a:xfrm>
          <a:prstGeom prst="rect">
            <a:avLst/>
          </a:prstGeom>
        </p:spPr>
        <p:txBody>
          <a:bodyPr lIns="91425" tIns="91425" rIns="91425" bIns="91425" anchor="t" anchorCtr="0">
            <a:noAutofit/>
          </a:bodyPr>
          <a:lstStyle/>
          <a:p>
            <a:r>
              <a:rPr lang="en" sz="2200" dirty="0">
                <a:solidFill>
                  <a:schemeClr val="dk1"/>
                </a:solidFill>
              </a:rPr>
              <a:t>A</a:t>
            </a:r>
            <a:r>
              <a:rPr lang="en" sz="2200" dirty="0" smtClean="0">
                <a:solidFill>
                  <a:schemeClr val="dk1"/>
                </a:solidFill>
              </a:rPr>
              <a:t>ssessment </a:t>
            </a:r>
            <a:r>
              <a:rPr lang="en" sz="2200" dirty="0">
                <a:solidFill>
                  <a:schemeClr val="dk1"/>
                </a:solidFill>
              </a:rPr>
              <a:t>for other conditions that might </a:t>
            </a:r>
            <a:r>
              <a:rPr lang="en" sz="2200" b="1" u="sng" dirty="0"/>
              <a:t>coexist</a:t>
            </a:r>
            <a:r>
              <a:rPr lang="en" sz="2200" b="1" dirty="0">
                <a:solidFill>
                  <a:schemeClr val="dk1"/>
                </a:solidFill>
              </a:rPr>
              <a:t> </a:t>
            </a:r>
            <a:r>
              <a:rPr lang="en" sz="2200" dirty="0" smtClean="0">
                <a:solidFill>
                  <a:schemeClr val="dk1"/>
                </a:solidFill>
              </a:rPr>
              <a:t>with ADHD:</a:t>
            </a:r>
          </a:p>
          <a:p>
            <a:r>
              <a:rPr lang="en" sz="2200" b="1" dirty="0" smtClean="0">
                <a:solidFill>
                  <a:schemeClr val="dk1"/>
                </a:solidFill>
              </a:rPr>
              <a:t>Mental </a:t>
            </a:r>
            <a:r>
              <a:rPr lang="en" sz="2200" b="1" dirty="0" smtClean="0"/>
              <a:t>health/</a:t>
            </a:r>
            <a:r>
              <a:rPr lang="en" sz="2200" b="1" dirty="0"/>
              <a:t>B</a:t>
            </a:r>
            <a:r>
              <a:rPr lang="en" sz="2200" b="1" dirty="0" smtClean="0"/>
              <a:t>ehavioral </a:t>
            </a:r>
          </a:p>
          <a:p>
            <a:pPr lvl="1"/>
            <a:r>
              <a:rPr lang="en" sz="2000" dirty="0" smtClean="0">
                <a:solidFill>
                  <a:schemeClr val="dk1"/>
                </a:solidFill>
              </a:rPr>
              <a:t>Anxiety</a:t>
            </a:r>
            <a:r>
              <a:rPr lang="en" sz="2000" dirty="0">
                <a:solidFill>
                  <a:schemeClr val="dk1"/>
                </a:solidFill>
              </a:rPr>
              <a:t>, </a:t>
            </a:r>
            <a:r>
              <a:rPr lang="en" sz="2000" dirty="0" smtClean="0">
                <a:solidFill>
                  <a:schemeClr val="dk1"/>
                </a:solidFill>
              </a:rPr>
              <a:t>depression, </a:t>
            </a:r>
            <a:r>
              <a:rPr lang="en" sz="2000" dirty="0">
                <a:solidFill>
                  <a:schemeClr val="dk1"/>
                </a:solidFill>
              </a:rPr>
              <a:t>oppositional defiant &amp; conduct </a:t>
            </a:r>
            <a:r>
              <a:rPr lang="en" sz="2000" dirty="0" smtClean="0">
                <a:solidFill>
                  <a:schemeClr val="dk1"/>
                </a:solidFill>
              </a:rPr>
              <a:t>disorders</a:t>
            </a:r>
          </a:p>
          <a:p>
            <a:r>
              <a:rPr lang="en" sz="2200" b="1" dirty="0" smtClean="0"/>
              <a:t>Developmental</a:t>
            </a:r>
            <a:r>
              <a:rPr lang="en" sz="2800" dirty="0" smtClean="0">
                <a:solidFill>
                  <a:srgbClr val="1C4587"/>
                </a:solidFill>
              </a:rPr>
              <a:t> </a:t>
            </a:r>
          </a:p>
          <a:p>
            <a:pPr lvl="1"/>
            <a:r>
              <a:rPr lang="en" sz="2000" dirty="0" smtClean="0">
                <a:solidFill>
                  <a:schemeClr val="dk1"/>
                </a:solidFill>
              </a:rPr>
              <a:t>Learning </a:t>
            </a:r>
            <a:r>
              <a:rPr lang="en" sz="2000" dirty="0">
                <a:solidFill>
                  <a:schemeClr val="dk1"/>
                </a:solidFill>
              </a:rPr>
              <a:t>and language disorders or other </a:t>
            </a:r>
            <a:r>
              <a:rPr lang="en" sz="2000" dirty="0" smtClean="0">
                <a:solidFill>
                  <a:schemeClr val="dk1"/>
                </a:solidFill>
              </a:rPr>
              <a:t>developmental disorders</a:t>
            </a:r>
          </a:p>
          <a:p>
            <a:r>
              <a:rPr lang="en" sz="2200" b="1" dirty="0" smtClean="0"/>
              <a:t>Physical</a:t>
            </a:r>
            <a:r>
              <a:rPr lang="en" sz="2800" dirty="0" smtClean="0">
                <a:solidFill>
                  <a:schemeClr val="dk1"/>
                </a:solidFill>
              </a:rPr>
              <a:t> </a:t>
            </a:r>
          </a:p>
          <a:p>
            <a:pPr lvl="1"/>
            <a:r>
              <a:rPr lang="en" sz="2000" dirty="0" smtClean="0">
                <a:solidFill>
                  <a:schemeClr val="dk1"/>
                </a:solidFill>
              </a:rPr>
              <a:t>Tics</a:t>
            </a:r>
            <a:r>
              <a:rPr lang="en" sz="2000" dirty="0">
                <a:solidFill>
                  <a:schemeClr val="dk1"/>
                </a:solidFill>
              </a:rPr>
              <a:t>, sleep </a:t>
            </a:r>
            <a:r>
              <a:rPr lang="en" sz="2000" dirty="0" smtClean="0">
                <a:solidFill>
                  <a:schemeClr val="dk1"/>
                </a:solidFill>
              </a:rPr>
              <a:t>difficulty</a:t>
            </a:r>
          </a:p>
          <a:p>
            <a:pPr lvl="1"/>
            <a:endParaRPr lang="en" sz="2000" dirty="0" smtClean="0">
              <a:solidFill>
                <a:schemeClr val="dk1"/>
              </a:solidFill>
            </a:endParaRPr>
          </a:p>
          <a:p>
            <a:pPr marL="0" indent="0">
              <a:buNone/>
            </a:pPr>
            <a:r>
              <a:rPr lang="en" sz="1800" dirty="0" smtClean="0">
                <a:solidFill>
                  <a:schemeClr val="dk1"/>
                </a:solidFill>
              </a:rPr>
              <a:t>(</a:t>
            </a:r>
            <a:r>
              <a:rPr lang="en" sz="1800" dirty="0">
                <a:solidFill>
                  <a:schemeClr val="dk1"/>
                </a:solidFill>
              </a:rPr>
              <a:t>quality of evidence </a:t>
            </a:r>
            <a:r>
              <a:rPr lang="en" sz="1800" dirty="0">
                <a:solidFill>
                  <a:srgbClr val="0000FF"/>
                </a:solidFill>
              </a:rPr>
              <a:t>B</a:t>
            </a:r>
            <a:r>
              <a:rPr lang="en" sz="1800" dirty="0">
                <a:solidFill>
                  <a:schemeClr val="dk1"/>
                </a:solidFill>
              </a:rPr>
              <a:t>/strong recommendation</a:t>
            </a:r>
            <a:r>
              <a:rPr lang="en" sz="1800" dirty="0" smtClean="0">
                <a:solidFill>
                  <a:schemeClr val="dk1"/>
                </a:solidFill>
              </a:rPr>
              <a:t>)</a:t>
            </a:r>
            <a:endParaRPr lang="en" sz="1800" dirty="0">
              <a:solidFill>
                <a:schemeClr val="dk1"/>
              </a:solidFill>
            </a:endParaRP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898693845"/>
              </p:ext>
            </p:extLst>
          </p:nvPr>
        </p:nvGraphicFramePr>
        <p:xfrm>
          <a:off x="628650" y="539750"/>
          <a:ext cx="82867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58594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598636" y="300300"/>
            <a:ext cx="8233663" cy="572699"/>
          </a:xfrm>
          <a:prstGeom prst="rect">
            <a:avLst/>
          </a:prstGeom>
        </p:spPr>
        <p:txBody>
          <a:bodyPr lIns="91425" tIns="91425" rIns="91425" bIns="91425" anchor="t" anchorCtr="0">
            <a:noAutofit/>
          </a:bodyPr>
          <a:lstStyle/>
          <a:p>
            <a:pPr rtl="0">
              <a:spcBef>
                <a:spcPts val="0"/>
              </a:spcBef>
              <a:buNone/>
            </a:pPr>
            <a:r>
              <a:rPr lang="en" sz="2800" b="1" dirty="0" smtClean="0"/>
              <a:t>Key Action Statement 4:</a:t>
            </a:r>
            <a:r>
              <a:rPr lang="en" sz="2800" dirty="0" smtClean="0"/>
              <a:t> </a:t>
            </a:r>
            <a:r>
              <a:rPr lang="en" sz="2800" b="1" dirty="0" smtClean="0"/>
              <a:t>Treat ADHD as a Chronic Condition</a:t>
            </a:r>
            <a:endParaRPr lang="en" sz="2800" b="1" dirty="0"/>
          </a:p>
          <a:p>
            <a:pPr>
              <a:spcBef>
                <a:spcPts val="0"/>
              </a:spcBef>
              <a:buNone/>
            </a:pPr>
            <a:endParaRPr dirty="0"/>
          </a:p>
        </p:txBody>
      </p:sp>
      <p:sp>
        <p:nvSpPr>
          <p:cNvPr id="227" name="Shape 227"/>
          <p:cNvSpPr txBox="1">
            <a:spLocks noGrp="1"/>
          </p:cNvSpPr>
          <p:nvPr>
            <p:ph type="body" idx="1"/>
          </p:nvPr>
        </p:nvSpPr>
        <p:spPr>
          <a:xfrm>
            <a:off x="598636" y="1538451"/>
            <a:ext cx="8314488" cy="3416400"/>
          </a:xfrm>
          <a:prstGeom prst="rect">
            <a:avLst/>
          </a:prstGeom>
        </p:spPr>
        <p:txBody>
          <a:bodyPr lIns="91425" tIns="91425" rIns="91425" bIns="91425" anchor="t" anchorCtr="0">
            <a:noAutofit/>
          </a:bodyPr>
          <a:lstStyle/>
          <a:p>
            <a:pPr marL="0" indent="0">
              <a:spcBef>
                <a:spcPts val="0"/>
              </a:spcBef>
              <a:buNone/>
            </a:pPr>
            <a:r>
              <a:rPr lang="en" sz="2400" dirty="0" smtClean="0"/>
              <a:t>ADHD is a chronic condition and</a:t>
            </a:r>
            <a:r>
              <a:rPr lang="en" sz="2400" dirty="0"/>
              <a:t> </a:t>
            </a:r>
            <a:r>
              <a:rPr lang="en" sz="2400" dirty="0" smtClean="0"/>
              <a:t>should see children </a:t>
            </a:r>
            <a:r>
              <a:rPr lang="en" sz="2400" dirty="0"/>
              <a:t>and adolescents with ADHD as children and youth with special health care needs. </a:t>
            </a:r>
            <a:endParaRPr lang="en" sz="2400" dirty="0" smtClean="0"/>
          </a:p>
          <a:p>
            <a:pPr marL="0" indent="0">
              <a:spcBef>
                <a:spcPts val="0"/>
              </a:spcBef>
              <a:buNone/>
            </a:pPr>
            <a:endParaRPr lang="en" sz="2400" dirty="0"/>
          </a:p>
          <a:p>
            <a:pPr marL="0" indent="0">
              <a:spcBef>
                <a:spcPts val="0"/>
              </a:spcBef>
              <a:buNone/>
            </a:pPr>
            <a:r>
              <a:rPr lang="en" sz="2400" dirty="0" smtClean="0"/>
              <a:t>Management </a:t>
            </a:r>
            <a:r>
              <a:rPr lang="en" sz="2400" dirty="0"/>
              <a:t>of children and youth with special health care needs should </a:t>
            </a:r>
            <a:r>
              <a:rPr lang="en" sz="2400" b="1" u="sng" dirty="0"/>
              <a:t>follow the principles of the chronic care model </a:t>
            </a:r>
            <a:r>
              <a:rPr lang="en" sz="2400" dirty="0"/>
              <a:t>and the</a:t>
            </a:r>
            <a:r>
              <a:rPr lang="en" sz="2400" dirty="0">
                <a:solidFill>
                  <a:srgbClr val="0000FF"/>
                </a:solidFill>
              </a:rPr>
              <a:t> </a:t>
            </a:r>
            <a:r>
              <a:rPr lang="en" sz="2400" b="1" u="sng" dirty="0"/>
              <a:t>medical home</a:t>
            </a:r>
            <a:r>
              <a:rPr lang="en" sz="2400" dirty="0"/>
              <a:t> </a:t>
            </a:r>
            <a:endParaRPr lang="en" sz="2400" dirty="0" smtClean="0"/>
          </a:p>
          <a:p>
            <a:pPr marL="0" indent="0">
              <a:spcBef>
                <a:spcPts val="0"/>
              </a:spcBef>
              <a:buNone/>
            </a:pPr>
            <a:endParaRPr lang="en" sz="2400" dirty="0"/>
          </a:p>
          <a:p>
            <a:pPr marL="0" indent="0">
              <a:spcBef>
                <a:spcPts val="0"/>
              </a:spcBef>
              <a:buNone/>
            </a:pPr>
            <a:r>
              <a:rPr lang="en" sz="2400" dirty="0" smtClean="0"/>
              <a:t>(</a:t>
            </a:r>
            <a:r>
              <a:rPr lang="en" sz="2400" dirty="0"/>
              <a:t>quality of evidence </a:t>
            </a:r>
            <a:r>
              <a:rPr lang="en" sz="2400" dirty="0">
                <a:solidFill>
                  <a:srgbClr val="0000FF"/>
                </a:solidFill>
              </a:rPr>
              <a:t>B</a:t>
            </a:r>
            <a:r>
              <a:rPr lang="en" sz="2400" dirty="0"/>
              <a:t>/strong recommendation).</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val 7"/>
          <p:cNvSpPr/>
          <p:nvPr/>
        </p:nvSpPr>
        <p:spPr>
          <a:xfrm>
            <a:off x="1295400" y="2457450"/>
            <a:ext cx="6400800" cy="2686050"/>
          </a:xfrm>
          <a:prstGeom prst="ellipse">
            <a:avLst/>
          </a:prstGeom>
          <a:blipFill dpi="0" rotWithShape="1">
            <a:blip r:embed="rId3">
              <a:extLst>
                <a:ext uri="{28A0092B-C50C-407E-A947-70E740481C1C}">
                  <a14:useLocalDpi xmlns:a14="http://schemas.microsoft.com/office/drawing/2010/main" xmlns=""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9" name="Oval 8"/>
          <p:cNvSpPr/>
          <p:nvPr/>
        </p:nvSpPr>
        <p:spPr>
          <a:xfrm>
            <a:off x="2743199" y="3390484"/>
            <a:ext cx="3352800" cy="1485900"/>
          </a:xfrm>
          <a:prstGeom prst="ellipse">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FFA</a:t>
            </a:r>
          </a:p>
        </p:txBody>
      </p:sp>
      <p:sp>
        <p:nvSpPr>
          <p:cNvPr id="10" name="TextBox 9"/>
          <p:cNvSpPr txBox="1"/>
          <p:nvPr/>
        </p:nvSpPr>
        <p:spPr>
          <a:xfrm>
            <a:off x="3564111" y="3610214"/>
            <a:ext cx="1863378" cy="1046440"/>
          </a:xfrm>
          <a:prstGeom prst="rect">
            <a:avLst/>
          </a:prstGeom>
          <a:solidFill>
            <a:srgbClr val="85DFFF"/>
          </a:solidFill>
        </p:spPr>
        <p:txBody>
          <a:bodyPr wrap="square">
            <a:spAutoFit/>
          </a:bodyPr>
          <a:lstStyle/>
          <a:p>
            <a:pPr algn="ctr">
              <a:defRPr/>
            </a:pPr>
            <a:r>
              <a:rPr lang="en-US" sz="1800" dirty="0">
                <a:solidFill>
                  <a:prstClr val="black"/>
                </a:solidFill>
                <a:ea typeface="MS PGothic" pitchFamily="34" charset="-128"/>
                <a:cs typeface="Arial" pitchFamily="34" charset="0"/>
              </a:rPr>
              <a:t>Medical Home</a:t>
            </a:r>
          </a:p>
          <a:p>
            <a:pPr algn="ctr">
              <a:defRPr/>
            </a:pPr>
            <a:r>
              <a:rPr lang="en-US" sz="2400" dirty="0">
                <a:solidFill>
                  <a:prstClr val="black"/>
                </a:solidFill>
                <a:ea typeface="MS PGothic" pitchFamily="34" charset="-128"/>
                <a:cs typeface="Arial" pitchFamily="34" charset="0"/>
              </a:rPr>
              <a:t>=</a:t>
            </a:r>
          </a:p>
          <a:p>
            <a:pPr algn="ctr">
              <a:defRPr/>
            </a:pPr>
            <a:r>
              <a:rPr lang="en-US" sz="1800" dirty="0">
                <a:solidFill>
                  <a:prstClr val="black"/>
                </a:solidFill>
                <a:ea typeface="MS PGothic" pitchFamily="34" charset="-128"/>
                <a:cs typeface="Arial" pitchFamily="34" charset="0"/>
              </a:rPr>
              <a:t>Family + MD</a:t>
            </a:r>
          </a:p>
        </p:txBody>
      </p:sp>
      <p:sp>
        <p:nvSpPr>
          <p:cNvPr id="11" name="TextBox 10"/>
          <p:cNvSpPr txBox="1"/>
          <p:nvPr/>
        </p:nvSpPr>
        <p:spPr>
          <a:xfrm>
            <a:off x="2891117" y="2628900"/>
            <a:ext cx="3056965" cy="646331"/>
          </a:xfrm>
          <a:prstGeom prst="rect">
            <a:avLst/>
          </a:prstGeom>
          <a:solidFill>
            <a:srgbClr val="85DFFF"/>
          </a:solidFill>
          <a:ln>
            <a:solidFill>
              <a:schemeClr val="accent1"/>
            </a:solidFill>
          </a:ln>
        </p:spPr>
        <p:txBody>
          <a:bodyPr wrap="square">
            <a:spAutoFit/>
          </a:bodyPr>
          <a:lstStyle/>
          <a:p>
            <a:pPr algn="ctr">
              <a:defRPr/>
            </a:pPr>
            <a:r>
              <a:rPr lang="en-US" sz="1800" dirty="0">
                <a:solidFill>
                  <a:prstClr val="black"/>
                </a:solidFill>
                <a:ea typeface="MS PGothic" pitchFamily="34" charset="-128"/>
                <a:cs typeface="Arial" pitchFamily="34" charset="0"/>
              </a:rPr>
              <a:t>Community resources and agencies</a:t>
            </a:r>
          </a:p>
        </p:txBody>
      </p:sp>
      <p:sp>
        <p:nvSpPr>
          <p:cNvPr id="21511" name="TextBox 12"/>
          <p:cNvSpPr txBox="1">
            <a:spLocks noChangeArrowheads="1"/>
          </p:cNvSpPr>
          <p:nvPr/>
        </p:nvSpPr>
        <p:spPr bwMode="auto">
          <a:xfrm>
            <a:off x="2286000" y="2628900"/>
            <a:ext cx="228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dirty="0">
                <a:solidFill>
                  <a:srgbClr val="000000"/>
                </a:solidFill>
                <a:latin typeface="Times New Roman" pitchFamily="18" charset="0"/>
                <a:ea typeface="MS PGothic" pitchFamily="34" charset="-128"/>
              </a:rPr>
              <a:t> </a:t>
            </a:r>
            <a:endParaRPr lang="en-US" sz="1400" dirty="0">
              <a:solidFill>
                <a:prstClr val="black"/>
              </a:solidFill>
              <a:latin typeface="Century Schoolbook" pitchFamily="18" charset="0"/>
              <a:ea typeface="MS PGothic" pitchFamily="34" charset="-128"/>
            </a:endParaRPr>
          </a:p>
        </p:txBody>
      </p:sp>
      <p:sp>
        <p:nvSpPr>
          <p:cNvPr id="18" name="TextBox 17"/>
          <p:cNvSpPr txBox="1"/>
          <p:nvPr/>
        </p:nvSpPr>
        <p:spPr>
          <a:xfrm>
            <a:off x="5830888" y="1590675"/>
            <a:ext cx="2438400" cy="307777"/>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a:spAutoFit/>
          </a:bodyPr>
          <a:lstStyle/>
          <a:p>
            <a:pPr algn="ctr">
              <a:defRPr/>
            </a:pPr>
            <a:r>
              <a:rPr lang="en-US" dirty="0">
                <a:solidFill>
                  <a:prstClr val="black"/>
                </a:solidFill>
                <a:ea typeface="MS PGothic" pitchFamily="34" charset="-128"/>
                <a:cs typeface="Arial" pitchFamily="34" charset="0"/>
              </a:rPr>
              <a:t>Informed, activated family</a:t>
            </a:r>
          </a:p>
        </p:txBody>
      </p:sp>
      <p:sp>
        <p:nvSpPr>
          <p:cNvPr id="20" name="TextBox 19"/>
          <p:cNvSpPr txBox="1"/>
          <p:nvPr/>
        </p:nvSpPr>
        <p:spPr>
          <a:xfrm>
            <a:off x="609600" y="1600200"/>
            <a:ext cx="2743200" cy="52322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spPr>
        <p:txBody>
          <a:bodyPr>
            <a:spAutoFit/>
          </a:bodyPr>
          <a:lstStyle/>
          <a:p>
            <a:pPr algn="ctr">
              <a:defRPr/>
            </a:pPr>
            <a:r>
              <a:rPr lang="en-US" dirty="0">
                <a:solidFill>
                  <a:prstClr val="black"/>
                </a:solidFill>
                <a:ea typeface="MS PGothic" pitchFamily="34" charset="-128"/>
                <a:cs typeface="Arial" pitchFamily="34" charset="0"/>
              </a:rPr>
              <a:t>Integrated, supportive community</a:t>
            </a:r>
          </a:p>
        </p:txBody>
      </p:sp>
      <p:sp>
        <p:nvSpPr>
          <p:cNvPr id="21514" name="TextBox 11"/>
          <p:cNvSpPr txBox="1">
            <a:spLocks noChangeArrowheads="1"/>
          </p:cNvSpPr>
          <p:nvPr/>
        </p:nvSpPr>
        <p:spPr bwMode="auto">
          <a:xfrm>
            <a:off x="6956426" y="4599385"/>
            <a:ext cx="20177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1200" dirty="0">
                <a:solidFill>
                  <a:prstClr val="black"/>
                </a:solidFill>
                <a:latin typeface="Century Schoolbook" pitchFamily="18" charset="0"/>
                <a:ea typeface="MS PGothic" pitchFamily="34" charset="-128"/>
              </a:rPr>
              <a:t>Based on Wagner et al.</a:t>
            </a:r>
          </a:p>
        </p:txBody>
      </p:sp>
      <p:cxnSp>
        <p:nvCxnSpPr>
          <p:cNvPr id="14" name="Straight Arrow Connector 13"/>
          <p:cNvCxnSpPr/>
          <p:nvPr/>
        </p:nvCxnSpPr>
        <p:spPr>
          <a:xfrm>
            <a:off x="3352800" y="1828800"/>
            <a:ext cx="2438400" cy="1191"/>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17" name="Up Arrow 16"/>
          <p:cNvSpPr/>
          <p:nvPr/>
        </p:nvSpPr>
        <p:spPr>
          <a:xfrm>
            <a:off x="3810000" y="971550"/>
            <a:ext cx="1550988" cy="1314450"/>
          </a:xfrm>
          <a:prstGeom prst="upArrow">
            <a:avLst/>
          </a:prstGeom>
          <a:solidFill>
            <a:schemeClr val="tx2">
              <a:lumMod val="5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Rectangle 2"/>
          <p:cNvSpPr/>
          <p:nvPr/>
        </p:nvSpPr>
        <p:spPr>
          <a:xfrm>
            <a:off x="838200" y="171450"/>
            <a:ext cx="7467600" cy="685800"/>
          </a:xfrm>
          <a:prstGeom prst="rect">
            <a:avLst/>
          </a:prstGeom>
        </p:spPr>
        <p:txBody>
          <a:bodyPr/>
          <a:lstStyle/>
          <a:p>
            <a:pPr lvl="0" rtl="0">
              <a:buChar char="•"/>
            </a:pPr>
            <a:endParaRPr lang="en-US" baseline="0" dirty="0"/>
          </a:p>
        </p:txBody>
      </p:sp>
      <p:sp>
        <p:nvSpPr>
          <p:cNvPr id="4" name="Title 3"/>
          <p:cNvSpPr>
            <a:spLocks noGrp="1"/>
          </p:cNvSpPr>
          <p:nvPr>
            <p:ph type="title"/>
          </p:nvPr>
        </p:nvSpPr>
        <p:spPr>
          <a:xfrm>
            <a:off x="642144" y="171450"/>
            <a:ext cx="7886700" cy="994172"/>
          </a:xfrm>
        </p:spPr>
        <p:txBody>
          <a:bodyPr/>
          <a:lstStyle/>
          <a:p>
            <a:pPr algn="ctr"/>
            <a:r>
              <a:rPr lang="en-US" dirty="0" smtClean="0"/>
              <a:t>Successful Care for CSHCN</a:t>
            </a:r>
            <a:endParaRPr lang="en-US" dirty="0"/>
          </a:p>
        </p:txBody>
      </p:sp>
    </p:spTree>
    <p:extLst>
      <p:ext uri="{BB962C8B-B14F-4D97-AF65-F5344CB8AC3E}">
        <p14:creationId xmlns:p14="http://schemas.microsoft.com/office/powerpoint/2010/main" xmlns="" val="39801893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77577" y="445025"/>
            <a:ext cx="8154722" cy="572699"/>
          </a:xfrm>
          <a:prstGeom prst="rect">
            <a:avLst/>
          </a:prstGeom>
        </p:spPr>
        <p:txBody>
          <a:bodyPr lIns="91425" tIns="91425" rIns="91425" bIns="91425" anchor="t" anchorCtr="0">
            <a:noAutofit/>
          </a:bodyPr>
          <a:lstStyle/>
          <a:p>
            <a:pPr>
              <a:spcBef>
                <a:spcPts val="0"/>
              </a:spcBef>
              <a:buNone/>
            </a:pPr>
            <a:r>
              <a:rPr lang="en" b="1" dirty="0" smtClean="0"/>
              <a:t>Key Action Statement 5:</a:t>
            </a:r>
            <a:r>
              <a:rPr lang="en" dirty="0" smtClean="0"/>
              <a:t> </a:t>
            </a:r>
            <a:r>
              <a:rPr lang="en" b="1" dirty="0"/>
              <a:t>Treatment Recommendations Vary by Age</a:t>
            </a:r>
          </a:p>
        </p:txBody>
      </p:sp>
      <p:sp>
        <p:nvSpPr>
          <p:cNvPr id="248" name="Shape 248"/>
          <p:cNvSpPr txBox="1">
            <a:spLocks noGrp="1"/>
          </p:cNvSpPr>
          <p:nvPr>
            <p:ph type="body" idx="1"/>
          </p:nvPr>
        </p:nvSpPr>
        <p:spPr>
          <a:xfrm>
            <a:off x="677577" y="2048305"/>
            <a:ext cx="8154722" cy="1661923"/>
          </a:xfrm>
          <a:prstGeom prst="rect">
            <a:avLst/>
          </a:prstGeom>
        </p:spPr>
        <p:txBody>
          <a:bodyPr lIns="91425" tIns="91425" rIns="91425" bIns="91425" anchor="t" anchorCtr="0">
            <a:noAutofit/>
          </a:bodyPr>
          <a:lstStyle/>
          <a:p>
            <a:pPr marL="0" indent="0">
              <a:spcBef>
                <a:spcPts val="0"/>
              </a:spcBef>
              <a:buNone/>
            </a:pPr>
            <a:r>
              <a:rPr lang="en" sz="2800" b="1" u="sng" dirty="0" smtClean="0"/>
              <a:t>Recommendations </a:t>
            </a:r>
            <a:r>
              <a:rPr lang="en" sz="2800" b="1" u="sng" dirty="0"/>
              <a:t>for treatment </a:t>
            </a:r>
            <a:r>
              <a:rPr lang="en" sz="2800" dirty="0"/>
              <a:t>of children and youth with ADHD </a:t>
            </a:r>
            <a:r>
              <a:rPr lang="en" sz="2800" b="1" u="sng" dirty="0"/>
              <a:t>vary depending on the patient’s age:</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And Inattention</a:t>
            </a:r>
          </a:p>
          <a:p>
            <a:r>
              <a:rPr lang="en-US" dirty="0" smtClean="0"/>
              <a:t>May not have separate observer</a:t>
            </a:r>
            <a:endParaRPr lang="en-US" dirty="0"/>
          </a:p>
          <a:p>
            <a:r>
              <a:rPr lang="en-US" dirty="0" smtClean="0"/>
              <a:t>Not as many validated assessment tools</a:t>
            </a:r>
            <a:endParaRPr lang="en-US" dirty="0"/>
          </a:p>
        </p:txBody>
      </p:sp>
      <p:sp>
        <p:nvSpPr>
          <p:cNvPr id="6" name="Title 5"/>
          <p:cNvSpPr>
            <a:spLocks noGrp="1"/>
          </p:cNvSpPr>
          <p:nvPr>
            <p:ph type="title"/>
          </p:nvPr>
        </p:nvSpPr>
        <p:spPr>
          <a:xfrm>
            <a:off x="507147" y="273844"/>
            <a:ext cx="8467804" cy="994172"/>
          </a:xfrm>
        </p:spPr>
        <p:txBody>
          <a:bodyPr>
            <a:normAutofit fontScale="90000"/>
          </a:bodyPr>
          <a:lstStyle/>
          <a:p>
            <a:r>
              <a:rPr lang="en-US" dirty="0" smtClean="0"/>
              <a:t>Preschoolers often present with Hyperactivity</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6494" y="1268016"/>
            <a:ext cx="2469110" cy="22502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81000" y="205979"/>
            <a:ext cx="8534400" cy="857250"/>
          </a:xfrm>
          <a:prstGeom prst="rect">
            <a:avLst/>
          </a:prstGeom>
        </p:spPr>
        <p:txBody>
          <a:bodyPr/>
          <a:lstStyle/>
          <a:p>
            <a:pPr lvl="0" rtl="0"/>
            <a:endParaRPr lang="en-US" dirty="0"/>
          </a:p>
        </p:txBody>
      </p:sp>
    </p:spTree>
    <p:extLst>
      <p:ext uri="{BB962C8B-B14F-4D97-AF65-F5344CB8AC3E}">
        <p14:creationId xmlns:p14="http://schemas.microsoft.com/office/powerpoint/2010/main" xmlns="" val="4803540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05214" y="445025"/>
            <a:ext cx="8227085" cy="572699"/>
          </a:xfrm>
          <a:prstGeom prst="rect">
            <a:avLst/>
          </a:prstGeom>
        </p:spPr>
        <p:txBody>
          <a:bodyPr lIns="91425" tIns="91425" rIns="91425" bIns="91425" anchor="t" anchorCtr="0">
            <a:noAutofit/>
          </a:bodyPr>
          <a:lstStyle/>
          <a:p>
            <a:pPr>
              <a:spcBef>
                <a:spcPts val="0"/>
              </a:spcBef>
              <a:buNone/>
            </a:pPr>
            <a:r>
              <a:rPr lang="en" dirty="0" smtClean="0"/>
              <a:t>Preschoolers: 4-5 </a:t>
            </a:r>
            <a:r>
              <a:rPr lang="en" dirty="0"/>
              <a:t>Year Olds</a:t>
            </a:r>
          </a:p>
        </p:txBody>
      </p:sp>
      <p:sp>
        <p:nvSpPr>
          <p:cNvPr id="254" name="Shape 254"/>
          <p:cNvSpPr txBox="1">
            <a:spLocks noGrp="1"/>
          </p:cNvSpPr>
          <p:nvPr>
            <p:ph type="body" idx="1"/>
          </p:nvPr>
        </p:nvSpPr>
        <p:spPr>
          <a:xfrm>
            <a:off x="605214" y="1336665"/>
            <a:ext cx="8227085" cy="2689326"/>
          </a:xfrm>
          <a:prstGeom prst="rect">
            <a:avLst/>
          </a:prstGeom>
        </p:spPr>
        <p:txBody>
          <a:bodyPr lIns="91425" tIns="91425" rIns="91425" bIns="91425" anchor="t" anchorCtr="0">
            <a:noAutofit/>
          </a:bodyPr>
          <a:lstStyle/>
          <a:p>
            <a:pPr marL="514350" indent="-514350">
              <a:spcBef>
                <a:spcPts val="0"/>
              </a:spcBef>
              <a:buFont typeface="+mj-lt"/>
              <a:buAutoNum type="alphaLcPeriod"/>
            </a:pPr>
            <a:r>
              <a:rPr lang="en" sz="2800" dirty="0" smtClean="0"/>
              <a:t>For </a:t>
            </a:r>
            <a:r>
              <a:rPr lang="en" sz="2800" b="1" dirty="0"/>
              <a:t>preschool-aged children (4–5 years of age), </a:t>
            </a:r>
            <a:r>
              <a:rPr lang="en" sz="2800" dirty="0"/>
              <a:t>the primary care clinician should prescribe </a:t>
            </a:r>
            <a:r>
              <a:rPr lang="en" sz="2800" b="1" u="sng" dirty="0"/>
              <a:t>evidence-based</a:t>
            </a:r>
            <a:r>
              <a:rPr lang="en" sz="2800" dirty="0"/>
              <a:t> </a:t>
            </a:r>
            <a:r>
              <a:rPr lang="en" sz="2800" b="1" dirty="0"/>
              <a:t>parent- and/or teacher-administered behavior therapy</a:t>
            </a:r>
            <a:r>
              <a:rPr lang="en" sz="2800" dirty="0"/>
              <a:t> as the </a:t>
            </a:r>
            <a:r>
              <a:rPr lang="en" sz="2800" b="1" dirty="0"/>
              <a:t>first line of treatment </a:t>
            </a:r>
            <a:r>
              <a:rPr lang="en" sz="2800" dirty="0"/>
              <a:t>(quality of evidence </a:t>
            </a:r>
            <a:r>
              <a:rPr lang="en" sz="2800" dirty="0">
                <a:solidFill>
                  <a:srgbClr val="FF0000"/>
                </a:solidFill>
              </a:rPr>
              <a:t>A</a:t>
            </a:r>
            <a:r>
              <a:rPr lang="en" sz="2800" dirty="0"/>
              <a:t>/strong recommendation) </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00000"/>
              </a:lnSpc>
              <a:spcBef>
                <a:spcPts val="0"/>
              </a:spcBef>
              <a:spcAft>
                <a:spcPts val="1200"/>
              </a:spcAft>
            </a:pPr>
            <a:r>
              <a:rPr lang="en-US" sz="2400" dirty="0"/>
              <a:t>Review AAP ADHD Guidelines</a:t>
            </a:r>
          </a:p>
          <a:p>
            <a:pPr>
              <a:lnSpc>
                <a:spcPct val="100000"/>
              </a:lnSpc>
              <a:spcBef>
                <a:spcPts val="0"/>
              </a:spcBef>
              <a:spcAft>
                <a:spcPts val="1200"/>
              </a:spcAft>
            </a:pPr>
            <a:r>
              <a:rPr lang="en-US" sz="2400" dirty="0"/>
              <a:t>Identify how to incorporate national ADHD guidelines into daily practice</a:t>
            </a:r>
          </a:p>
        </p:txBody>
      </p:sp>
      <p:sp>
        <p:nvSpPr>
          <p:cNvPr id="3" name="Title 2"/>
          <p:cNvSpPr>
            <a:spLocks noGrp="1"/>
          </p:cNvSpPr>
          <p:nvPr>
            <p:ph type="title"/>
          </p:nvPr>
        </p:nvSpPr>
        <p:spPr/>
        <p:txBody>
          <a:bodyPr/>
          <a:lstStyle/>
          <a:p>
            <a:r>
              <a:rPr lang="en-US" dirty="0" smtClean="0"/>
              <a:t>Session Objectives</a:t>
            </a:r>
            <a:endParaRPr lang="en-US" dirty="0"/>
          </a:p>
        </p:txBody>
      </p:sp>
    </p:spTree>
    <p:extLst>
      <p:ext uri="{BB962C8B-B14F-4D97-AF65-F5344CB8AC3E}">
        <p14:creationId xmlns:p14="http://schemas.microsoft.com/office/powerpoint/2010/main" xmlns="" val="642598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91778" y="445025"/>
            <a:ext cx="8598434" cy="572699"/>
          </a:xfrm>
          <a:prstGeom prst="rect">
            <a:avLst/>
          </a:prstGeom>
        </p:spPr>
        <p:txBody>
          <a:bodyPr lIns="91425" tIns="91425" rIns="91425" bIns="91425" anchor="t" anchorCtr="0">
            <a:noAutofit/>
          </a:bodyPr>
          <a:lstStyle/>
          <a:p>
            <a:pPr>
              <a:spcBef>
                <a:spcPts val="0"/>
              </a:spcBef>
              <a:buNone/>
            </a:pPr>
            <a:r>
              <a:rPr lang="en" dirty="0"/>
              <a:t>Behavior </a:t>
            </a:r>
            <a:r>
              <a:rPr lang="en" dirty="0" smtClean="0"/>
              <a:t>Therapy – Behavior Modification</a:t>
            </a:r>
            <a:endParaRPr lang="en" dirty="0"/>
          </a:p>
        </p:txBody>
      </p:sp>
      <p:sp>
        <p:nvSpPr>
          <p:cNvPr id="291" name="Shape 291"/>
          <p:cNvSpPr txBox="1">
            <a:spLocks noGrp="1"/>
          </p:cNvSpPr>
          <p:nvPr>
            <p:ph type="body" idx="1"/>
          </p:nvPr>
        </p:nvSpPr>
        <p:spPr>
          <a:xfrm>
            <a:off x="638106" y="1152475"/>
            <a:ext cx="8194193" cy="3416400"/>
          </a:xfrm>
          <a:prstGeom prst="rect">
            <a:avLst/>
          </a:prstGeom>
        </p:spPr>
        <p:txBody>
          <a:bodyPr lIns="91425" tIns="91425" rIns="91425" bIns="91425" anchor="t" anchorCtr="0">
            <a:noAutofit/>
          </a:bodyPr>
          <a:lstStyle/>
          <a:p>
            <a:pPr>
              <a:lnSpc>
                <a:spcPct val="150000"/>
              </a:lnSpc>
            </a:pPr>
            <a:r>
              <a:rPr lang="en" sz="2000" dirty="0"/>
              <a:t>Behavior therapy represents a </a:t>
            </a:r>
            <a:r>
              <a:rPr lang="en" sz="2000" b="1" dirty="0"/>
              <a:t>broad set of </a:t>
            </a:r>
            <a:r>
              <a:rPr lang="en" sz="2000" b="1" u="sng" dirty="0"/>
              <a:t>specific</a:t>
            </a:r>
            <a:r>
              <a:rPr lang="en" sz="2000" b="1" dirty="0"/>
              <a:t> interventions</a:t>
            </a:r>
            <a:r>
              <a:rPr lang="en" sz="2000" dirty="0"/>
              <a:t> that have a common goal of modifying the physical and social environment to alter or change behavior. Behavior therapy usually is </a:t>
            </a:r>
            <a:r>
              <a:rPr lang="en" sz="2000" b="1" dirty="0"/>
              <a:t>implemented by training parents</a:t>
            </a:r>
            <a:r>
              <a:rPr lang="en" sz="2000" dirty="0"/>
              <a:t> in specific techniques that </a:t>
            </a:r>
            <a:r>
              <a:rPr lang="en" sz="2000" b="1" dirty="0"/>
              <a:t>improve </a:t>
            </a:r>
            <a:r>
              <a:rPr lang="en" sz="2000" b="1" u="sng" dirty="0"/>
              <a:t>their</a:t>
            </a:r>
            <a:r>
              <a:rPr lang="en" sz="2000" b="1" i="1" dirty="0"/>
              <a:t> </a:t>
            </a:r>
            <a:r>
              <a:rPr lang="en" sz="2000" b="1" dirty="0"/>
              <a:t>abilities to modify and shape their child’s behavior and to improve the child’s ability to regulate his or her own behavior.</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5059" y="437341"/>
            <a:ext cx="7894848" cy="572699"/>
          </a:xfrm>
        </p:spPr>
        <p:txBody>
          <a:bodyPr>
            <a:normAutofit fontScale="90000"/>
          </a:bodyPr>
          <a:lstStyle/>
          <a:p>
            <a:r>
              <a:rPr lang="en-US" dirty="0" smtClean="0"/>
              <a:t>What is NOT Behavior Therapy?</a:t>
            </a:r>
            <a:endParaRPr lang="en-US" dirty="0"/>
          </a:p>
        </p:txBody>
      </p:sp>
      <p:sp>
        <p:nvSpPr>
          <p:cNvPr id="3" name="Text Placeholder 2"/>
          <p:cNvSpPr>
            <a:spLocks noGrp="1"/>
          </p:cNvSpPr>
          <p:nvPr>
            <p:ph type="body" idx="1"/>
          </p:nvPr>
        </p:nvSpPr>
        <p:spPr>
          <a:xfrm>
            <a:off x="726638" y="1137107"/>
            <a:ext cx="8056213" cy="3416400"/>
          </a:xfrm>
        </p:spPr>
        <p:txBody>
          <a:bodyPr/>
          <a:lstStyle/>
          <a:p>
            <a:r>
              <a:rPr lang="en-US" dirty="0" smtClean="0"/>
              <a:t>Psychotherapy</a:t>
            </a:r>
          </a:p>
          <a:p>
            <a:endParaRPr lang="en-US" dirty="0" smtClean="0"/>
          </a:p>
          <a:p>
            <a:r>
              <a:rPr lang="en-US" dirty="0" smtClean="0"/>
              <a:t>Working with the child</a:t>
            </a:r>
          </a:p>
          <a:p>
            <a:endParaRPr lang="en-US" dirty="0" smtClean="0"/>
          </a:p>
          <a:p>
            <a:r>
              <a:rPr lang="en-US" dirty="0" smtClean="0"/>
              <a:t>Play therapy</a:t>
            </a:r>
          </a:p>
          <a:p>
            <a:endParaRPr lang="en-US" dirty="0" smtClean="0"/>
          </a:p>
          <a:p>
            <a:r>
              <a:rPr lang="en-US" dirty="0" smtClean="0"/>
              <a:t>Cognitive-Behavioral Therapy</a:t>
            </a:r>
          </a:p>
          <a:p>
            <a:endParaRPr lang="en-US" dirty="0" smtClean="0"/>
          </a:p>
          <a:p>
            <a:r>
              <a:rPr lang="en-US" dirty="0" smtClean="0"/>
              <a:t>Bio-feedback</a:t>
            </a:r>
          </a:p>
          <a:p>
            <a:endParaRPr lang="en-US" dirty="0" smtClean="0"/>
          </a:p>
          <a:p>
            <a:r>
              <a:rPr lang="en-US" dirty="0" smtClean="0"/>
              <a:t>Vision training</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60589" y="1337704"/>
            <a:ext cx="2109787" cy="278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4792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414289"/>
            <a:ext cx="8520599" cy="572699"/>
          </a:xfrm>
        </p:spPr>
        <p:txBody>
          <a:bodyPr>
            <a:normAutofit fontScale="90000"/>
          </a:bodyPr>
          <a:lstStyle/>
          <a:p>
            <a:r>
              <a:rPr lang="en-US" dirty="0" smtClean="0"/>
              <a:t>Finding Behavior Therapy</a:t>
            </a:r>
            <a:endParaRPr lang="en-US" dirty="0"/>
          </a:p>
        </p:txBody>
      </p:sp>
      <p:sp>
        <p:nvSpPr>
          <p:cNvPr id="3" name="Text Placeholder 2"/>
          <p:cNvSpPr>
            <a:spLocks noGrp="1"/>
          </p:cNvSpPr>
          <p:nvPr>
            <p:ph type="body" idx="1"/>
          </p:nvPr>
        </p:nvSpPr>
        <p:spPr/>
        <p:txBody>
          <a:bodyPr/>
          <a:lstStyle/>
          <a:p>
            <a:r>
              <a:rPr lang="en-US" dirty="0" smtClean="0"/>
              <a:t>Resource Guide</a:t>
            </a:r>
          </a:p>
          <a:p>
            <a:endParaRPr lang="en-US" dirty="0" smtClean="0"/>
          </a:p>
          <a:p>
            <a:r>
              <a:rPr lang="en-US" dirty="0" smtClean="0"/>
              <a:t>Guidelines for Parents and Providers</a:t>
            </a:r>
          </a:p>
          <a:p>
            <a:endParaRPr lang="en-US" dirty="0"/>
          </a:p>
          <a:p>
            <a:r>
              <a:rPr lang="en-US" dirty="0" smtClean="0"/>
              <a:t>CAP-PC</a:t>
            </a:r>
          </a:p>
          <a:p>
            <a:endParaRPr lang="en-US" dirty="0" smtClean="0"/>
          </a:p>
          <a:p>
            <a:pPr lvl="1"/>
            <a:r>
              <a:rPr lang="en-US" dirty="0" smtClean="0"/>
              <a:t>Child and Adolescent Psychiatry for Primary Care</a:t>
            </a:r>
          </a:p>
          <a:p>
            <a:pPr lvl="1"/>
            <a:endParaRPr lang="en-US" sz="1700" dirty="0" smtClean="0">
              <a:solidFill>
                <a:srgbClr val="5A9BD5"/>
              </a:solidFill>
              <a:hlinkClick r:id=""/>
            </a:endParaRPr>
          </a:p>
          <a:p>
            <a:pPr lvl="1"/>
            <a:r>
              <a:rPr lang="en-US" sz="1700" dirty="0" smtClean="0">
                <a:solidFill>
                  <a:srgbClr val="5A9BD5"/>
                </a:solidFill>
                <a:hlinkClick r:id=""/>
              </a:rPr>
              <a:t>http</a:t>
            </a:r>
            <a:r>
              <a:rPr lang="en-US" sz="1700" dirty="0">
                <a:solidFill>
                  <a:srgbClr val="5A9BD5"/>
                </a:solidFill>
                <a:hlinkClick r:id="rId3"/>
              </a:rPr>
              <a:t>://</a:t>
            </a:r>
            <a:r>
              <a:rPr lang="en-US" sz="1700" dirty="0" smtClean="0">
                <a:solidFill>
                  <a:srgbClr val="5A9BD5"/>
                </a:solidFill>
                <a:hlinkClick r:id="rId3"/>
              </a:rPr>
              <a:t>www.cappcny.org</a:t>
            </a:r>
            <a:r>
              <a:rPr lang="en-US" sz="1700" b="1" dirty="0" smtClean="0">
                <a:solidFill>
                  <a:srgbClr val="5A9BD5"/>
                </a:solidFill>
                <a:hlinkClick r:id="rId3"/>
              </a:rPr>
              <a:t>/</a:t>
            </a:r>
            <a:endParaRPr lang="en-US" sz="1700" b="1" dirty="0" smtClean="0">
              <a:solidFill>
                <a:srgbClr val="5A9BD5"/>
              </a:solidFill>
            </a:endParaRPr>
          </a:p>
          <a:p>
            <a:pPr lvl="1"/>
            <a:endParaRPr lang="en-US" sz="2400" b="1" dirty="0" smtClean="0"/>
          </a:p>
          <a:p>
            <a:pPr lvl="1"/>
            <a:r>
              <a:rPr lang="en-US" b="1" dirty="0" smtClean="0"/>
              <a:t>1-855-CAPPC72 </a:t>
            </a:r>
            <a:r>
              <a:rPr lang="en-US" b="1" dirty="0"/>
              <a:t>(227-7272)</a:t>
            </a:r>
            <a:endParaRPr lang="en-US" dirty="0"/>
          </a:p>
          <a:p>
            <a:pPr lvl="1"/>
            <a:endParaRPr lang="en-US" dirty="0"/>
          </a:p>
          <a:p>
            <a:endParaRPr lang="en-US" dirty="0" smtClean="0"/>
          </a:p>
          <a:p>
            <a:endParaRPr lang="en-US" dirty="0"/>
          </a:p>
          <a:p>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56934" y="3184092"/>
            <a:ext cx="1804987" cy="181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245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38106" y="445025"/>
            <a:ext cx="8194193" cy="572699"/>
          </a:xfrm>
          <a:prstGeom prst="rect">
            <a:avLst/>
          </a:prstGeom>
        </p:spPr>
        <p:txBody>
          <a:bodyPr lIns="91425" tIns="91425" rIns="91425" bIns="91425" anchor="t" anchorCtr="0">
            <a:noAutofit/>
          </a:bodyPr>
          <a:lstStyle/>
          <a:p>
            <a:pPr>
              <a:spcBef>
                <a:spcPts val="0"/>
              </a:spcBef>
              <a:buNone/>
            </a:pPr>
            <a:r>
              <a:rPr lang="en" dirty="0"/>
              <a:t>Medication in Preschoolers </a:t>
            </a:r>
          </a:p>
        </p:txBody>
      </p:sp>
      <p:sp>
        <p:nvSpPr>
          <p:cNvPr id="260" name="Shape 260"/>
          <p:cNvSpPr txBox="1">
            <a:spLocks noGrp="1"/>
          </p:cNvSpPr>
          <p:nvPr>
            <p:ph type="body" idx="1"/>
          </p:nvPr>
        </p:nvSpPr>
        <p:spPr>
          <a:xfrm>
            <a:off x="638106" y="1268753"/>
            <a:ext cx="8194193" cy="3430609"/>
          </a:xfrm>
          <a:prstGeom prst="rect">
            <a:avLst/>
          </a:prstGeom>
        </p:spPr>
        <p:txBody>
          <a:bodyPr lIns="91425" tIns="91425" rIns="91425" bIns="91425" anchor="t" anchorCtr="0">
            <a:noAutofit/>
          </a:bodyPr>
          <a:lstStyle/>
          <a:p>
            <a:pPr indent="0" rtl="0">
              <a:spcBef>
                <a:spcPts val="0"/>
              </a:spcBef>
              <a:buNone/>
            </a:pPr>
            <a:r>
              <a:rPr lang="en" sz="2200" dirty="0"/>
              <a:t>“...may prescribe </a:t>
            </a:r>
            <a:r>
              <a:rPr lang="en" sz="2200" b="1" u="sng" dirty="0"/>
              <a:t>methylphenidate</a:t>
            </a:r>
            <a:r>
              <a:rPr lang="en" sz="2200" dirty="0"/>
              <a:t> if the behavior interventions do not provide significant improvement and there is moderate-to severe continuing disturbance in the child’s function</a:t>
            </a:r>
            <a:r>
              <a:rPr lang="en" sz="2200" dirty="0" smtClean="0"/>
              <a:t>.”</a:t>
            </a:r>
          </a:p>
          <a:p>
            <a:pPr indent="0" rtl="0">
              <a:spcBef>
                <a:spcPts val="0"/>
              </a:spcBef>
              <a:buNone/>
            </a:pPr>
            <a:endParaRPr lang="en" sz="2200" dirty="0"/>
          </a:p>
          <a:p>
            <a:pPr indent="0">
              <a:spcBef>
                <a:spcPts val="0"/>
              </a:spcBef>
              <a:buNone/>
            </a:pPr>
            <a:r>
              <a:rPr lang="en" sz="2200" dirty="0"/>
              <a:t>In areas </a:t>
            </a:r>
            <a:r>
              <a:rPr lang="en" sz="2200" b="1" u="sng" dirty="0"/>
              <a:t>where evidence-based behavioral treatments are not available</a:t>
            </a:r>
            <a:r>
              <a:rPr lang="en" sz="2200" dirty="0">
                <a:solidFill>
                  <a:srgbClr val="0000FF"/>
                </a:solidFill>
              </a:rPr>
              <a:t>,</a:t>
            </a:r>
            <a:r>
              <a:rPr lang="en" sz="2200" dirty="0"/>
              <a:t> the clinician needs to weigh the risks of starting medication at an early age against the harm of delaying diagnosis and treatment </a:t>
            </a:r>
            <a:r>
              <a:rPr lang="en" sz="2200" dirty="0" smtClean="0"/>
              <a:t>(</a:t>
            </a:r>
            <a:r>
              <a:rPr lang="en" sz="2200" dirty="0"/>
              <a:t>quality of evidence </a:t>
            </a:r>
            <a:r>
              <a:rPr lang="en" sz="2200" dirty="0">
                <a:solidFill>
                  <a:srgbClr val="0000FF"/>
                </a:solidFill>
              </a:rPr>
              <a:t>B</a:t>
            </a:r>
            <a:r>
              <a:rPr lang="en" sz="2200" dirty="0"/>
              <a:t>/recommendation).</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78" name="Shape 278"/>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a:t>Preschool ADHD Treatment Study</a:t>
            </a:r>
          </a:p>
        </p:txBody>
      </p:sp>
      <p:sp>
        <p:nvSpPr>
          <p:cNvPr id="277" name="Shape 277"/>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a:t>PATS</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618371" y="445025"/>
            <a:ext cx="8213928" cy="572699"/>
          </a:xfrm>
        </p:spPr>
        <p:txBody>
          <a:bodyPr>
            <a:normAutofit fontScale="90000"/>
          </a:bodyPr>
          <a:lstStyle/>
          <a:p>
            <a:r>
              <a:rPr lang="en" smtClean="0"/>
              <a:t>PATS </a:t>
            </a:r>
            <a:endParaRPr lang="en" dirty="0"/>
          </a:p>
        </p:txBody>
      </p:sp>
      <p:sp>
        <p:nvSpPr>
          <p:cNvPr id="284" name="Shape 284"/>
          <p:cNvSpPr txBox="1">
            <a:spLocks noGrp="1"/>
          </p:cNvSpPr>
          <p:nvPr>
            <p:ph type="body" idx="1"/>
          </p:nvPr>
        </p:nvSpPr>
        <p:spPr>
          <a:xfrm>
            <a:off x="618371" y="1152475"/>
            <a:ext cx="8213928" cy="3373476"/>
          </a:xfrm>
        </p:spPr>
        <p:txBody>
          <a:bodyPr>
            <a:normAutofit/>
          </a:bodyPr>
          <a:lstStyle/>
          <a:p>
            <a:pPr>
              <a:lnSpc>
                <a:spcPct val="100000"/>
              </a:lnSpc>
              <a:spcAft>
                <a:spcPts val="1200"/>
              </a:spcAft>
            </a:pPr>
            <a:r>
              <a:rPr lang="en-US" dirty="0" smtClean="0"/>
              <a:t>Behavioral interventions were more effective in preschoolers than in school-aged children and adolescents and didn’t cause side effects.</a:t>
            </a:r>
          </a:p>
          <a:p>
            <a:pPr>
              <a:lnSpc>
                <a:spcPct val="100000"/>
              </a:lnSpc>
              <a:spcAft>
                <a:spcPts val="1200"/>
              </a:spcAft>
            </a:pPr>
            <a:r>
              <a:rPr lang="en-US" dirty="0"/>
              <a:t>Medication was effective in </a:t>
            </a:r>
            <a:r>
              <a:rPr lang="en-US" dirty="0" smtClean="0"/>
              <a:t>preschoolers </a:t>
            </a:r>
            <a:r>
              <a:rPr lang="en-US" dirty="0"/>
              <a:t>but not as effective as use of medication in school-aged children and with more side effects than medication use in school aged children</a:t>
            </a:r>
            <a:r>
              <a:rPr lang="en-US" dirty="0" smtClean="0"/>
              <a:t>. </a:t>
            </a:r>
          </a:p>
          <a:p>
            <a:endParaRPr lang="en-US" dirty="0" smtClean="0"/>
          </a:p>
          <a:p>
            <a:endParaRPr lang="en-US" dirty="0" smtClean="0"/>
          </a:p>
          <a:p>
            <a:endParaRPr lang="en-US" dirty="0"/>
          </a:p>
        </p:txBody>
      </p:sp>
      <p:pic>
        <p:nvPicPr>
          <p:cNvPr id="285" name="Shape 285"/>
          <p:cNvPicPr preferRelativeResize="0"/>
          <p:nvPr/>
        </p:nvPicPr>
        <p:blipFill rotWithShape="1">
          <a:blip r:embed="rId3">
            <a:alphaModFix/>
          </a:blip>
          <a:srcRect t="12678" b="11910"/>
          <a:stretch/>
        </p:blipFill>
        <p:spPr>
          <a:xfrm>
            <a:off x="3337130" y="3506773"/>
            <a:ext cx="2214275" cy="1442301"/>
          </a:xfrm>
          <a:prstGeom prst="rect">
            <a:avLst/>
          </a:prstGeom>
          <a:noFill/>
          <a:ln>
            <a:noFill/>
          </a:ln>
        </p:spPr>
      </p:pic>
      <p:pic>
        <p:nvPicPr>
          <p:cNvPr id="5" name="Picture 4"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622145" y="284771"/>
            <a:ext cx="8520599" cy="488399"/>
          </a:xfrm>
          <a:prstGeom prst="rect">
            <a:avLst/>
          </a:prstGeom>
        </p:spPr>
        <p:txBody>
          <a:bodyPr lIns="91425" tIns="91425" rIns="91425" bIns="91425" anchor="t" anchorCtr="0">
            <a:noAutofit/>
          </a:bodyPr>
          <a:lstStyle/>
          <a:p>
            <a:pPr>
              <a:spcBef>
                <a:spcPts val="0"/>
              </a:spcBef>
              <a:buNone/>
            </a:pPr>
            <a:r>
              <a:rPr lang="en" sz="3200" dirty="0" smtClean="0"/>
              <a:t>Evidence-Based </a:t>
            </a:r>
            <a:r>
              <a:rPr lang="en" sz="3200" dirty="0"/>
              <a:t>Behavioral Therapy</a:t>
            </a:r>
          </a:p>
        </p:txBody>
      </p:sp>
      <p:sp>
        <p:nvSpPr>
          <p:cNvPr id="297" name="Shape 297"/>
          <p:cNvSpPr txBox="1">
            <a:spLocks noGrp="1"/>
          </p:cNvSpPr>
          <p:nvPr>
            <p:ph type="body" idx="1"/>
          </p:nvPr>
        </p:nvSpPr>
        <p:spPr>
          <a:xfrm rot="1136">
            <a:off x="101249" y="1500"/>
            <a:ext cx="9076200" cy="381300"/>
          </a:xfrm>
          <a:prstGeom prst="rect">
            <a:avLst/>
          </a:prstGeom>
        </p:spPr>
        <p:txBody>
          <a:bodyPr lIns="91425" tIns="91425" rIns="91425" bIns="91425" anchor="t" anchorCtr="0">
            <a:noAutofit/>
          </a:bodyPr>
          <a:lstStyle/>
          <a:p>
            <a:pPr>
              <a:spcBef>
                <a:spcPts val="0"/>
              </a:spcBef>
              <a:buNone/>
            </a:pPr>
            <a:r>
              <a:rPr lang="en"/>
              <a:t> </a:t>
            </a:r>
          </a:p>
        </p:txBody>
      </p:sp>
      <p:graphicFrame>
        <p:nvGraphicFramePr>
          <p:cNvPr id="298" name="Shape 298"/>
          <p:cNvGraphicFramePr/>
          <p:nvPr>
            <p:extLst>
              <p:ext uri="{D42A27DB-BD31-4B8C-83A1-F6EECF244321}">
                <p14:modId xmlns:p14="http://schemas.microsoft.com/office/powerpoint/2010/main" xmlns="" val="3895700189"/>
              </p:ext>
            </p:extLst>
          </p:nvPr>
        </p:nvGraphicFramePr>
        <p:xfrm>
          <a:off x="622145" y="993342"/>
          <a:ext cx="8210154" cy="3535590"/>
        </p:xfrm>
        <a:graphic>
          <a:graphicData uri="http://schemas.openxmlformats.org/drawingml/2006/table">
            <a:tbl>
              <a:tblPr>
                <a:noFill/>
              </a:tblPr>
              <a:tblGrid>
                <a:gridCol w="1416797">
                  <a:extLst>
                    <a:ext uri="{9D8B030D-6E8A-4147-A177-3AD203B41FA5}">
                      <a16:colId xmlns:a16="http://schemas.microsoft.com/office/drawing/2014/main" xmlns="" val="20000"/>
                    </a:ext>
                  </a:extLst>
                </a:gridCol>
                <a:gridCol w="1941000">
                  <a:extLst>
                    <a:ext uri="{9D8B030D-6E8A-4147-A177-3AD203B41FA5}">
                      <a16:colId xmlns:a16="http://schemas.microsoft.com/office/drawing/2014/main" xmlns="" val="20001"/>
                    </a:ext>
                  </a:extLst>
                </a:gridCol>
                <a:gridCol w="2901082">
                  <a:extLst>
                    <a:ext uri="{9D8B030D-6E8A-4147-A177-3AD203B41FA5}">
                      <a16:colId xmlns:a16="http://schemas.microsoft.com/office/drawing/2014/main" xmlns="" val="20002"/>
                    </a:ext>
                  </a:extLst>
                </a:gridCol>
                <a:gridCol w="1951275">
                  <a:extLst>
                    <a:ext uri="{9D8B030D-6E8A-4147-A177-3AD203B41FA5}">
                      <a16:colId xmlns:a16="http://schemas.microsoft.com/office/drawing/2014/main" xmlns="" val="20003"/>
                    </a:ext>
                  </a:extLst>
                </a:gridCol>
              </a:tblGrid>
              <a:tr h="578900">
                <a:tc>
                  <a:txBody>
                    <a:bodyPr/>
                    <a:lstStyle/>
                    <a:p>
                      <a:pPr rtl="0">
                        <a:spcBef>
                          <a:spcPts val="0"/>
                        </a:spcBef>
                        <a:buNone/>
                      </a:pPr>
                      <a:r>
                        <a:rPr lang="en" sz="1400" b="1" dirty="0"/>
                        <a:t>Intervention Type</a:t>
                      </a:r>
                    </a:p>
                  </a:txBody>
                  <a:tcPr marL="91425" marR="91425" marT="91425" marB="91425"/>
                </a:tc>
                <a:tc>
                  <a:txBody>
                    <a:bodyPr/>
                    <a:lstStyle/>
                    <a:p>
                      <a:pPr>
                        <a:spcBef>
                          <a:spcPts val="0"/>
                        </a:spcBef>
                        <a:buNone/>
                      </a:pPr>
                      <a:r>
                        <a:rPr lang="en" sz="1400" b="1" dirty="0"/>
                        <a:t>Description</a:t>
                      </a:r>
                    </a:p>
                  </a:txBody>
                  <a:tcPr marL="91425" marR="91425" marT="91425" marB="91425"/>
                </a:tc>
                <a:tc>
                  <a:txBody>
                    <a:bodyPr/>
                    <a:lstStyle/>
                    <a:p>
                      <a:pPr>
                        <a:spcBef>
                          <a:spcPts val="0"/>
                        </a:spcBef>
                        <a:buNone/>
                      </a:pPr>
                      <a:r>
                        <a:rPr lang="en" sz="1400" b="1" dirty="0"/>
                        <a:t>Typical Outcome(s)</a:t>
                      </a:r>
                    </a:p>
                  </a:txBody>
                  <a:tcPr marL="91425" marR="91425" marT="91425" marB="91425"/>
                </a:tc>
                <a:tc>
                  <a:txBody>
                    <a:bodyPr/>
                    <a:lstStyle/>
                    <a:p>
                      <a:pPr rtl="0">
                        <a:spcBef>
                          <a:spcPts val="0"/>
                        </a:spcBef>
                        <a:buNone/>
                      </a:pPr>
                      <a:r>
                        <a:rPr lang="en" sz="1400" b="1" dirty="0"/>
                        <a:t>Effect Size</a:t>
                      </a:r>
                    </a:p>
                  </a:txBody>
                  <a:tcPr marL="91425" marR="91425" marT="91425" marB="91425"/>
                </a:tc>
                <a:extLst>
                  <a:ext uri="{0D108BD9-81ED-4DB2-BD59-A6C34878D82A}">
                    <a16:rowId xmlns:a16="http://schemas.microsoft.com/office/drawing/2014/main" xmlns="" val="10000"/>
                  </a:ext>
                </a:extLst>
              </a:tr>
              <a:tr h="1321594">
                <a:tc>
                  <a:txBody>
                    <a:bodyPr/>
                    <a:lstStyle/>
                    <a:p>
                      <a:pPr>
                        <a:spcBef>
                          <a:spcPts val="0"/>
                        </a:spcBef>
                        <a:buNone/>
                      </a:pPr>
                      <a:r>
                        <a:rPr lang="en" sz="1400" dirty="0"/>
                        <a:t>Behavioral parent training (BPT)</a:t>
                      </a:r>
                    </a:p>
                  </a:txBody>
                  <a:tcPr marL="91425" marR="91425" marT="91425" marB="91425"/>
                </a:tc>
                <a:tc>
                  <a:txBody>
                    <a:bodyPr/>
                    <a:lstStyle/>
                    <a:p>
                      <a:pPr>
                        <a:spcBef>
                          <a:spcPts val="0"/>
                        </a:spcBef>
                        <a:buNone/>
                      </a:pPr>
                      <a:r>
                        <a:rPr lang="en" sz="1400"/>
                        <a:t>Behavior-modification principles provided to parents for implementation in home settings</a:t>
                      </a:r>
                    </a:p>
                  </a:txBody>
                  <a:tcPr marL="91425" marR="91425" marT="91425" marB="91425"/>
                </a:tc>
                <a:tc>
                  <a:txBody>
                    <a:bodyPr/>
                    <a:lstStyle/>
                    <a:p>
                      <a:pPr>
                        <a:spcBef>
                          <a:spcPts val="0"/>
                        </a:spcBef>
                        <a:buNone/>
                      </a:pPr>
                      <a:r>
                        <a:rPr lang="en" sz="1400"/>
                        <a:t>Improved compliance with parental commands; improved parental understanding of behavioral principles; high levels of parental satisfaction with treatment</a:t>
                      </a:r>
                    </a:p>
                  </a:txBody>
                  <a:tcPr marL="91425" marR="91425" marT="91425" marB="91425"/>
                </a:tc>
                <a:tc>
                  <a:txBody>
                    <a:bodyPr/>
                    <a:lstStyle/>
                    <a:p>
                      <a:pPr rtl="0">
                        <a:spcBef>
                          <a:spcPts val="0"/>
                        </a:spcBef>
                        <a:buNone/>
                      </a:pPr>
                      <a:r>
                        <a:rPr lang="en" sz="1400" dirty="0"/>
                        <a:t>.55</a:t>
                      </a:r>
                    </a:p>
                  </a:txBody>
                  <a:tcPr marL="91425" marR="91425" marT="91425" marB="91425"/>
                </a:tc>
                <a:extLst>
                  <a:ext uri="{0D108BD9-81ED-4DB2-BD59-A6C34878D82A}">
                    <a16:rowId xmlns:a16="http://schemas.microsoft.com/office/drawing/2014/main" xmlns="" val="10001"/>
                  </a:ext>
                </a:extLst>
              </a:tr>
              <a:tr h="1137326">
                <a:tc>
                  <a:txBody>
                    <a:bodyPr/>
                    <a:lstStyle/>
                    <a:p>
                      <a:pPr>
                        <a:spcBef>
                          <a:spcPts val="0"/>
                        </a:spcBef>
                        <a:buNone/>
                      </a:pPr>
                      <a:r>
                        <a:rPr lang="en" sz="1400"/>
                        <a:t>Behavioral classroom management</a:t>
                      </a:r>
                    </a:p>
                  </a:txBody>
                  <a:tcPr marL="91425" marR="91425" marT="91425" marB="91425"/>
                </a:tc>
                <a:tc>
                  <a:txBody>
                    <a:bodyPr/>
                    <a:lstStyle/>
                    <a:p>
                      <a:pPr>
                        <a:spcBef>
                          <a:spcPts val="0"/>
                        </a:spcBef>
                        <a:buNone/>
                      </a:pPr>
                      <a:r>
                        <a:rPr lang="en" sz="1400" dirty="0"/>
                        <a:t>Behavior-modification principles provided to teachers for implementation in classroom settings</a:t>
                      </a:r>
                    </a:p>
                  </a:txBody>
                  <a:tcPr marL="91425" marR="91425" marT="91425" marB="91425"/>
                </a:tc>
                <a:tc>
                  <a:txBody>
                    <a:bodyPr/>
                    <a:lstStyle/>
                    <a:p>
                      <a:pPr>
                        <a:spcBef>
                          <a:spcPts val="0"/>
                        </a:spcBef>
                        <a:buNone/>
                      </a:pPr>
                      <a:r>
                        <a:rPr lang="en" sz="1400"/>
                        <a:t>Improved attention to instruction; improved compliance with classroom rules; decreased disruptive behavior; improved work productivity</a:t>
                      </a:r>
                    </a:p>
                  </a:txBody>
                  <a:tcPr marL="91425" marR="91425" marT="91425" marB="91425"/>
                </a:tc>
                <a:tc>
                  <a:txBody>
                    <a:bodyPr/>
                    <a:lstStyle/>
                    <a:p>
                      <a:pPr>
                        <a:spcBef>
                          <a:spcPts val="0"/>
                        </a:spcBef>
                        <a:buNone/>
                      </a:pPr>
                      <a:r>
                        <a:rPr lang="en" sz="1400" dirty="0"/>
                        <a:t>.61</a:t>
                      </a:r>
                    </a:p>
                  </a:txBody>
                  <a:tcPr marL="91425" marR="91425" marT="91425" marB="91425"/>
                </a:tc>
                <a:extLst>
                  <a:ext uri="{0D108BD9-81ED-4DB2-BD59-A6C34878D82A}">
                    <a16:rowId xmlns:a16="http://schemas.microsoft.com/office/drawing/2014/main" xmlns="" val="10002"/>
                  </a:ext>
                </a:extLst>
              </a:tr>
            </a:tbl>
          </a:graphicData>
        </a:graphic>
      </p:graphicFrame>
      <p:pic>
        <p:nvPicPr>
          <p:cNvPr id="5" name="Picture 4"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48579" y="4631977"/>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914399" y="1917331"/>
            <a:ext cx="3573916" cy="1482300"/>
          </a:xfrm>
          <a:prstGeom prst="rect">
            <a:avLst/>
          </a:prstGeom>
        </p:spPr>
        <p:txBody>
          <a:bodyPr lIns="91425" tIns="91425" rIns="91425" bIns="91425" anchor="b" anchorCtr="0">
            <a:noAutofit/>
          </a:bodyPr>
          <a:lstStyle/>
          <a:p>
            <a:pPr algn="l" rtl="0">
              <a:spcBef>
                <a:spcPts val="0"/>
              </a:spcBef>
              <a:buNone/>
            </a:pPr>
            <a:endParaRPr sz="3000" dirty="0"/>
          </a:p>
          <a:p>
            <a:pPr algn="l">
              <a:spcBef>
                <a:spcPts val="0"/>
              </a:spcBef>
              <a:buNone/>
            </a:pPr>
            <a:r>
              <a:rPr lang="en" sz="3600" dirty="0" smtClean="0"/>
              <a:t>HHS </a:t>
            </a:r>
            <a:r>
              <a:rPr lang="en" sz="3600" dirty="0"/>
              <a:t>Agency for Healthcare Research and Quality</a:t>
            </a:r>
          </a:p>
        </p:txBody>
      </p:sp>
      <p:sp>
        <p:nvSpPr>
          <p:cNvPr id="305" name="Shape 305"/>
          <p:cNvSpPr txBox="1">
            <a:spLocks noGrp="1"/>
          </p:cNvSpPr>
          <p:nvPr>
            <p:ph type="subTitle" idx="1"/>
          </p:nvPr>
        </p:nvSpPr>
        <p:spPr>
          <a:xfrm>
            <a:off x="914399" y="3401713"/>
            <a:ext cx="3573916" cy="1235100"/>
          </a:xfrm>
          <a:prstGeom prst="rect">
            <a:avLst/>
          </a:prstGeom>
        </p:spPr>
        <p:txBody>
          <a:bodyPr lIns="91425" tIns="91425" rIns="91425" bIns="91425" anchor="t" anchorCtr="0">
            <a:noAutofit/>
          </a:bodyPr>
          <a:lstStyle/>
          <a:p>
            <a:pPr algn="l">
              <a:spcBef>
                <a:spcPts val="0"/>
              </a:spcBef>
              <a:buNone/>
            </a:pPr>
            <a:r>
              <a:rPr lang="en"/>
              <a:t>2011 Report </a:t>
            </a:r>
          </a:p>
        </p:txBody>
      </p:sp>
      <p:sp>
        <p:nvSpPr>
          <p:cNvPr id="304" name="Shape 304"/>
          <p:cNvSpPr txBox="1">
            <a:spLocks noGrp="1"/>
          </p:cNvSpPr>
          <p:nvPr>
            <p:ph type="body" idx="2"/>
          </p:nvPr>
        </p:nvSpPr>
        <p:spPr>
          <a:xfrm>
            <a:off x="4932921" y="928006"/>
            <a:ext cx="3837000" cy="3113795"/>
          </a:xfrm>
          <a:prstGeom prst="rect">
            <a:avLst/>
          </a:prstGeom>
        </p:spPr>
        <p:txBody>
          <a:bodyPr lIns="91425" tIns="91425" rIns="91425" bIns="91425" anchor="ctr" anchorCtr="0">
            <a:noAutofit/>
          </a:bodyPr>
          <a:lstStyle/>
          <a:p>
            <a:pPr>
              <a:lnSpc>
                <a:spcPct val="100000"/>
              </a:lnSpc>
              <a:spcAft>
                <a:spcPts val="1800"/>
              </a:spcAft>
            </a:pPr>
            <a:r>
              <a:rPr lang="en" dirty="0"/>
              <a:t>Triple </a:t>
            </a:r>
            <a:r>
              <a:rPr lang="en" dirty="0" smtClean="0"/>
              <a:t>P (Positive Parenting Program)</a:t>
            </a:r>
            <a:endParaRPr lang="en" dirty="0"/>
          </a:p>
          <a:p>
            <a:pPr>
              <a:lnSpc>
                <a:spcPct val="100000"/>
              </a:lnSpc>
              <a:spcAft>
                <a:spcPts val="1800"/>
              </a:spcAft>
            </a:pPr>
            <a:r>
              <a:rPr lang="en" dirty="0" smtClean="0"/>
              <a:t>PCIT (Parent-Child Interaction Therapy)</a:t>
            </a:r>
            <a:endParaRPr lang="en" dirty="0"/>
          </a:p>
          <a:p>
            <a:pPr>
              <a:lnSpc>
                <a:spcPct val="100000"/>
              </a:lnSpc>
              <a:spcAft>
                <a:spcPts val="1800"/>
              </a:spcAft>
            </a:pPr>
            <a:r>
              <a:rPr lang="en" dirty="0"/>
              <a:t>Incredible Years </a:t>
            </a:r>
          </a:p>
          <a:p>
            <a:pPr>
              <a:lnSpc>
                <a:spcPct val="100000"/>
              </a:lnSpc>
              <a:spcAft>
                <a:spcPts val="1800"/>
              </a:spcAft>
            </a:pPr>
            <a:r>
              <a:rPr lang="en" dirty="0"/>
              <a:t>New Forest </a:t>
            </a:r>
            <a:r>
              <a:rPr lang="en" dirty="0" smtClean="0"/>
              <a:t>Parenting Programme</a:t>
            </a:r>
            <a:endParaRPr lang="en" dirty="0"/>
          </a:p>
        </p:txBody>
      </p:sp>
      <p:pic>
        <p:nvPicPr>
          <p:cNvPr id="5" name="Picture 4"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651263" y="445025"/>
            <a:ext cx="8181036" cy="572699"/>
          </a:xfrm>
          <a:prstGeom prst="rect">
            <a:avLst/>
          </a:prstGeom>
        </p:spPr>
        <p:txBody>
          <a:bodyPr lIns="91425" tIns="91425" rIns="91425" bIns="91425" anchor="t" anchorCtr="0">
            <a:noAutofit/>
          </a:bodyPr>
          <a:lstStyle/>
          <a:p>
            <a:pPr>
              <a:spcBef>
                <a:spcPts val="0"/>
              </a:spcBef>
              <a:buNone/>
            </a:pPr>
            <a:r>
              <a:rPr lang="en" dirty="0"/>
              <a:t>Elementary </a:t>
            </a:r>
            <a:r>
              <a:rPr lang="en" dirty="0" smtClean="0"/>
              <a:t>School-Aged </a:t>
            </a:r>
            <a:r>
              <a:rPr lang="en" dirty="0"/>
              <a:t>Children </a:t>
            </a:r>
          </a:p>
        </p:txBody>
      </p:sp>
      <p:sp>
        <p:nvSpPr>
          <p:cNvPr id="325" name="Shape 325"/>
          <p:cNvSpPr txBox="1">
            <a:spLocks noGrp="1"/>
          </p:cNvSpPr>
          <p:nvPr>
            <p:ph type="body" idx="1"/>
          </p:nvPr>
        </p:nvSpPr>
        <p:spPr>
          <a:xfrm>
            <a:off x="651263" y="1211677"/>
            <a:ext cx="8181036" cy="3416400"/>
          </a:xfrm>
          <a:prstGeom prst="rect">
            <a:avLst/>
          </a:prstGeom>
        </p:spPr>
        <p:txBody>
          <a:bodyPr lIns="91425" tIns="91425" rIns="91425" bIns="91425" anchor="t" anchorCtr="0">
            <a:noAutofit/>
          </a:bodyPr>
          <a:lstStyle/>
          <a:p>
            <a:pPr marL="457200" indent="-457200">
              <a:spcBef>
                <a:spcPts val="0"/>
              </a:spcBef>
              <a:buFont typeface="+mj-lt"/>
              <a:buAutoNum type="alphaLcPeriod" startAt="2"/>
            </a:pPr>
            <a:r>
              <a:rPr lang="en" sz="2400" dirty="0" smtClean="0"/>
              <a:t>For </a:t>
            </a:r>
            <a:r>
              <a:rPr lang="en" sz="2400" dirty="0"/>
              <a:t>elementary school–aged children (6–11 years of age), the primary care clinician should prescribe US Food and Drug Administration–approved medications for ADHD (quality of evidence </a:t>
            </a:r>
            <a:r>
              <a:rPr lang="en" sz="2400" dirty="0">
                <a:solidFill>
                  <a:srgbClr val="FF0000"/>
                </a:solidFill>
              </a:rPr>
              <a:t>A</a:t>
            </a:r>
            <a:r>
              <a:rPr lang="en" sz="2400" dirty="0"/>
              <a:t>/strong recommendation) </a:t>
            </a:r>
            <a:r>
              <a:rPr lang="en" sz="2400" b="1" u="sng" dirty="0" smtClean="0"/>
              <a:t>and/or</a:t>
            </a:r>
            <a:r>
              <a:rPr lang="en" sz="2400" dirty="0" smtClean="0"/>
              <a:t> </a:t>
            </a:r>
            <a:r>
              <a:rPr lang="en" sz="2400" dirty="0"/>
              <a:t>evidence-based parent and/or teacher-administered behavior therapy as treatment for ADHD, preferably both (quality of evidence </a:t>
            </a:r>
            <a:r>
              <a:rPr lang="en" sz="2400" dirty="0">
                <a:solidFill>
                  <a:srgbClr val="FF0000"/>
                </a:solidFill>
              </a:rPr>
              <a:t>B</a:t>
            </a:r>
            <a:r>
              <a:rPr lang="en" sz="2400" dirty="0"/>
              <a:t>/strong recommendation). </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for ADHD</a:t>
            </a:r>
            <a:endParaRPr lang="en-US" dirty="0"/>
          </a:p>
        </p:txBody>
      </p:sp>
      <p:sp>
        <p:nvSpPr>
          <p:cNvPr id="3" name="Content Placeholder 2"/>
          <p:cNvSpPr>
            <a:spLocks noGrp="1"/>
          </p:cNvSpPr>
          <p:nvPr>
            <p:ph sz="quarter" idx="1"/>
          </p:nvPr>
        </p:nvSpPr>
        <p:spPr>
          <a:xfrm>
            <a:off x="628650" y="1137237"/>
            <a:ext cx="7886700" cy="3657600"/>
          </a:xfrm>
        </p:spPr>
        <p:txBody>
          <a:bodyPr>
            <a:normAutofit fontScale="85000" lnSpcReduction="20000"/>
          </a:bodyPr>
          <a:lstStyle/>
          <a:p>
            <a:r>
              <a:rPr lang="en-US" dirty="0" smtClean="0"/>
              <a:t>Methylphenidate</a:t>
            </a:r>
          </a:p>
          <a:p>
            <a:pPr lvl="1"/>
            <a:r>
              <a:rPr lang="en-US" dirty="0" err="1" smtClean="0"/>
              <a:t>d,l</a:t>
            </a:r>
            <a:r>
              <a:rPr lang="en-US" dirty="0" smtClean="0"/>
              <a:t>-MPH</a:t>
            </a:r>
          </a:p>
          <a:p>
            <a:pPr lvl="1"/>
            <a:r>
              <a:rPr lang="en-US" dirty="0" smtClean="0"/>
              <a:t>d-MPH</a:t>
            </a:r>
          </a:p>
          <a:p>
            <a:r>
              <a:rPr lang="en-US" dirty="0" smtClean="0"/>
              <a:t>Amphetamine</a:t>
            </a:r>
          </a:p>
          <a:p>
            <a:pPr lvl="1"/>
            <a:r>
              <a:rPr lang="en-US" dirty="0" err="1" smtClean="0"/>
              <a:t>Dextroamphetamine</a:t>
            </a:r>
            <a:endParaRPr lang="en-US" dirty="0" smtClean="0"/>
          </a:p>
          <a:p>
            <a:pPr lvl="1"/>
            <a:r>
              <a:rPr lang="en-US" dirty="0" smtClean="0"/>
              <a:t>Mixed amphetamine salts – </a:t>
            </a:r>
            <a:r>
              <a:rPr lang="en-US" dirty="0" err="1" smtClean="0"/>
              <a:t>d,l</a:t>
            </a:r>
            <a:endParaRPr lang="en-US" dirty="0" smtClean="0"/>
          </a:p>
          <a:p>
            <a:pPr lvl="1"/>
            <a:r>
              <a:rPr lang="en-US" dirty="0" err="1" smtClean="0"/>
              <a:t>Lysdexamfetamine</a:t>
            </a:r>
            <a:endParaRPr lang="en-US" dirty="0" smtClean="0"/>
          </a:p>
          <a:p>
            <a:r>
              <a:rPr lang="en-US" dirty="0" smtClean="0"/>
              <a:t>Non-stimulants</a:t>
            </a:r>
          </a:p>
          <a:p>
            <a:pPr lvl="1"/>
            <a:r>
              <a:rPr lang="en-US" dirty="0" smtClean="0"/>
              <a:t>Guanfacine</a:t>
            </a:r>
          </a:p>
          <a:p>
            <a:pPr lvl="1"/>
            <a:r>
              <a:rPr lang="en-US" dirty="0" smtClean="0"/>
              <a:t>Clonidine</a:t>
            </a:r>
          </a:p>
          <a:p>
            <a:pPr lvl="1"/>
            <a:r>
              <a:rPr lang="en-US" dirty="0" smtClean="0"/>
              <a:t>Atomoxetine</a:t>
            </a:r>
          </a:p>
          <a:p>
            <a:r>
              <a:rPr lang="en-US" dirty="0" smtClean="0"/>
              <a:t>Short and Long acting</a:t>
            </a:r>
          </a:p>
          <a:p>
            <a:r>
              <a:rPr lang="en-US" dirty="0" smtClean="0"/>
              <a:t>Delivery system</a:t>
            </a:r>
          </a:p>
          <a:p>
            <a:r>
              <a:rPr lang="en-US" dirty="0" smtClean="0"/>
              <a:t>Combination</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6837" y="1200151"/>
            <a:ext cx="2620963" cy="1431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68303" y="3257551"/>
            <a:ext cx="2286000" cy="1316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5739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537"/>
            <a:ext cx="7886700" cy="994172"/>
          </a:xfrm>
        </p:spPr>
        <p:txBody>
          <a:bodyPr>
            <a:normAutofit/>
          </a:bodyPr>
          <a:lstStyle/>
          <a:p>
            <a:r>
              <a:rPr lang="en-US" sz="2700" dirty="0"/>
              <a:t>Practice Key Driver Diagram</a:t>
            </a:r>
          </a:p>
        </p:txBody>
      </p:sp>
      <p:pic>
        <p:nvPicPr>
          <p:cNvPr id="4" name="Picture 3"/>
          <p:cNvPicPr>
            <a:picLocks noChangeAspect="1"/>
          </p:cNvPicPr>
          <p:nvPr/>
        </p:nvPicPr>
        <p:blipFill>
          <a:blip r:embed="rId3"/>
          <a:stretch>
            <a:fillRect/>
          </a:stretch>
        </p:blipFill>
        <p:spPr>
          <a:xfrm>
            <a:off x="628652" y="520003"/>
            <a:ext cx="6983735" cy="4615962"/>
          </a:xfrm>
          <a:prstGeom prst="rect">
            <a:avLst/>
          </a:prstGeom>
        </p:spPr>
      </p:pic>
      <p:pic>
        <p:nvPicPr>
          <p:cNvPr id="7" name="Picture 6"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75556" y="4857751"/>
            <a:ext cx="1497872" cy="228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ight Arrow 4"/>
          <p:cNvSpPr/>
          <p:nvPr/>
        </p:nvSpPr>
        <p:spPr>
          <a:xfrm>
            <a:off x="1946898" y="810889"/>
            <a:ext cx="489204" cy="242316"/>
          </a:xfrm>
          <a:prstGeom prst="rightArrow">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68444" y="1662424"/>
            <a:ext cx="646113"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68443" y="2491366"/>
            <a:ext cx="646113"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68443" y="3243396"/>
            <a:ext cx="639763"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1747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28881" y="268951"/>
            <a:ext cx="8003418" cy="572699"/>
          </a:xfrm>
          <a:prstGeom prst="rect">
            <a:avLst/>
          </a:prstGeom>
        </p:spPr>
        <p:txBody>
          <a:bodyPr lIns="91425" tIns="91425" rIns="91425" bIns="91425" anchor="t" anchorCtr="0">
            <a:noAutofit/>
          </a:bodyPr>
          <a:lstStyle/>
          <a:p>
            <a:pPr>
              <a:spcBef>
                <a:spcPts val="0"/>
              </a:spcBef>
              <a:buNone/>
            </a:pPr>
            <a:r>
              <a:rPr lang="en" dirty="0"/>
              <a:t>Stimulants vs Non-Stimulants and 1 more thing</a:t>
            </a:r>
          </a:p>
        </p:txBody>
      </p:sp>
      <p:sp>
        <p:nvSpPr>
          <p:cNvPr id="331" name="Shape 331"/>
          <p:cNvSpPr txBox="1">
            <a:spLocks noGrp="1"/>
          </p:cNvSpPr>
          <p:nvPr>
            <p:ph type="body" idx="1"/>
          </p:nvPr>
        </p:nvSpPr>
        <p:spPr>
          <a:xfrm>
            <a:off x="828881" y="1482928"/>
            <a:ext cx="8003418" cy="2952457"/>
          </a:xfrm>
          <a:prstGeom prst="rect">
            <a:avLst/>
          </a:prstGeom>
        </p:spPr>
        <p:txBody>
          <a:bodyPr lIns="91425" tIns="91425" rIns="91425" bIns="91425" anchor="t" anchorCtr="0">
            <a:noAutofit/>
          </a:bodyPr>
          <a:lstStyle/>
          <a:p>
            <a:pPr>
              <a:lnSpc>
                <a:spcPct val="100000"/>
              </a:lnSpc>
              <a:spcAft>
                <a:spcPts val="1200"/>
              </a:spcAft>
            </a:pPr>
            <a:r>
              <a:rPr lang="en" sz="2400" dirty="0"/>
              <a:t>The evidence is particularly strong for </a:t>
            </a:r>
            <a:r>
              <a:rPr lang="en" sz="2400" b="1" u="sng" dirty="0"/>
              <a:t>stimulant medications</a:t>
            </a:r>
            <a:r>
              <a:rPr lang="en" sz="2400" dirty="0"/>
              <a:t> and sufficient but less strong for atomoxetine, extended-release guanfacine, and extended-release clonidine (in that order) (quality of evidence </a:t>
            </a:r>
            <a:r>
              <a:rPr lang="en" sz="2400" dirty="0">
                <a:solidFill>
                  <a:srgbClr val="FF0000"/>
                </a:solidFill>
              </a:rPr>
              <a:t>A</a:t>
            </a:r>
            <a:r>
              <a:rPr lang="en" sz="2400" dirty="0"/>
              <a:t>/strong recommendation). </a:t>
            </a:r>
          </a:p>
          <a:p>
            <a:pPr>
              <a:lnSpc>
                <a:spcPct val="100000"/>
              </a:lnSpc>
              <a:spcAft>
                <a:spcPts val="1200"/>
              </a:spcAft>
            </a:pPr>
            <a:r>
              <a:rPr lang="en" sz="2400" dirty="0"/>
              <a:t>The school environment, program, or placement is a part of any treatment plan. </a:t>
            </a:r>
            <a:r>
              <a:rPr lang="en" sz="2400" i="1" dirty="0"/>
              <a:t>(No quality of evidence </a:t>
            </a:r>
            <a:r>
              <a:rPr lang="en" sz="2400" i="1" dirty="0" smtClean="0"/>
              <a:t>sited)</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787624" y="243675"/>
            <a:ext cx="7345550" cy="4656150"/>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Adolescents with ADHD</a:t>
            </a:r>
            <a:endParaRPr lang="en-US" dirty="0"/>
          </a:p>
        </p:txBody>
      </p:sp>
      <p:sp>
        <p:nvSpPr>
          <p:cNvPr id="3" name="Content Placeholder 2"/>
          <p:cNvSpPr>
            <a:spLocks noGrp="1"/>
          </p:cNvSpPr>
          <p:nvPr>
            <p:ph idx="1"/>
          </p:nvPr>
        </p:nvSpPr>
        <p:spPr>
          <a:xfrm>
            <a:off x="628650" y="1369219"/>
            <a:ext cx="5710678" cy="3263504"/>
          </a:xfrm>
        </p:spPr>
        <p:txBody>
          <a:bodyPr>
            <a:normAutofit lnSpcReduction="10000"/>
          </a:bodyPr>
          <a:lstStyle/>
          <a:p>
            <a:r>
              <a:rPr lang="en-US" dirty="0"/>
              <a:t>Procrastination, disorganization, and poor study </a:t>
            </a:r>
            <a:r>
              <a:rPr lang="en-US" dirty="0" smtClean="0"/>
              <a:t>habits</a:t>
            </a:r>
            <a:endParaRPr lang="en-US" dirty="0"/>
          </a:p>
          <a:p>
            <a:r>
              <a:rPr lang="en-US" dirty="0"/>
              <a:t>Academic underachievement, drop out, rule breaking and peer </a:t>
            </a:r>
            <a:r>
              <a:rPr lang="en-US" dirty="0" smtClean="0"/>
              <a:t>difficulty</a:t>
            </a:r>
          </a:p>
          <a:p>
            <a:r>
              <a:rPr lang="en-US" dirty="0"/>
              <a:t>Substance abuse, depression, anxiety, risky sexual behavior, teenage pregnancy</a:t>
            </a:r>
          </a:p>
          <a:p>
            <a:r>
              <a:rPr lang="en-US" dirty="0"/>
              <a:t>Less likely to exhibit overt hyperactive behavior – inattention and </a:t>
            </a:r>
            <a:r>
              <a:rPr lang="en-US" dirty="0" smtClean="0"/>
              <a:t>impulsivity</a:t>
            </a:r>
          </a:p>
          <a:p>
            <a:r>
              <a:rPr lang="en-US" dirty="0" smtClean="0"/>
              <a:t>Multiple teachers</a:t>
            </a:r>
            <a:endParaRPr lang="en-US" dirty="0"/>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4738" y="919363"/>
            <a:ext cx="2590800"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3060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18371" y="445025"/>
            <a:ext cx="8213928" cy="572699"/>
          </a:xfrm>
          <a:prstGeom prst="rect">
            <a:avLst/>
          </a:prstGeom>
        </p:spPr>
        <p:txBody>
          <a:bodyPr lIns="91425" tIns="91425" rIns="91425" bIns="91425" anchor="t" anchorCtr="0">
            <a:noAutofit/>
          </a:bodyPr>
          <a:lstStyle/>
          <a:p>
            <a:pPr>
              <a:spcBef>
                <a:spcPts val="0"/>
              </a:spcBef>
              <a:buNone/>
            </a:pPr>
            <a:r>
              <a:rPr lang="en" dirty="0" smtClean="0"/>
              <a:t>Adolescents: 12 </a:t>
            </a:r>
            <a:r>
              <a:rPr lang="en" dirty="0"/>
              <a:t>and Up</a:t>
            </a:r>
          </a:p>
        </p:txBody>
      </p:sp>
      <p:sp>
        <p:nvSpPr>
          <p:cNvPr id="342" name="Shape 342"/>
          <p:cNvSpPr txBox="1">
            <a:spLocks noGrp="1"/>
          </p:cNvSpPr>
          <p:nvPr>
            <p:ph type="body" idx="1"/>
          </p:nvPr>
        </p:nvSpPr>
        <p:spPr>
          <a:xfrm>
            <a:off x="618371" y="1303777"/>
            <a:ext cx="8213928" cy="2926144"/>
          </a:xfrm>
          <a:prstGeom prst="rect">
            <a:avLst/>
          </a:prstGeom>
        </p:spPr>
        <p:txBody>
          <a:bodyPr lIns="91425" tIns="91425" rIns="91425" bIns="91425" anchor="t" anchorCtr="0">
            <a:noAutofit/>
          </a:bodyPr>
          <a:lstStyle/>
          <a:p>
            <a:pPr marL="457200" indent="-457200">
              <a:spcBef>
                <a:spcPts val="0"/>
              </a:spcBef>
              <a:buFont typeface="+mj-lt"/>
              <a:buAutoNum type="alphaLcPeriod" startAt="3"/>
            </a:pPr>
            <a:r>
              <a:rPr lang="en" sz="2400" dirty="0" smtClean="0"/>
              <a:t>For </a:t>
            </a:r>
            <a:r>
              <a:rPr lang="en" sz="2400" dirty="0"/>
              <a:t>adolescents (12–18 years of age), the primary care clinician should prescribe Food and Drug Administration–approved medications for ADHD with the assent of the adolescent (quality of evidence </a:t>
            </a:r>
            <a:r>
              <a:rPr lang="en" sz="2400" dirty="0">
                <a:solidFill>
                  <a:srgbClr val="FF0000"/>
                </a:solidFill>
              </a:rPr>
              <a:t>A</a:t>
            </a:r>
            <a:r>
              <a:rPr lang="en" sz="2400" dirty="0"/>
              <a:t>/strong recommendation) and may prescribe behavior therapy as treatment for ADHD (quality of evidence </a:t>
            </a:r>
            <a:r>
              <a:rPr lang="en" sz="2400" dirty="0">
                <a:solidFill>
                  <a:srgbClr val="FF0000"/>
                </a:solidFill>
              </a:rPr>
              <a:t>C</a:t>
            </a:r>
            <a:r>
              <a:rPr lang="en" sz="2400" dirty="0"/>
              <a:t>/recommendation), preferably both.</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390447317"/>
              </p:ext>
            </p:extLst>
          </p:nvPr>
        </p:nvGraphicFramePr>
        <p:xfrm>
          <a:off x="628650" y="539750"/>
          <a:ext cx="82867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49170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723626" y="416744"/>
            <a:ext cx="8108673" cy="572699"/>
          </a:xfrm>
          <a:prstGeom prst="rect">
            <a:avLst/>
          </a:prstGeom>
        </p:spPr>
        <p:txBody>
          <a:bodyPr lIns="91425" tIns="91425" rIns="91425" bIns="91425" anchor="t" anchorCtr="0">
            <a:noAutofit/>
          </a:bodyPr>
          <a:lstStyle/>
          <a:p>
            <a:pPr>
              <a:spcBef>
                <a:spcPts val="0"/>
              </a:spcBef>
              <a:buNone/>
            </a:pPr>
            <a:r>
              <a:rPr lang="en" sz="3600" b="1" dirty="0" smtClean="0"/>
              <a:t>Key Action Statement 6: Dose </a:t>
            </a:r>
            <a:r>
              <a:rPr lang="en" sz="3600" b="1" dirty="0"/>
              <a:t>titration </a:t>
            </a:r>
          </a:p>
        </p:txBody>
      </p:sp>
      <p:sp>
        <p:nvSpPr>
          <p:cNvPr id="348" name="Shape 348"/>
          <p:cNvSpPr txBox="1">
            <a:spLocks noGrp="1"/>
          </p:cNvSpPr>
          <p:nvPr>
            <p:ph type="body" idx="1"/>
          </p:nvPr>
        </p:nvSpPr>
        <p:spPr>
          <a:xfrm>
            <a:off x="723626" y="1724253"/>
            <a:ext cx="8108673" cy="3416400"/>
          </a:xfrm>
          <a:prstGeom prst="rect">
            <a:avLst/>
          </a:prstGeom>
        </p:spPr>
        <p:txBody>
          <a:bodyPr lIns="91425" tIns="91425" rIns="91425" bIns="91425" anchor="t" anchorCtr="0">
            <a:noAutofit/>
          </a:bodyPr>
          <a:lstStyle/>
          <a:p>
            <a:pPr marL="0" indent="0">
              <a:lnSpc>
                <a:spcPct val="150000"/>
              </a:lnSpc>
              <a:spcBef>
                <a:spcPts val="0"/>
              </a:spcBef>
              <a:buNone/>
            </a:pPr>
            <a:r>
              <a:rPr lang="en" sz="2400" dirty="0" smtClean="0"/>
              <a:t>The </a:t>
            </a:r>
            <a:r>
              <a:rPr lang="en" sz="2400" dirty="0"/>
              <a:t>primary care clinician should titrate doses of medication for ADHD to achieve maximum benefit with minimum adverse effects (quality of evidence B/strong recommendation).</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p:txBody>
          <a:bodyPr>
            <a:normAutofit/>
          </a:bodyPr>
          <a:lstStyle/>
          <a:p>
            <a:pPr>
              <a:lnSpc>
                <a:spcPct val="100000"/>
              </a:lnSpc>
              <a:spcBef>
                <a:spcPts val="0"/>
              </a:spcBef>
              <a:spcAft>
                <a:spcPts val="1200"/>
              </a:spcAft>
            </a:pPr>
            <a:r>
              <a:rPr lang="en-US" altLang="en-US" sz="2400" dirty="0"/>
              <a:t>Weight no longer the determining </a:t>
            </a:r>
            <a:r>
              <a:rPr lang="en-US" altLang="en-US" sz="2400" dirty="0" smtClean="0"/>
              <a:t>factor</a:t>
            </a:r>
          </a:p>
          <a:p>
            <a:pPr>
              <a:lnSpc>
                <a:spcPct val="100000"/>
              </a:lnSpc>
              <a:spcBef>
                <a:spcPts val="0"/>
              </a:spcBef>
              <a:spcAft>
                <a:spcPts val="1200"/>
              </a:spcAft>
            </a:pPr>
            <a:r>
              <a:rPr lang="en-US" altLang="en-US" sz="2400" dirty="0" smtClean="0"/>
              <a:t>Start </a:t>
            </a:r>
            <a:r>
              <a:rPr lang="en-US" altLang="en-US" sz="2400" dirty="0"/>
              <a:t>low, go </a:t>
            </a:r>
            <a:r>
              <a:rPr lang="en-US" altLang="en-US" sz="2400" dirty="0" smtClean="0"/>
              <a:t>(relatively) quickly</a:t>
            </a:r>
            <a:endParaRPr lang="en-US" altLang="en-US" sz="2400" dirty="0"/>
          </a:p>
          <a:p>
            <a:pPr>
              <a:lnSpc>
                <a:spcPct val="100000"/>
              </a:lnSpc>
              <a:spcBef>
                <a:spcPts val="0"/>
              </a:spcBef>
              <a:spcAft>
                <a:spcPts val="1200"/>
              </a:spcAft>
            </a:pPr>
            <a:r>
              <a:rPr lang="en-US" altLang="en-US" sz="2400" dirty="0" smtClean="0"/>
              <a:t>End Points: </a:t>
            </a:r>
            <a:r>
              <a:rPr lang="en-US" altLang="en-US" sz="2400" dirty="0"/>
              <a:t>desired </a:t>
            </a:r>
            <a:r>
              <a:rPr lang="en-US" altLang="en-US" sz="2400" dirty="0" smtClean="0"/>
              <a:t>response, minimal side </a:t>
            </a:r>
            <a:r>
              <a:rPr lang="en-US" altLang="en-US" sz="2400" dirty="0"/>
              <a:t>effects</a:t>
            </a:r>
          </a:p>
        </p:txBody>
      </p:sp>
      <p:sp>
        <p:nvSpPr>
          <p:cNvPr id="351234" name="Rectangle 2"/>
          <p:cNvSpPr>
            <a:spLocks noGrp="1" noChangeArrowheads="1"/>
          </p:cNvSpPr>
          <p:nvPr>
            <p:ph type="title"/>
          </p:nvPr>
        </p:nvSpPr>
        <p:spPr/>
        <p:txBody>
          <a:bodyPr>
            <a:noAutofit/>
          </a:bodyPr>
          <a:lstStyle/>
          <a:p>
            <a:r>
              <a:rPr lang="en-US" altLang="en-US" sz="2700" dirty="0"/>
              <a:t>Dose Titration: Variation in Individual Response</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4048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a:bodyPr>
          <a:lstStyle/>
          <a:p>
            <a:r>
              <a:rPr lang="en-US" altLang="en-US" sz="3200" dirty="0"/>
              <a:t>Initiating a Stimulant Trial</a:t>
            </a:r>
          </a:p>
        </p:txBody>
      </p:sp>
      <p:sp>
        <p:nvSpPr>
          <p:cNvPr id="310275" name="Rectangle 3"/>
          <p:cNvSpPr>
            <a:spLocks noGrp="1" noChangeArrowheads="1"/>
          </p:cNvSpPr>
          <p:nvPr>
            <p:ph type="body" idx="1"/>
          </p:nvPr>
        </p:nvSpPr>
        <p:spPr>
          <a:xfrm>
            <a:off x="628650" y="1257301"/>
            <a:ext cx="8096252" cy="3394472"/>
          </a:xfrm>
        </p:spPr>
        <p:txBody>
          <a:bodyPr>
            <a:normAutofit lnSpcReduction="10000"/>
          </a:bodyPr>
          <a:lstStyle/>
          <a:p>
            <a:pPr>
              <a:lnSpc>
                <a:spcPct val="100000"/>
              </a:lnSpc>
              <a:spcBef>
                <a:spcPts val="0"/>
              </a:spcBef>
              <a:spcAft>
                <a:spcPts val="1800"/>
              </a:spcAft>
            </a:pPr>
            <a:r>
              <a:rPr lang="en-US" altLang="en-US" dirty="0" smtClean="0"/>
              <a:t>Weekly </a:t>
            </a:r>
            <a:r>
              <a:rPr lang="en-US" altLang="en-US" dirty="0"/>
              <a:t>titration recommended: </a:t>
            </a:r>
            <a:r>
              <a:rPr lang="en-US" altLang="en-US" dirty="0" smtClean="0"/>
              <a:t>relatively quickly</a:t>
            </a:r>
            <a:endParaRPr lang="en-US" altLang="en-US" dirty="0"/>
          </a:p>
          <a:p>
            <a:pPr>
              <a:lnSpc>
                <a:spcPct val="100000"/>
              </a:lnSpc>
              <a:spcBef>
                <a:spcPts val="0"/>
              </a:spcBef>
              <a:spcAft>
                <a:spcPts val="1800"/>
              </a:spcAft>
            </a:pPr>
            <a:r>
              <a:rPr lang="en-US" altLang="en-US" dirty="0"/>
              <a:t>Regular assessment for medication side </a:t>
            </a:r>
            <a:r>
              <a:rPr lang="en-US" altLang="en-US" dirty="0" smtClean="0"/>
              <a:t>effects</a:t>
            </a:r>
            <a:endParaRPr lang="en-US" altLang="en-US" dirty="0"/>
          </a:p>
          <a:p>
            <a:pPr>
              <a:lnSpc>
                <a:spcPct val="100000"/>
              </a:lnSpc>
              <a:spcBef>
                <a:spcPts val="0"/>
              </a:spcBef>
            </a:pPr>
            <a:r>
              <a:rPr lang="en-US" altLang="en-US" dirty="0"/>
              <a:t>Frequent input required from teachers and </a:t>
            </a:r>
            <a:r>
              <a:rPr lang="en-US" altLang="en-US" dirty="0" smtClean="0"/>
              <a:t>parents</a:t>
            </a:r>
          </a:p>
          <a:p>
            <a:pPr lvl="1">
              <a:lnSpc>
                <a:spcPct val="100000"/>
              </a:lnSpc>
              <a:spcBef>
                <a:spcPts val="0"/>
              </a:spcBef>
            </a:pPr>
            <a:r>
              <a:rPr lang="en-US" altLang="en-US" dirty="0" smtClean="0"/>
              <a:t>Use Vanderbilt to get objective information </a:t>
            </a:r>
          </a:p>
          <a:p>
            <a:pPr lvl="1">
              <a:lnSpc>
                <a:spcPct val="100000"/>
              </a:lnSpc>
              <a:spcBef>
                <a:spcPts val="0"/>
              </a:spcBef>
            </a:pPr>
            <a:r>
              <a:rPr lang="en-US" altLang="en-US" dirty="0" smtClean="0"/>
              <a:t>Typically, use follow-up Vanderbilt (focus on ADHD symptoms)</a:t>
            </a:r>
          </a:p>
          <a:p>
            <a:pPr lvl="1">
              <a:lnSpc>
                <a:spcPct val="110000"/>
              </a:lnSpc>
              <a:spcBef>
                <a:spcPts val="0"/>
              </a:spcBef>
              <a:spcAft>
                <a:spcPts val="1800"/>
              </a:spcAft>
            </a:pPr>
            <a:r>
              <a:rPr lang="en-US" altLang="en-US" dirty="0" smtClean="0"/>
              <a:t>If co-morbidities, use long Vanderbilt (adds ODD/internalizing questions)</a:t>
            </a:r>
            <a:endParaRPr lang="en-US" altLang="en-US" dirty="0"/>
          </a:p>
          <a:p>
            <a:pPr>
              <a:lnSpc>
                <a:spcPct val="100000"/>
              </a:lnSpc>
              <a:spcBef>
                <a:spcPts val="0"/>
              </a:spcBef>
            </a:pPr>
            <a:r>
              <a:rPr lang="en-US" altLang="en-US" dirty="0"/>
              <a:t>Target optimal dose to defined end-points:</a:t>
            </a:r>
          </a:p>
          <a:p>
            <a:pPr lvl="1">
              <a:lnSpc>
                <a:spcPct val="90000"/>
              </a:lnSpc>
            </a:pPr>
            <a:r>
              <a:rPr lang="en-US" altLang="en-US" dirty="0"/>
              <a:t>25% drop in Total Symptom Score (Vanderbilt)</a:t>
            </a:r>
          </a:p>
        </p:txBody>
      </p:sp>
      <p:sp>
        <p:nvSpPr>
          <p:cNvPr id="310288" name="Text Box 16"/>
          <p:cNvSpPr txBox="1">
            <a:spLocks noChangeArrowheads="1"/>
          </p:cNvSpPr>
          <p:nvPr/>
        </p:nvSpPr>
        <p:spPr bwMode="auto">
          <a:xfrm>
            <a:off x="628650" y="4665558"/>
            <a:ext cx="43307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dirty="0" err="1">
                <a:latin typeface="+mn-lt"/>
              </a:rPr>
              <a:t>Nikles</a:t>
            </a:r>
            <a:r>
              <a:rPr lang="en-US" altLang="en-US" sz="1400" dirty="0">
                <a:latin typeface="+mn-lt"/>
              </a:rPr>
              <a:t> et al. </a:t>
            </a:r>
            <a:r>
              <a:rPr lang="en-US" altLang="en-US" sz="1400" i="1" dirty="0">
                <a:latin typeface="+mn-lt"/>
              </a:rPr>
              <a:t>Pediatrics</a:t>
            </a:r>
            <a:r>
              <a:rPr lang="en-US" altLang="en-US" sz="1400" dirty="0">
                <a:latin typeface="+mn-lt"/>
              </a:rPr>
              <a:t>; 2006, 117, 2040-2046</a:t>
            </a:r>
          </a:p>
        </p:txBody>
      </p:sp>
      <p:pic>
        <p:nvPicPr>
          <p:cNvPr id="5" name="Picture 4"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521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02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02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27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027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0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005533" y="1277705"/>
            <a:ext cx="5038901" cy="3363452"/>
          </a:xfrm>
          <a:prstGeom prst="rect">
            <a:avLst/>
          </a:prstGeom>
        </p:spPr>
      </p:pic>
      <p:sp>
        <p:nvSpPr>
          <p:cNvPr id="5" name="Title 4"/>
          <p:cNvSpPr>
            <a:spLocks noGrp="1"/>
          </p:cNvSpPr>
          <p:nvPr>
            <p:ph type="title"/>
          </p:nvPr>
        </p:nvSpPr>
        <p:spPr/>
        <p:txBody>
          <a:bodyPr/>
          <a:lstStyle/>
          <a:p>
            <a:r>
              <a:rPr lang="en-US" dirty="0" smtClean="0"/>
              <a:t>Side Effects</a:t>
            </a:r>
            <a:endParaRPr lang="en-US" dirty="0"/>
          </a:p>
        </p:txBody>
      </p:sp>
      <p:sp>
        <p:nvSpPr>
          <p:cNvPr id="2" name="Rectangle 1"/>
          <p:cNvSpPr/>
          <p:nvPr/>
        </p:nvSpPr>
        <p:spPr>
          <a:xfrm>
            <a:off x="914400" y="205979"/>
            <a:ext cx="7772400" cy="857250"/>
          </a:xfrm>
          <a:prstGeom prst="rect">
            <a:avLst/>
          </a:prstGeom>
        </p:spPr>
        <p:txBody>
          <a:bodyPr/>
          <a:lstStyle/>
          <a:p>
            <a:pPr lvl="0" rtl="0"/>
            <a:endParaRPr lang="en-US" dirty="0"/>
          </a:p>
        </p:txBody>
      </p:sp>
    </p:spTree>
    <p:extLst>
      <p:ext uri="{BB962C8B-B14F-4D97-AF65-F5344CB8AC3E}">
        <p14:creationId xmlns:p14="http://schemas.microsoft.com/office/powerpoint/2010/main" xmlns="" val="3400057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305874927"/>
              </p:ext>
            </p:extLst>
          </p:nvPr>
        </p:nvGraphicFramePr>
        <p:xfrm>
          <a:off x="628650" y="539750"/>
          <a:ext cx="82867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1681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3" name="Content Placeholder 2"/>
          <p:cNvSpPr>
            <a:spLocks noGrp="1"/>
          </p:cNvSpPr>
          <p:nvPr>
            <p:ph sz="half" idx="2"/>
          </p:nvPr>
        </p:nvSpPr>
        <p:spPr>
          <a:xfrm>
            <a:off x="4629150" y="1268016"/>
            <a:ext cx="3886200" cy="3364707"/>
          </a:xfrm>
        </p:spPr>
        <p:txBody>
          <a:bodyPr/>
          <a:lstStyle/>
          <a:p>
            <a:r>
              <a:rPr lang="en-US" dirty="0" smtClean="0"/>
              <a:t>CQN projects </a:t>
            </a:r>
            <a:r>
              <a:rPr lang="en-US" dirty="0"/>
              <a:t>are built on a </a:t>
            </a:r>
            <a:r>
              <a:rPr lang="en-US" dirty="0" smtClean="0"/>
              <a:t>model.</a:t>
            </a:r>
            <a:endParaRPr lang="en-US" dirty="0"/>
          </a:p>
          <a:p>
            <a:r>
              <a:rPr lang="en-US" dirty="0" smtClean="0"/>
              <a:t>And the AAP has already provided us with resources.</a:t>
            </a:r>
            <a:endParaRPr lang="en-US" dirty="0"/>
          </a:p>
        </p:txBody>
      </p:sp>
      <p:sp>
        <p:nvSpPr>
          <p:cNvPr id="103" name="Shape 103"/>
          <p:cNvSpPr txBox="1">
            <a:spLocks noGrp="1"/>
          </p:cNvSpPr>
          <p:nvPr>
            <p:ph type="title"/>
          </p:nvPr>
        </p:nvSpPr>
        <p:spPr>
          <a:xfrm>
            <a:off x="628649" y="273844"/>
            <a:ext cx="8251399" cy="994172"/>
          </a:xfrm>
          <a:prstGeom prst="rect">
            <a:avLst/>
          </a:prstGeom>
        </p:spPr>
        <p:txBody>
          <a:bodyPr lIns="91425" tIns="91425" rIns="91425" bIns="91425" anchor="t" anchorCtr="0">
            <a:noAutofit/>
          </a:bodyPr>
          <a:lstStyle/>
          <a:p>
            <a:pPr>
              <a:spcBef>
                <a:spcPts val="0"/>
              </a:spcBef>
            </a:pPr>
            <a:r>
              <a:rPr lang="en" sz="3200" dirty="0"/>
              <a:t>Toward Guideline-Driven </a:t>
            </a:r>
            <a:r>
              <a:rPr lang="en" sz="3200" dirty="0" smtClean="0"/>
              <a:t>Improvement…</a:t>
            </a:r>
            <a:endParaRPr lang="en" sz="3200" dirty="0"/>
          </a:p>
        </p:txBody>
      </p:sp>
      <p:pic>
        <p:nvPicPr>
          <p:cNvPr id="105" name="Shape 105"/>
          <p:cNvPicPr preferRelativeResize="0"/>
          <p:nvPr/>
        </p:nvPicPr>
        <p:blipFill rotWithShape="1">
          <a:blip r:embed="rId3">
            <a:alphaModFix/>
          </a:blip>
          <a:srcRect l="120500" t="25369" r="-120500" b="-25370"/>
          <a:stretch/>
        </p:blipFill>
        <p:spPr>
          <a:xfrm>
            <a:off x="3328987" y="1652587"/>
            <a:ext cx="2486025" cy="1838325"/>
          </a:xfrm>
          <a:prstGeom prst="rect">
            <a:avLst/>
          </a:prstGeom>
          <a:noFill/>
          <a:ln>
            <a:noFill/>
          </a:ln>
        </p:spPr>
      </p:pic>
      <p:pic>
        <p:nvPicPr>
          <p:cNvPr id="11" name="Picture 10"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92653" y="4769878"/>
            <a:ext cx="1868751" cy="28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Shape 109"/>
          <p:cNvPicPr preferRelativeResize="0"/>
          <p:nvPr/>
        </p:nvPicPr>
        <p:blipFill rotWithShape="1">
          <a:blip r:embed="rId5">
            <a:alphaModFix/>
          </a:blip>
          <a:srcRect r="36244"/>
          <a:stretch/>
        </p:blipFill>
        <p:spPr>
          <a:xfrm>
            <a:off x="6815644" y="2786691"/>
            <a:ext cx="1505414" cy="1408442"/>
          </a:xfrm>
          <a:prstGeom prst="rect">
            <a:avLst/>
          </a:prstGeom>
          <a:noFill/>
          <a:ln>
            <a:solidFill>
              <a:schemeClr val="tx1"/>
            </a:solidFill>
          </a:ln>
        </p:spPr>
      </p:pic>
      <p:pic>
        <p:nvPicPr>
          <p:cNvPr id="13" name="Shape 126"/>
          <p:cNvPicPr preferRelativeResize="0"/>
          <p:nvPr/>
        </p:nvPicPr>
        <p:blipFill>
          <a:blip r:embed="rId6">
            <a:alphaModFix/>
          </a:blip>
          <a:stretch>
            <a:fillRect/>
          </a:stretch>
        </p:blipFill>
        <p:spPr>
          <a:xfrm>
            <a:off x="4802120" y="2950369"/>
            <a:ext cx="1906544" cy="1888188"/>
          </a:xfrm>
          <a:prstGeom prst="rect">
            <a:avLst/>
          </a:prstGeom>
          <a:noFill/>
          <a:ln w="12700">
            <a:solidFill>
              <a:schemeClr val="tx1"/>
            </a:solidFill>
          </a:ln>
        </p:spPr>
      </p:pic>
      <p:pic>
        <p:nvPicPr>
          <p:cNvPr id="14" name="Picture 2" descr="http://1.bp.blogspot.com/-A4roMZymkC4/UXBEiwXc2fI/AAAAAAAAATM/4o1u1Qb62Og/s1600/sisyphus12.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23834" r="20308"/>
          <a:stretch/>
        </p:blipFill>
        <p:spPr bwMode="auto">
          <a:xfrm>
            <a:off x="1043536" y="1270098"/>
            <a:ext cx="2620823" cy="33606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3181761" y="2372788"/>
            <a:ext cx="1101611" cy="54565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1" name="Rectangle 3"/>
          <p:cNvSpPr>
            <a:spLocks noGrp="1" noChangeArrowheads="1"/>
          </p:cNvSpPr>
          <p:nvPr>
            <p:ph idx="1"/>
          </p:nvPr>
        </p:nvSpPr>
        <p:spPr>
          <a:xfrm>
            <a:off x="628650" y="1268016"/>
            <a:ext cx="7886700" cy="3590950"/>
          </a:xfrm>
        </p:spPr>
        <p:txBody>
          <a:bodyPr>
            <a:normAutofit fontScale="85000" lnSpcReduction="10000"/>
          </a:bodyPr>
          <a:lstStyle/>
          <a:p>
            <a:pPr>
              <a:lnSpc>
                <a:spcPct val="110000"/>
              </a:lnSpc>
              <a:spcBef>
                <a:spcPts val="0"/>
              </a:spcBef>
              <a:spcAft>
                <a:spcPts val="600"/>
              </a:spcAft>
              <a:buFontTx/>
              <a:buNone/>
            </a:pPr>
            <a:r>
              <a:rPr lang="en-US" altLang="en-US" sz="2000" dirty="0"/>
              <a:t>Objectives:  </a:t>
            </a:r>
            <a:r>
              <a:rPr lang="en-US" altLang="en-US" sz="2000" dirty="0" smtClean="0"/>
              <a:t>	1</a:t>
            </a:r>
            <a:r>
              <a:rPr lang="en-US" altLang="en-US" sz="2000" dirty="0"/>
              <a:t>) Maintain symptom reduction</a:t>
            </a:r>
          </a:p>
          <a:p>
            <a:pPr>
              <a:lnSpc>
                <a:spcPct val="110000"/>
              </a:lnSpc>
              <a:spcBef>
                <a:spcPts val="0"/>
              </a:spcBef>
              <a:spcAft>
                <a:spcPts val="600"/>
              </a:spcAft>
              <a:buFontTx/>
              <a:buNone/>
            </a:pPr>
            <a:r>
              <a:rPr lang="en-US" altLang="en-US" sz="2000" dirty="0"/>
              <a:t>                  </a:t>
            </a:r>
            <a:r>
              <a:rPr lang="en-US" altLang="en-US" sz="2000" dirty="0" smtClean="0"/>
              <a:t>   	2</a:t>
            </a:r>
            <a:r>
              <a:rPr lang="en-US" altLang="en-US" sz="2000" dirty="0"/>
              <a:t>) Oversee gradual decrease in impairment</a:t>
            </a:r>
          </a:p>
          <a:p>
            <a:pPr>
              <a:lnSpc>
                <a:spcPct val="110000"/>
              </a:lnSpc>
              <a:spcBef>
                <a:spcPts val="0"/>
              </a:spcBef>
              <a:spcAft>
                <a:spcPts val="1800"/>
              </a:spcAft>
              <a:buFontTx/>
              <a:buNone/>
            </a:pPr>
            <a:r>
              <a:rPr lang="en-US" altLang="en-US" sz="2000" dirty="0"/>
              <a:t>                 </a:t>
            </a:r>
            <a:r>
              <a:rPr lang="en-US" altLang="en-US" sz="2000" dirty="0" smtClean="0"/>
              <a:t> 	3</a:t>
            </a:r>
            <a:r>
              <a:rPr lang="en-US" altLang="en-US" sz="2000" dirty="0"/>
              <a:t>) Monitor for long-term side </a:t>
            </a:r>
            <a:r>
              <a:rPr lang="en-US" altLang="en-US" sz="2000" dirty="0" smtClean="0"/>
              <a:t>effects</a:t>
            </a:r>
            <a:endParaRPr lang="en-US" altLang="en-US" sz="2000" dirty="0"/>
          </a:p>
          <a:p>
            <a:pPr lvl="1">
              <a:lnSpc>
                <a:spcPct val="110000"/>
              </a:lnSpc>
              <a:spcBef>
                <a:spcPts val="0"/>
              </a:spcBef>
              <a:spcAft>
                <a:spcPts val="600"/>
              </a:spcAft>
            </a:pPr>
            <a:r>
              <a:rPr lang="en-US" altLang="en-US" sz="2000" dirty="0"/>
              <a:t>Once stable, quarterly visits for remainder of school </a:t>
            </a:r>
            <a:r>
              <a:rPr lang="en-US" altLang="en-US" sz="2000" dirty="0" smtClean="0"/>
              <a:t>year</a:t>
            </a:r>
            <a:endParaRPr lang="en-US" altLang="en-US" sz="600" dirty="0"/>
          </a:p>
          <a:p>
            <a:pPr lvl="1">
              <a:lnSpc>
                <a:spcPct val="110000"/>
              </a:lnSpc>
              <a:spcBef>
                <a:spcPts val="0"/>
              </a:spcBef>
              <a:spcAft>
                <a:spcPts val="600"/>
              </a:spcAft>
            </a:pPr>
            <a:r>
              <a:rPr lang="en-US" altLang="en-US" sz="2000" dirty="0"/>
              <a:t>Subsequent years: re-assess </a:t>
            </a:r>
            <a:r>
              <a:rPr lang="en-US" altLang="en-US" sz="2000" dirty="0" smtClean="0"/>
              <a:t>at least semi-annually</a:t>
            </a:r>
            <a:r>
              <a:rPr lang="en-US" altLang="en-US" sz="2000" dirty="0"/>
              <a:t>, </a:t>
            </a:r>
            <a:r>
              <a:rPr lang="en-US" altLang="en-US" sz="2000" dirty="0" smtClean="0"/>
              <a:t>annually</a:t>
            </a:r>
            <a:endParaRPr lang="en-US" altLang="en-US" sz="600" dirty="0"/>
          </a:p>
          <a:p>
            <a:pPr lvl="1">
              <a:lnSpc>
                <a:spcPct val="110000"/>
              </a:lnSpc>
              <a:spcBef>
                <a:spcPts val="0"/>
              </a:spcBef>
              <a:spcAft>
                <a:spcPts val="600"/>
              </a:spcAft>
            </a:pPr>
            <a:r>
              <a:rPr lang="en-US" altLang="en-US" sz="2000" dirty="0"/>
              <a:t>F/U visits should occur 6 – 8 weeks after start of new school </a:t>
            </a:r>
            <a:r>
              <a:rPr lang="en-US" altLang="en-US" sz="2000" dirty="0" smtClean="0"/>
              <a:t>year</a:t>
            </a:r>
            <a:endParaRPr lang="en-US" altLang="en-US" sz="600" dirty="0"/>
          </a:p>
          <a:p>
            <a:pPr lvl="1">
              <a:lnSpc>
                <a:spcPct val="110000"/>
              </a:lnSpc>
              <a:spcBef>
                <a:spcPts val="0"/>
              </a:spcBef>
              <a:spcAft>
                <a:spcPts val="600"/>
              </a:spcAft>
            </a:pPr>
            <a:r>
              <a:rPr lang="en-US" altLang="en-US" sz="2000" dirty="0"/>
              <a:t>With all encounters: Obtain teacher and parent rating </a:t>
            </a:r>
            <a:r>
              <a:rPr lang="en-US" altLang="en-US" sz="2000" dirty="0" smtClean="0"/>
              <a:t>scales</a:t>
            </a:r>
          </a:p>
          <a:p>
            <a:pPr lvl="1">
              <a:lnSpc>
                <a:spcPct val="110000"/>
              </a:lnSpc>
              <a:spcBef>
                <a:spcPts val="0"/>
              </a:spcBef>
              <a:spcAft>
                <a:spcPts val="1800"/>
              </a:spcAft>
            </a:pPr>
            <a:r>
              <a:rPr lang="en-US" altLang="en-US" sz="2000" dirty="0" smtClean="0"/>
              <a:t>Encourage/Facilitate obtaining behavioral intervention</a:t>
            </a:r>
          </a:p>
          <a:p>
            <a:pPr>
              <a:lnSpc>
                <a:spcPct val="110000"/>
              </a:lnSpc>
              <a:spcBef>
                <a:spcPts val="0"/>
              </a:spcBef>
              <a:spcAft>
                <a:spcPts val="600"/>
              </a:spcAft>
              <a:buFontTx/>
              <a:buNone/>
            </a:pPr>
            <a:r>
              <a:rPr lang="en-US" altLang="en-US" sz="2000" b="1" dirty="0" smtClean="0"/>
              <a:t>Ultimate </a:t>
            </a:r>
            <a:r>
              <a:rPr lang="en-US" altLang="en-US" sz="2000" b="1" dirty="0"/>
              <a:t>goal: </a:t>
            </a:r>
            <a:r>
              <a:rPr lang="en-US" altLang="en-US" sz="2000" b="1" dirty="0" smtClean="0"/>
              <a:t>NO </a:t>
            </a:r>
            <a:r>
              <a:rPr lang="en-US" altLang="en-US" sz="2000" b="1" dirty="0"/>
              <a:t>IMPAIRMENTS</a:t>
            </a:r>
          </a:p>
        </p:txBody>
      </p:sp>
      <p:sp>
        <p:nvSpPr>
          <p:cNvPr id="314370" name="Rectangle 2"/>
          <p:cNvSpPr>
            <a:spLocks noGrp="1" noChangeArrowheads="1"/>
          </p:cNvSpPr>
          <p:nvPr>
            <p:ph type="title"/>
          </p:nvPr>
        </p:nvSpPr>
        <p:spPr/>
        <p:txBody>
          <a:bodyPr>
            <a:noAutofit/>
          </a:bodyPr>
          <a:lstStyle/>
          <a:p>
            <a:r>
              <a:rPr lang="en-US" altLang="en-US" sz="2800" dirty="0"/>
              <a:t>Medication </a:t>
            </a:r>
            <a:r>
              <a:rPr lang="en-US" altLang="en-US" sz="2800" dirty="0" smtClean="0"/>
              <a:t>Management: </a:t>
            </a:r>
            <a:r>
              <a:rPr lang="en-US" altLang="en-US" sz="2800" dirty="0"/>
              <a:t>Maintenance</a:t>
            </a:r>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524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352"/>
        <p:cNvGrpSpPr/>
        <p:nvPr/>
      </p:nvGrpSpPr>
      <p:grpSpPr>
        <a:xfrm>
          <a:off x="0" y="0"/>
          <a:ext cx="0" cy="0"/>
          <a:chOff x="0" y="0"/>
          <a:chExt cx="0" cy="0"/>
        </a:xfrm>
      </p:grpSpPr>
      <p:pic>
        <p:nvPicPr>
          <p:cNvPr id="353" name="Shape 353"/>
          <p:cNvPicPr preferRelativeResize="0"/>
          <p:nvPr/>
        </p:nvPicPr>
        <p:blipFill>
          <a:blip r:embed="rId3">
            <a:alphaModFix/>
          </a:blip>
          <a:stretch>
            <a:fillRect/>
          </a:stretch>
        </p:blipFill>
        <p:spPr>
          <a:xfrm>
            <a:off x="1408725" y="273249"/>
            <a:ext cx="6072824" cy="4548775"/>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0091" y="458182"/>
            <a:ext cx="8520599" cy="572699"/>
          </a:xfrm>
          <a:prstGeom prst="rect">
            <a:avLst/>
          </a:prstGeom>
        </p:spPr>
        <p:txBody>
          <a:bodyPr lIns="91425" tIns="91425" rIns="91425" bIns="91425" anchor="t" anchorCtr="0">
            <a:noAutofit/>
          </a:bodyPr>
          <a:lstStyle/>
          <a:p>
            <a:pPr>
              <a:spcBef>
                <a:spcPts val="0"/>
              </a:spcBef>
              <a:buNone/>
            </a:pPr>
            <a:r>
              <a:rPr lang="en" dirty="0"/>
              <a:t>MTA </a:t>
            </a:r>
            <a:r>
              <a:rPr lang="en" dirty="0" smtClean="0"/>
              <a:t>Study</a:t>
            </a:r>
            <a:endParaRPr lang="en" dirty="0"/>
          </a:p>
        </p:txBody>
      </p:sp>
      <p:sp>
        <p:nvSpPr>
          <p:cNvPr id="359" name="Shape 359"/>
          <p:cNvSpPr txBox="1">
            <a:spLocks noGrp="1"/>
          </p:cNvSpPr>
          <p:nvPr>
            <p:ph type="body" idx="1"/>
          </p:nvPr>
        </p:nvSpPr>
        <p:spPr>
          <a:xfrm>
            <a:off x="680091" y="1152475"/>
            <a:ext cx="8152208" cy="3416400"/>
          </a:xfrm>
          <a:prstGeom prst="rect">
            <a:avLst/>
          </a:prstGeom>
        </p:spPr>
        <p:txBody>
          <a:bodyPr lIns="91425" tIns="91425" rIns="91425" bIns="91425" anchor="t" anchorCtr="0">
            <a:noAutofit/>
          </a:bodyPr>
          <a:lstStyle/>
          <a:p>
            <a:pPr>
              <a:lnSpc>
                <a:spcPct val="150000"/>
              </a:lnSpc>
            </a:pPr>
            <a:r>
              <a:rPr lang="en" sz="2400" dirty="0" smtClean="0"/>
              <a:t>“Because </a:t>
            </a:r>
            <a:r>
              <a:rPr lang="en" sz="2400" dirty="0"/>
              <a:t>stimulants might produce positive but suboptimal effects at a low dose in some children and youth, </a:t>
            </a:r>
            <a:r>
              <a:rPr lang="en" sz="2400" b="1" u="sng" dirty="0"/>
              <a:t>titration to maximum doses </a:t>
            </a:r>
            <a:r>
              <a:rPr lang="en" sz="2400" dirty="0"/>
              <a:t>that control symptoms without adverse effects </a:t>
            </a:r>
            <a:r>
              <a:rPr lang="en" sz="2400" b="1" u="sng" dirty="0"/>
              <a:t>is recommended instead of titration strictly on a milligram-per-kilogram basis</a:t>
            </a:r>
            <a:r>
              <a:rPr lang="en" sz="2400" b="1" u="sng" dirty="0" smtClean="0"/>
              <a:t>.”</a:t>
            </a:r>
            <a:endParaRPr lang="en" sz="2400" b="1" u="sng" dirty="0"/>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651263" y="221361"/>
            <a:ext cx="8181036" cy="572699"/>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61111"/>
              <a:buFont typeface="Arial"/>
              <a:buNone/>
            </a:pPr>
            <a:r>
              <a:rPr lang="en" sz="3200" dirty="0">
                <a:solidFill>
                  <a:schemeClr val="dk2"/>
                </a:solidFill>
              </a:rPr>
              <a:t>CONCLUSION </a:t>
            </a:r>
          </a:p>
        </p:txBody>
      </p:sp>
      <p:sp>
        <p:nvSpPr>
          <p:cNvPr id="371" name="Shape 371"/>
          <p:cNvSpPr txBox="1">
            <a:spLocks noGrp="1"/>
          </p:cNvSpPr>
          <p:nvPr>
            <p:ph type="body" idx="1"/>
          </p:nvPr>
        </p:nvSpPr>
        <p:spPr>
          <a:xfrm>
            <a:off x="651263" y="928811"/>
            <a:ext cx="8181036" cy="3416400"/>
          </a:xfrm>
          <a:prstGeom prst="rect">
            <a:avLst/>
          </a:prstGeom>
        </p:spPr>
        <p:txBody>
          <a:bodyPr lIns="91425" tIns="91425" rIns="91425" bIns="91425" anchor="t" anchorCtr="0">
            <a:noAutofit/>
          </a:bodyPr>
          <a:lstStyle/>
          <a:p>
            <a:pPr>
              <a:lnSpc>
                <a:spcPct val="150000"/>
              </a:lnSpc>
            </a:pPr>
            <a:r>
              <a:rPr lang="en" dirty="0" smtClean="0"/>
              <a:t>“Evidence </a:t>
            </a:r>
            <a:r>
              <a:rPr lang="en" dirty="0"/>
              <a:t>continues to be </a:t>
            </a:r>
            <a:r>
              <a:rPr lang="en" dirty="0">
                <a:solidFill>
                  <a:srgbClr val="FF0000"/>
                </a:solidFill>
              </a:rPr>
              <a:t>fairly clear</a:t>
            </a:r>
            <a:r>
              <a:rPr lang="en" dirty="0"/>
              <a:t> with regard to the legitimacy of the diagnosis of ADHD and the appropriate diagnostic criteria and procedures required to establish a diagnosis, identify co-occurring conditions, and treat effectively with both behavioral and pharmacologic interventions. However, the steps required to sustain appropriate treatments and achieve successful long-term outcomes still remain a challenge</a:t>
            </a:r>
            <a:r>
              <a:rPr lang="en" dirty="0" smtClean="0"/>
              <a:t>.”</a:t>
            </a:r>
            <a:endParaRPr lang="en" dirty="0"/>
          </a:p>
          <a:p>
            <a:endParaRPr dirty="0"/>
          </a:p>
          <a:p>
            <a:endParaRPr dirty="0"/>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sz="4800" dirty="0"/>
              <a:t>That’s why we’re here! </a:t>
            </a:r>
          </a:p>
        </p:txBody>
      </p:sp>
      <p:pic>
        <p:nvPicPr>
          <p:cNvPr id="3" name="Picture 2"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764038" y="724075"/>
            <a:ext cx="4045199" cy="1482300"/>
          </a:xfrm>
          <a:prstGeom prst="rect">
            <a:avLst/>
          </a:prstGeom>
        </p:spPr>
        <p:txBody>
          <a:bodyPr lIns="91425" tIns="91425" rIns="91425" bIns="91425" anchor="b" anchorCtr="0">
            <a:noAutofit/>
          </a:bodyPr>
          <a:lstStyle/>
          <a:p>
            <a:pPr>
              <a:spcBef>
                <a:spcPts val="0"/>
              </a:spcBef>
              <a:buNone/>
            </a:pPr>
            <a:r>
              <a:rPr lang="en" dirty="0"/>
              <a:t>Our Starting Point</a:t>
            </a:r>
          </a:p>
        </p:txBody>
      </p:sp>
      <p:sp>
        <p:nvSpPr>
          <p:cNvPr id="124" name="Shape 124"/>
          <p:cNvSpPr txBox="1">
            <a:spLocks noGrp="1"/>
          </p:cNvSpPr>
          <p:nvPr>
            <p:ph type="subTitle" idx="1"/>
          </p:nvPr>
        </p:nvSpPr>
        <p:spPr>
          <a:xfrm>
            <a:off x="764037" y="2421812"/>
            <a:ext cx="4045199" cy="1235100"/>
          </a:xfrm>
          <a:prstGeom prst="rect">
            <a:avLst/>
          </a:prstGeom>
        </p:spPr>
        <p:txBody>
          <a:bodyPr lIns="91425" tIns="91425" rIns="91425" bIns="91425" anchor="t" anchorCtr="0">
            <a:noAutofit/>
          </a:bodyPr>
          <a:lstStyle/>
          <a:p>
            <a:pPr>
              <a:spcBef>
                <a:spcPts val="0"/>
              </a:spcBef>
              <a:buNone/>
            </a:pPr>
            <a:r>
              <a:rPr lang="en" dirty="0"/>
              <a:t>AAP Clinical Practice Guideline for the Diagnosis, Evaluation and Treatment of ADHD in Children and Adolescents </a:t>
            </a:r>
          </a:p>
        </p:txBody>
      </p:sp>
      <p:pic>
        <p:nvPicPr>
          <p:cNvPr id="6" name="Picture 5"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Shape 126"/>
          <p:cNvPicPr preferRelativeResize="0"/>
          <p:nvPr/>
        </p:nvPicPr>
        <p:blipFill>
          <a:blip r:embed="rId4">
            <a:alphaModFix/>
          </a:blip>
          <a:stretch>
            <a:fillRect/>
          </a:stretch>
        </p:blipFill>
        <p:spPr>
          <a:xfrm>
            <a:off x="5402179" y="1245268"/>
            <a:ext cx="2755232" cy="2792906"/>
          </a:xfrm>
          <a:prstGeom prst="rect">
            <a:avLst/>
          </a:prstGeom>
          <a:noFill/>
          <a:ln w="12700">
            <a:solidFill>
              <a:schemeClr val="tx1"/>
            </a:solid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here?</a:t>
            </a:r>
            <a:endParaRPr lang="en-US" dirty="0"/>
          </a:p>
        </p:txBody>
      </p:sp>
      <p:sp>
        <p:nvSpPr>
          <p:cNvPr id="3" name="Subtitle 2"/>
          <p:cNvSpPr>
            <a:spLocks noGrp="1"/>
          </p:cNvSpPr>
          <p:nvPr>
            <p:ph type="subTitle" idx="1"/>
          </p:nvPr>
        </p:nvSpPr>
        <p:spPr/>
        <p:txBody>
          <a:bodyPr/>
          <a:lstStyle/>
          <a:p>
            <a:r>
              <a:rPr lang="en-US" dirty="0" smtClean="0"/>
              <a:t>Provide optimal care</a:t>
            </a:r>
          </a:p>
          <a:p>
            <a:r>
              <a:rPr lang="en-US" dirty="0" smtClean="0"/>
              <a:t>Mental health interests</a:t>
            </a:r>
          </a:p>
          <a:p>
            <a:r>
              <a:rPr lang="en-US" dirty="0" smtClean="0"/>
              <a:t>Like a good challenge</a:t>
            </a:r>
            <a:endParaRPr lang="en-US" dirty="0"/>
          </a:p>
        </p:txBody>
      </p:sp>
      <p:sp>
        <p:nvSpPr>
          <p:cNvPr id="4" name="Text Placeholder 3"/>
          <p:cNvSpPr>
            <a:spLocks noGrp="1"/>
          </p:cNvSpPr>
          <p:nvPr>
            <p:ph type="body" idx="2"/>
          </p:nvPr>
        </p:nvSpPr>
        <p:spPr>
          <a:xfrm>
            <a:off x="4572000" y="724075"/>
            <a:ext cx="4204500" cy="3695099"/>
          </a:xfrm>
        </p:spPr>
        <p:txBody>
          <a:bodyPr/>
          <a:lstStyle/>
          <a:p>
            <a:r>
              <a:rPr lang="en-US" dirty="0" smtClean="0"/>
              <a:t>Advantages and Rewards</a:t>
            </a:r>
          </a:p>
          <a:p>
            <a:pPr lvl="1"/>
            <a:r>
              <a:rPr lang="en-US" dirty="0" smtClean="0"/>
              <a:t>Provide comprehensive care</a:t>
            </a:r>
          </a:p>
          <a:p>
            <a:pPr lvl="1"/>
            <a:r>
              <a:rPr lang="en-US" dirty="0" smtClean="0"/>
              <a:t>Primary care “advantage”</a:t>
            </a:r>
          </a:p>
          <a:p>
            <a:pPr lvl="1"/>
            <a:r>
              <a:rPr lang="en-US" dirty="0" smtClean="0"/>
              <a:t>Improve reputation</a:t>
            </a:r>
          </a:p>
          <a:p>
            <a:pPr lvl="1"/>
            <a:r>
              <a:rPr lang="en-US" dirty="0" smtClean="0"/>
              <a:t>Attract families</a:t>
            </a:r>
          </a:p>
          <a:p>
            <a:pPr lvl="1"/>
            <a:r>
              <a:rPr lang="en-US" dirty="0" smtClean="0"/>
              <a:t>Establish a niche in your office</a:t>
            </a:r>
          </a:p>
          <a:p>
            <a:pPr lvl="1"/>
            <a:r>
              <a:rPr lang="en-US" dirty="0" smtClean="0"/>
              <a:t>Expand knowledge</a:t>
            </a:r>
          </a:p>
          <a:p>
            <a:pPr lvl="1"/>
            <a:r>
              <a:rPr lang="en-US" dirty="0" smtClean="0"/>
              <a:t>Streamline your approach</a:t>
            </a:r>
          </a:p>
          <a:p>
            <a:pPr lvl="1"/>
            <a:r>
              <a:rPr lang="en-US" dirty="0" smtClean="0"/>
              <a:t>Work with other “systems”</a:t>
            </a:r>
          </a:p>
          <a:p>
            <a:pPr lvl="1"/>
            <a:endParaRPr lang="en-US" dirty="0" smtClean="0"/>
          </a:p>
          <a:p>
            <a:pPr lvl="1"/>
            <a:endParaRPr lang="en-US" dirty="0"/>
          </a:p>
        </p:txBody>
      </p:sp>
    </p:spTree>
    <p:extLst>
      <p:ext uri="{BB962C8B-B14F-4D97-AF65-F5344CB8AC3E}">
        <p14:creationId xmlns:p14="http://schemas.microsoft.com/office/powerpoint/2010/main" xmlns="" val="198256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8" name="Shape 138"/>
          <p:cNvSpPr txBox="1">
            <a:spLocks noGrp="1"/>
          </p:cNvSpPr>
          <p:nvPr>
            <p:ph idx="1"/>
          </p:nvPr>
        </p:nvSpPr>
        <p:spPr>
          <a:xfrm>
            <a:off x="628650" y="1268016"/>
            <a:ext cx="7886700" cy="3364707"/>
          </a:xfrm>
          <a:prstGeom prst="rect">
            <a:avLst/>
          </a:prstGeom>
        </p:spPr>
        <p:txBody>
          <a:bodyPr lIns="91425" tIns="91425" rIns="91425" bIns="91425" anchor="t" anchorCtr="0">
            <a:noAutofit/>
          </a:bodyPr>
          <a:lstStyle/>
          <a:p>
            <a:pPr marL="628650" indent="-457200">
              <a:lnSpc>
                <a:spcPct val="100000"/>
              </a:lnSpc>
              <a:spcAft>
                <a:spcPts val="600"/>
              </a:spcAft>
            </a:pPr>
            <a:r>
              <a:rPr lang="en" sz="2000" dirty="0"/>
              <a:t>Limited payment for what requires more time:</a:t>
            </a:r>
          </a:p>
          <a:p>
            <a:pPr marL="971550" lvl="1" indent="-457200">
              <a:lnSpc>
                <a:spcPct val="100000"/>
              </a:lnSpc>
              <a:spcAft>
                <a:spcPts val="600"/>
              </a:spcAft>
            </a:pPr>
            <a:r>
              <a:rPr lang="en" sz="1600" dirty="0"/>
              <a:t>More time with patients/families</a:t>
            </a:r>
            <a:endParaRPr lang="en" sz="1600" i="1" dirty="0"/>
          </a:p>
          <a:p>
            <a:pPr marL="971550" lvl="1" indent="-457200">
              <a:lnSpc>
                <a:spcPct val="100000"/>
              </a:lnSpc>
              <a:spcAft>
                <a:spcPts val="600"/>
              </a:spcAft>
            </a:pPr>
            <a:r>
              <a:rPr lang="en" sz="1600" dirty="0"/>
              <a:t>Developing relationships with </a:t>
            </a:r>
            <a:r>
              <a:rPr lang="en" sz="1600" dirty="0" smtClean="0"/>
              <a:t>schools</a:t>
            </a:r>
            <a:endParaRPr lang="en" sz="1600" dirty="0"/>
          </a:p>
          <a:p>
            <a:pPr marL="971550" lvl="1" indent="-457200">
              <a:lnSpc>
                <a:spcPct val="100000"/>
              </a:lnSpc>
              <a:spcAft>
                <a:spcPts val="600"/>
              </a:spcAft>
            </a:pPr>
            <a:r>
              <a:rPr lang="en" sz="1600" dirty="0"/>
              <a:t>Coordinating care</a:t>
            </a:r>
          </a:p>
          <a:p>
            <a:pPr marL="628650" indent="-457200">
              <a:lnSpc>
                <a:spcPct val="100000"/>
              </a:lnSpc>
              <a:spcAft>
                <a:spcPts val="600"/>
              </a:spcAft>
            </a:pPr>
            <a:r>
              <a:rPr lang="en" sz="2000" dirty="0"/>
              <a:t>Limited access to clinicians for referral</a:t>
            </a:r>
          </a:p>
          <a:p>
            <a:pPr marL="628650" indent="-457200">
              <a:lnSpc>
                <a:spcPct val="100000"/>
              </a:lnSpc>
              <a:spcAft>
                <a:spcPts val="600"/>
              </a:spcAft>
            </a:pPr>
            <a:r>
              <a:rPr lang="en" sz="2000" dirty="0"/>
              <a:t>Further assessment may not be available through </a:t>
            </a:r>
            <a:r>
              <a:rPr lang="en" sz="2000" dirty="0" smtClean="0"/>
              <a:t>the education system – payer restrictions, insufficient school resources</a:t>
            </a:r>
          </a:p>
        </p:txBody>
      </p:sp>
      <p:sp>
        <p:nvSpPr>
          <p:cNvPr id="137" name="Shape 137"/>
          <p:cNvSpPr txBox="1">
            <a:spLocks noGrp="1"/>
          </p:cNvSpPr>
          <p:nvPr>
            <p:ph type="title"/>
          </p:nvPr>
        </p:nvSpPr>
        <p:spPr>
          <a:prstGeom prst="rect">
            <a:avLst/>
          </a:prstGeom>
        </p:spPr>
        <p:txBody>
          <a:bodyPr lIns="91425" tIns="91425" rIns="91425" bIns="91425" anchor="t" anchorCtr="0">
            <a:noAutofit/>
          </a:bodyPr>
          <a:lstStyle/>
          <a:p>
            <a:r>
              <a:rPr lang="en" sz="3600" dirty="0" smtClean="0"/>
              <a:t>Barriers and Frustrations</a:t>
            </a:r>
            <a:endParaRPr lang="en" dirty="0"/>
          </a:p>
        </p:txBody>
      </p:sp>
      <p:pic>
        <p:nvPicPr>
          <p:cNvPr id="4" name="Picture 3" descr="1LineAAPLogoPo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64561" y="4699362"/>
            <a:ext cx="2083720" cy="31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3" name="Content Placeholder 2"/>
          <p:cNvSpPr>
            <a:spLocks noGrp="1"/>
          </p:cNvSpPr>
          <p:nvPr>
            <p:ph sz="half" idx="2"/>
          </p:nvPr>
        </p:nvSpPr>
        <p:spPr>
          <a:xfrm>
            <a:off x="4629150" y="1268016"/>
            <a:ext cx="3886200" cy="3364707"/>
          </a:xfrm>
        </p:spPr>
        <p:txBody>
          <a:bodyPr/>
          <a:lstStyle/>
          <a:p>
            <a:r>
              <a:rPr lang="en-US" dirty="0" smtClean="0"/>
              <a:t>And the AAP has already provided us with resources.</a:t>
            </a:r>
            <a:endParaRPr lang="en-US" dirty="0"/>
          </a:p>
        </p:txBody>
      </p:sp>
      <p:sp>
        <p:nvSpPr>
          <p:cNvPr id="103" name="Shape 103"/>
          <p:cNvSpPr txBox="1">
            <a:spLocks noGrp="1"/>
          </p:cNvSpPr>
          <p:nvPr>
            <p:ph type="title"/>
          </p:nvPr>
        </p:nvSpPr>
        <p:spPr>
          <a:xfrm>
            <a:off x="628649" y="273844"/>
            <a:ext cx="8251399" cy="994172"/>
          </a:xfrm>
          <a:prstGeom prst="rect">
            <a:avLst/>
          </a:prstGeom>
        </p:spPr>
        <p:txBody>
          <a:bodyPr lIns="91425" tIns="91425" rIns="91425" bIns="91425" anchor="t" anchorCtr="0">
            <a:noAutofit/>
          </a:bodyPr>
          <a:lstStyle/>
          <a:p>
            <a:pPr>
              <a:spcBef>
                <a:spcPts val="0"/>
              </a:spcBef>
            </a:pPr>
            <a:r>
              <a:rPr lang="en" sz="3200" dirty="0" smtClean="0"/>
              <a:t>That’s Why We Are Here!!</a:t>
            </a:r>
            <a:endParaRPr lang="en" sz="3200" dirty="0"/>
          </a:p>
        </p:txBody>
      </p:sp>
      <p:pic>
        <p:nvPicPr>
          <p:cNvPr id="105" name="Shape 105"/>
          <p:cNvPicPr preferRelativeResize="0"/>
          <p:nvPr/>
        </p:nvPicPr>
        <p:blipFill rotWithShape="1">
          <a:blip r:embed="rId3">
            <a:alphaModFix/>
          </a:blip>
          <a:srcRect l="120500" t="25369" r="-120500" b="-25370"/>
          <a:stretch/>
        </p:blipFill>
        <p:spPr>
          <a:xfrm>
            <a:off x="3328987" y="1652587"/>
            <a:ext cx="2486025" cy="1838325"/>
          </a:xfrm>
          <a:prstGeom prst="rect">
            <a:avLst/>
          </a:prstGeom>
          <a:noFill/>
          <a:ln>
            <a:noFill/>
          </a:ln>
        </p:spPr>
      </p:pic>
      <p:pic>
        <p:nvPicPr>
          <p:cNvPr id="11" name="Picture 10"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92653" y="4769878"/>
            <a:ext cx="1868751" cy="285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Shape 109"/>
          <p:cNvPicPr preferRelativeResize="0"/>
          <p:nvPr/>
        </p:nvPicPr>
        <p:blipFill rotWithShape="1">
          <a:blip r:embed="rId5">
            <a:alphaModFix/>
          </a:blip>
          <a:srcRect r="36244"/>
          <a:stretch/>
        </p:blipFill>
        <p:spPr>
          <a:xfrm>
            <a:off x="6907852" y="2546818"/>
            <a:ext cx="1505414" cy="1408442"/>
          </a:xfrm>
          <a:prstGeom prst="rect">
            <a:avLst/>
          </a:prstGeom>
          <a:noFill/>
          <a:ln>
            <a:solidFill>
              <a:schemeClr val="tx1"/>
            </a:solidFill>
          </a:ln>
        </p:spPr>
      </p:pic>
      <p:pic>
        <p:nvPicPr>
          <p:cNvPr id="13" name="Shape 126"/>
          <p:cNvPicPr preferRelativeResize="0"/>
          <p:nvPr/>
        </p:nvPicPr>
        <p:blipFill>
          <a:blip r:embed="rId6">
            <a:alphaModFix/>
          </a:blip>
          <a:stretch>
            <a:fillRect/>
          </a:stretch>
        </p:blipFill>
        <p:spPr>
          <a:xfrm>
            <a:off x="4802120" y="2306945"/>
            <a:ext cx="1906544" cy="1888188"/>
          </a:xfrm>
          <a:prstGeom prst="rect">
            <a:avLst/>
          </a:prstGeom>
          <a:noFill/>
          <a:ln w="12700">
            <a:solidFill>
              <a:schemeClr val="tx1"/>
            </a:solidFill>
          </a:ln>
        </p:spPr>
      </p:pic>
      <p:sp>
        <p:nvSpPr>
          <p:cNvPr id="6" name="Right Arrow 5"/>
          <p:cNvSpPr/>
          <p:nvPr/>
        </p:nvSpPr>
        <p:spPr>
          <a:xfrm>
            <a:off x="3181761" y="2372788"/>
            <a:ext cx="1101611" cy="54565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100" name="Picture 4" descr="C:\Users\Jackl\AppData\Local\Microsoft\Windows\Temporary Internet Files\Content.IE5\AYPK9C20\climbing_mountain[1].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81178" y="1435812"/>
            <a:ext cx="2208374" cy="24196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7877604"/>
      </p:ext>
    </p:extLst>
  </p:cSld>
  <p:clrMapOvr>
    <a:masterClrMapping/>
  </p:clrMapOvr>
  <p:transition spd="slow">
    <p:cut/>
  </p:transition>
</p:sld>
</file>

<file path=ppt/theme/theme1.xml><?xml version="1.0" encoding="utf-8"?>
<a:theme xmlns:a="http://schemas.openxmlformats.org/drawingml/2006/main" name="Presentation level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15114</TotalTime>
  <Words>5262</Words>
  <Application>Microsoft Office PowerPoint</Application>
  <PresentationFormat>On-screen Show (16:9)</PresentationFormat>
  <Paragraphs>420</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Presentation level design</vt:lpstr>
      <vt:lpstr>Putting ADHD Guidelines Into Practice Through QI</vt:lpstr>
      <vt:lpstr>Commercial Interests Disclosure</vt:lpstr>
      <vt:lpstr>Session Objectives</vt:lpstr>
      <vt:lpstr>Practice Key Driver Diagram</vt:lpstr>
      <vt:lpstr>Toward Guideline-Driven Improvement…</vt:lpstr>
      <vt:lpstr>Our Starting Point</vt:lpstr>
      <vt:lpstr>Why are you here?</vt:lpstr>
      <vt:lpstr>Barriers and Frustrations</vt:lpstr>
      <vt:lpstr>That’s Why We Are Here!!</vt:lpstr>
      <vt:lpstr>6 Key Action Statements</vt:lpstr>
      <vt:lpstr>Key Action Statement Summary</vt:lpstr>
      <vt:lpstr>Slide 12</vt:lpstr>
      <vt:lpstr>Key Action Statement 1: Initiate the Evaluation: Primary Care Clinicians should do this! </vt:lpstr>
      <vt:lpstr>Different Presentations of ADHD</vt:lpstr>
      <vt:lpstr>2.5 X More Frequent in Boys than Girls</vt:lpstr>
      <vt:lpstr>Key Action Statement 2: Make the Diagnosis</vt:lpstr>
      <vt:lpstr>DSM-5 Criteria For ADHD</vt:lpstr>
      <vt:lpstr>Vanderbilt Assessments</vt:lpstr>
      <vt:lpstr>Vanderbilt ADHD Rating Scales</vt:lpstr>
      <vt:lpstr>Differential Diagnosis</vt:lpstr>
      <vt:lpstr>Differential Diagnoses (and co-morbidities) </vt:lpstr>
      <vt:lpstr>May not be a DSM-5 Diagnosis or Disorder!</vt:lpstr>
      <vt:lpstr>Key Action Statement 3: Assess Co-Morbid/Co-Occurring Conditions  </vt:lpstr>
      <vt:lpstr>Slide 24</vt:lpstr>
      <vt:lpstr>Key Action Statement 4: Treat ADHD as a Chronic Condition </vt:lpstr>
      <vt:lpstr>Successful Care for CSHCN</vt:lpstr>
      <vt:lpstr>Key Action Statement 5: Treatment Recommendations Vary by Age</vt:lpstr>
      <vt:lpstr>Preschoolers often present with Hyperactivity</vt:lpstr>
      <vt:lpstr>Preschoolers: 4-5 Year Olds</vt:lpstr>
      <vt:lpstr>Behavior Therapy – Behavior Modification</vt:lpstr>
      <vt:lpstr>What is NOT Behavior Therapy?</vt:lpstr>
      <vt:lpstr>Finding Behavior Therapy</vt:lpstr>
      <vt:lpstr>Medication in Preschoolers </vt:lpstr>
      <vt:lpstr>PATS</vt:lpstr>
      <vt:lpstr>PATS </vt:lpstr>
      <vt:lpstr>Evidence-Based Behavioral Therapy</vt:lpstr>
      <vt:lpstr> HHS Agency for Healthcare Research and Quality</vt:lpstr>
      <vt:lpstr>Elementary School-Aged Children </vt:lpstr>
      <vt:lpstr>Medication for ADHD</vt:lpstr>
      <vt:lpstr>Stimulants vs Non-Stimulants and 1 more thing</vt:lpstr>
      <vt:lpstr>Slide 41</vt:lpstr>
      <vt:lpstr>Adolescents with ADHD</vt:lpstr>
      <vt:lpstr>Adolescents: 12 and Up</vt:lpstr>
      <vt:lpstr>Slide 44</vt:lpstr>
      <vt:lpstr>Key Action Statement 6: Dose titration </vt:lpstr>
      <vt:lpstr>Dose Titration: Variation in Individual Response</vt:lpstr>
      <vt:lpstr>Initiating a Stimulant Trial</vt:lpstr>
      <vt:lpstr>Side Effects</vt:lpstr>
      <vt:lpstr>Slide 49</vt:lpstr>
      <vt:lpstr>Medication Management: Maintenance</vt:lpstr>
      <vt:lpstr>Slide 51</vt:lpstr>
      <vt:lpstr>MTA Study</vt:lpstr>
      <vt:lpstr>CONCLUSION </vt:lpstr>
      <vt:lpstr>That’s why we’re here!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Guideline-Driven Healthcare to Improve Quality</dc:title>
  <dc:creator>Jay Wiley</dc:creator>
  <cp:lastModifiedBy>PC</cp:lastModifiedBy>
  <cp:revision>149</cp:revision>
  <dcterms:modified xsi:type="dcterms:W3CDTF">2016-07-28T18:14:50Z</dcterms:modified>
</cp:coreProperties>
</file>