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charts/chart3.xml" ContentType="application/vnd.openxmlformats-officedocument.drawingml.char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diagrams/colors7.xml" ContentType="application/vnd.openxmlformats-officedocument.drawingml.diagramColors+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8"/>
  </p:notesMasterIdLst>
  <p:sldIdLst>
    <p:sldId id="441" r:id="rId2"/>
    <p:sldId id="437" r:id="rId3"/>
    <p:sldId id="438" r:id="rId4"/>
    <p:sldId id="440" r:id="rId5"/>
    <p:sldId id="426" r:id="rId6"/>
    <p:sldId id="406" r:id="rId7"/>
    <p:sldId id="402" r:id="rId8"/>
    <p:sldId id="403" r:id="rId9"/>
    <p:sldId id="404" r:id="rId10"/>
    <p:sldId id="411" r:id="rId11"/>
    <p:sldId id="382" r:id="rId12"/>
    <p:sldId id="412" r:id="rId13"/>
    <p:sldId id="271" r:id="rId14"/>
    <p:sldId id="418" r:id="rId15"/>
    <p:sldId id="413" r:id="rId16"/>
    <p:sldId id="427" r:id="rId17"/>
    <p:sldId id="428" r:id="rId18"/>
    <p:sldId id="414" r:id="rId19"/>
    <p:sldId id="272" r:id="rId20"/>
    <p:sldId id="416" r:id="rId21"/>
    <p:sldId id="417" r:id="rId22"/>
    <p:sldId id="429" r:id="rId23"/>
    <p:sldId id="374" r:id="rId24"/>
    <p:sldId id="420" r:id="rId25"/>
    <p:sldId id="430" r:id="rId26"/>
    <p:sldId id="424" r:id="rId27"/>
    <p:sldId id="379" r:id="rId28"/>
    <p:sldId id="432" r:id="rId29"/>
    <p:sldId id="260" r:id="rId30"/>
    <p:sldId id="369" r:id="rId31"/>
    <p:sldId id="380" r:id="rId32"/>
    <p:sldId id="299" r:id="rId33"/>
    <p:sldId id="281" r:id="rId34"/>
    <p:sldId id="261" r:id="rId35"/>
    <p:sldId id="378" r:id="rId36"/>
    <p:sldId id="408" r:id="rId37"/>
    <p:sldId id="436" r:id="rId38"/>
    <p:sldId id="425" r:id="rId39"/>
    <p:sldId id="384" r:id="rId40"/>
    <p:sldId id="433" r:id="rId41"/>
    <p:sldId id="434" r:id="rId42"/>
    <p:sldId id="435" r:id="rId43"/>
    <p:sldId id="391" r:id="rId44"/>
    <p:sldId id="392" r:id="rId45"/>
    <p:sldId id="393" r:id="rId46"/>
    <p:sldId id="30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 Powell" initials="JP" lastIdx="14" clrIdx="0"/>
  <p:cmAuthor id="2" name="Wise, Ed" initials="WE" lastIdx="18" clrIdx="1">
    <p:extLst/>
  </p:cmAuthor>
  <p:cmAuthor id="3" name="Stevens, Allison" initials="SA" lastIdx="6"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81703" autoAdjust="0"/>
  </p:normalViewPr>
  <p:slideViewPr>
    <p:cSldViewPr snapToGrid="0">
      <p:cViewPr varScale="1">
        <p:scale>
          <a:sx n="61" d="100"/>
          <a:sy n="61" d="100"/>
        </p:scale>
        <p:origin x="-1242"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64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sclusterdept\doccsa\CQII\5%20CQN%20ADHD\Measurement%20and%20Data%20Reporting\Sample%20Reporting\ADHD%20Chapter%20cover%20sheet%20.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sclusterdept\doccsa\CQII\5%20CQN%20ADHD\Measurement%20and%20Data%20Reporting\Sample%20Reporting\ADHD%20Chapter%20cover%20sheet%20.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sclusterdept\doccsa\CQII\5%20CQN%20ADHD\Measurement%20and%20Data%20Reporting\Sample%20Reporting\ADHD%20Chapter%20cover%20sheet%20.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sclusterdept\doccsa\CQII\5%20CQN%20ADHD\Measurement%20and%20Data%20Reporting\Sample%20Reporting\ADHD%20Chapter%20cover%20sheet%20.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2742915047011533"/>
          <c:y val="3.8750156230471192E-2"/>
          <c:w val="0.84735306820824607"/>
          <c:h val="0.68378952630921175"/>
        </c:manualLayout>
      </c:layout>
      <c:lineChart>
        <c:grouping val="standard"/>
        <c:ser>
          <c:idx val="2"/>
          <c:order val="0"/>
          <c:tx>
            <c:strRef>
              <c:f>'AAP - Charts'!$X$2</c:f>
              <c:strCache>
                <c:ptCount val="1"/>
                <c:pt idx="0">
                  <c:v>Practice 1</c:v>
                </c:pt>
              </c:strCache>
            </c:strRef>
          </c:tx>
          <c:spPr>
            <a:ln w="63500">
              <a:solidFill>
                <a:srgbClr val="7030A0"/>
              </a:solidFill>
            </a:ln>
          </c:spPr>
          <c:cat>
            <c:strRef>
              <c:f>'AAP - Charts'!$W$3:$W$14</c:f>
              <c:strCache>
                <c:ptCount val="12"/>
                <c:pt idx="0">
                  <c:v>Month 1</c:v>
                </c:pt>
                <c:pt idx="1">
                  <c:v>Month 2</c:v>
                </c:pt>
                <c:pt idx="2">
                  <c:v>Month 3</c:v>
                </c:pt>
                <c:pt idx="3">
                  <c:v>Month 4</c:v>
                </c:pt>
                <c:pt idx="4">
                  <c:v>Month 5</c:v>
                </c:pt>
                <c:pt idx="5">
                  <c:v>Month 6</c:v>
                </c:pt>
                <c:pt idx="6">
                  <c:v>Month 7</c:v>
                </c:pt>
                <c:pt idx="7">
                  <c:v>Month 8</c:v>
                </c:pt>
                <c:pt idx="8">
                  <c:v>Month 9</c:v>
                </c:pt>
                <c:pt idx="9">
                  <c:v>Month 10</c:v>
                </c:pt>
                <c:pt idx="10">
                  <c:v>Month 11</c:v>
                </c:pt>
                <c:pt idx="11">
                  <c:v>Month 12</c:v>
                </c:pt>
              </c:strCache>
            </c:strRef>
          </c:cat>
          <c:val>
            <c:numRef>
              <c:f>'AAP - Charts'!$X$3:$X$14</c:f>
              <c:numCache>
                <c:formatCode>0%</c:formatCode>
                <c:ptCount val="12"/>
                <c:pt idx="0">
                  <c:v>0.1</c:v>
                </c:pt>
                <c:pt idx="1">
                  <c:v>0.30000000000000004</c:v>
                </c:pt>
                <c:pt idx="2">
                  <c:v>0.2</c:v>
                </c:pt>
                <c:pt idx="3">
                  <c:v>0.4</c:v>
                </c:pt>
                <c:pt idx="4">
                  <c:v>0.8</c:v>
                </c:pt>
                <c:pt idx="5">
                  <c:v>0.60000000000000009</c:v>
                </c:pt>
                <c:pt idx="6">
                  <c:v>0.70000000000000007</c:v>
                </c:pt>
                <c:pt idx="7">
                  <c:v>0.4</c:v>
                </c:pt>
                <c:pt idx="8">
                  <c:v>0.8</c:v>
                </c:pt>
                <c:pt idx="9">
                  <c:v>0.30000000000000004</c:v>
                </c:pt>
                <c:pt idx="10">
                  <c:v>0.8</c:v>
                </c:pt>
                <c:pt idx="11">
                  <c:v>0.30000000000000004</c:v>
                </c:pt>
              </c:numCache>
            </c:numRef>
          </c:val>
          <c:extLst xmlns:c16r2="http://schemas.microsoft.com/office/drawing/2015/06/chart">
            <c:ext xmlns:c16="http://schemas.microsoft.com/office/drawing/2014/chart" uri="{C3380CC4-5D6E-409C-BE32-E72D297353CC}">
              <c16:uniqueId val="{00000000-F79B-4B80-ABC2-94D9C4B741AC}"/>
            </c:ext>
          </c:extLst>
        </c:ser>
        <c:ser>
          <c:idx val="0"/>
          <c:order val="1"/>
          <c:tx>
            <c:strRef>
              <c:f>'AAP - Charts'!$Y$2</c:f>
              <c:strCache>
                <c:ptCount val="1"/>
                <c:pt idx="0">
                  <c:v>Practice 2</c:v>
                </c:pt>
              </c:strCache>
            </c:strRef>
          </c:tx>
          <c:spPr>
            <a:ln w="63500">
              <a:solidFill>
                <a:schemeClr val="tx2">
                  <a:lumMod val="75000"/>
                </a:schemeClr>
              </a:solidFill>
              <a:prstDash val="solid"/>
            </a:ln>
          </c:spPr>
          <c:marker>
            <c:symbol val="circle"/>
            <c:size val="4"/>
            <c:spPr>
              <a:solidFill>
                <a:srgbClr val="FF6600"/>
              </a:solidFill>
              <a:ln>
                <a:solidFill>
                  <a:srgbClr val="FF6600"/>
                </a:solidFill>
                <a:prstDash val="solid"/>
              </a:ln>
            </c:spPr>
          </c:marker>
          <c:dPt>
            <c:idx val="9"/>
            <c:spPr>
              <a:ln w="63500">
                <a:solidFill>
                  <a:schemeClr val="tx2">
                    <a:lumMod val="75000"/>
                  </a:schemeClr>
                </a:solidFill>
              </a:ln>
            </c:spPr>
            <c:extLst xmlns:c16r2="http://schemas.microsoft.com/office/drawing/2015/06/chart">
              <c:ext xmlns:c16="http://schemas.microsoft.com/office/drawing/2014/chart" uri="{C3380CC4-5D6E-409C-BE32-E72D297353CC}">
                <c16:uniqueId val="{00000002-F79B-4B80-ABC2-94D9C4B741AC}"/>
              </c:ext>
            </c:extLst>
          </c:dPt>
          <c:cat>
            <c:strRef>
              <c:f>'AAP - Charts'!$W$3:$W$14</c:f>
              <c:strCache>
                <c:ptCount val="12"/>
                <c:pt idx="0">
                  <c:v>Month 1</c:v>
                </c:pt>
                <c:pt idx="1">
                  <c:v>Month 2</c:v>
                </c:pt>
                <c:pt idx="2">
                  <c:v>Month 3</c:v>
                </c:pt>
                <c:pt idx="3">
                  <c:v>Month 4</c:v>
                </c:pt>
                <c:pt idx="4">
                  <c:v>Month 5</c:v>
                </c:pt>
                <c:pt idx="5">
                  <c:v>Month 6</c:v>
                </c:pt>
                <c:pt idx="6">
                  <c:v>Month 7</c:v>
                </c:pt>
                <c:pt idx="7">
                  <c:v>Month 8</c:v>
                </c:pt>
                <c:pt idx="8">
                  <c:v>Month 9</c:v>
                </c:pt>
                <c:pt idx="9">
                  <c:v>Month 10</c:v>
                </c:pt>
                <c:pt idx="10">
                  <c:v>Month 11</c:v>
                </c:pt>
                <c:pt idx="11">
                  <c:v>Month 12</c:v>
                </c:pt>
              </c:strCache>
            </c:strRef>
          </c:cat>
          <c:val>
            <c:numRef>
              <c:f>'AAP - Charts'!$Y$3:$Y$14</c:f>
              <c:numCache>
                <c:formatCode>0%</c:formatCode>
                <c:ptCount val="12"/>
                <c:pt idx="0">
                  <c:v>0.1</c:v>
                </c:pt>
                <c:pt idx="1">
                  <c:v>0.2</c:v>
                </c:pt>
                <c:pt idx="2">
                  <c:v>0.25</c:v>
                </c:pt>
                <c:pt idx="3">
                  <c:v>0.30000000000000004</c:v>
                </c:pt>
                <c:pt idx="4">
                  <c:v>0.4</c:v>
                </c:pt>
                <c:pt idx="5">
                  <c:v>0.37000000000000005</c:v>
                </c:pt>
                <c:pt idx="6">
                  <c:v>0.5</c:v>
                </c:pt>
                <c:pt idx="7">
                  <c:v>0.60000000000000009</c:v>
                </c:pt>
                <c:pt idx="8">
                  <c:v>0.70000000000000007</c:v>
                </c:pt>
                <c:pt idx="9">
                  <c:v>0.65000000000000013</c:v>
                </c:pt>
                <c:pt idx="10">
                  <c:v>0.75000000000000011</c:v>
                </c:pt>
                <c:pt idx="11">
                  <c:v>0.9</c:v>
                </c:pt>
              </c:numCache>
            </c:numRef>
          </c:val>
          <c:extLst xmlns:c16r2="http://schemas.microsoft.com/office/drawing/2015/06/chart">
            <c:ext xmlns:c16="http://schemas.microsoft.com/office/drawing/2014/chart" uri="{C3380CC4-5D6E-409C-BE32-E72D297353CC}">
              <c16:uniqueId val="{00000003-F79B-4B80-ABC2-94D9C4B741AC}"/>
            </c:ext>
          </c:extLst>
        </c:ser>
        <c:ser>
          <c:idx val="1"/>
          <c:order val="2"/>
          <c:tx>
            <c:v>Goal</c:v>
          </c:tx>
          <c:spPr>
            <a:ln w="38100">
              <a:solidFill>
                <a:srgbClr val="FF0000"/>
              </a:solidFill>
              <a:prstDash val="solid"/>
            </a:ln>
          </c:spPr>
          <c:marker>
            <c:symbol val="square"/>
            <c:size val="6"/>
            <c:spPr>
              <a:noFill/>
              <a:ln w="9525">
                <a:noFill/>
              </a:ln>
            </c:spPr>
          </c:marker>
          <c:cat>
            <c:strRef>
              <c:f>'AAP - Charts'!$W$3:$W$14</c:f>
              <c:strCache>
                <c:ptCount val="12"/>
                <c:pt idx="0">
                  <c:v>Month 1</c:v>
                </c:pt>
                <c:pt idx="1">
                  <c:v>Month 2</c:v>
                </c:pt>
                <c:pt idx="2">
                  <c:v>Month 3</c:v>
                </c:pt>
                <c:pt idx="3">
                  <c:v>Month 4</c:v>
                </c:pt>
                <c:pt idx="4">
                  <c:v>Month 5</c:v>
                </c:pt>
                <c:pt idx="5">
                  <c:v>Month 6</c:v>
                </c:pt>
                <c:pt idx="6">
                  <c:v>Month 7</c:v>
                </c:pt>
                <c:pt idx="7">
                  <c:v>Month 8</c:v>
                </c:pt>
                <c:pt idx="8">
                  <c:v>Month 9</c:v>
                </c:pt>
                <c:pt idx="9">
                  <c:v>Month 10</c:v>
                </c:pt>
                <c:pt idx="10">
                  <c:v>Month 11</c:v>
                </c:pt>
                <c:pt idx="11">
                  <c:v>Month 12</c:v>
                </c:pt>
              </c:strCache>
            </c:strRef>
          </c:cat>
          <c:val>
            <c:numRef>
              <c:f>AAP!$B$26:$B$37</c:f>
              <c:numCache>
                <c:formatCode>0%</c:formatCode>
                <c:ptCount val="12"/>
                <c:pt idx="0">
                  <c:v>0.9</c:v>
                </c:pt>
                <c:pt idx="1">
                  <c:v>0.9</c:v>
                </c:pt>
                <c:pt idx="2">
                  <c:v>0.9</c:v>
                </c:pt>
                <c:pt idx="3">
                  <c:v>0.9</c:v>
                </c:pt>
                <c:pt idx="4">
                  <c:v>0.9</c:v>
                </c:pt>
                <c:pt idx="5">
                  <c:v>0.9</c:v>
                </c:pt>
                <c:pt idx="6">
                  <c:v>0.9</c:v>
                </c:pt>
                <c:pt idx="7">
                  <c:v>0.9</c:v>
                </c:pt>
                <c:pt idx="8">
                  <c:v>0.9</c:v>
                </c:pt>
                <c:pt idx="9">
                  <c:v>0.9</c:v>
                </c:pt>
                <c:pt idx="10">
                  <c:v>0.9</c:v>
                </c:pt>
                <c:pt idx="11">
                  <c:v>0.9</c:v>
                </c:pt>
              </c:numCache>
            </c:numRef>
          </c:val>
          <c:extLst xmlns:c16r2="http://schemas.microsoft.com/office/drawing/2015/06/chart">
            <c:ext xmlns:c16="http://schemas.microsoft.com/office/drawing/2014/chart" uri="{C3380CC4-5D6E-409C-BE32-E72D297353CC}">
              <c16:uniqueId val="{00000004-F79B-4B80-ABC2-94D9C4B741AC}"/>
            </c:ext>
          </c:extLst>
        </c:ser>
        <c:dLbls/>
        <c:marker val="1"/>
        <c:axId val="55670656"/>
        <c:axId val="55671808"/>
      </c:lineChart>
      <c:catAx>
        <c:axId val="55670656"/>
        <c:scaling>
          <c:orientation val="minMax"/>
        </c:scaling>
        <c:axPos val="b"/>
        <c:numFmt formatCode="General" sourceLinked="1"/>
        <c:tickLblPos val="nextTo"/>
        <c:spPr>
          <a:ln w="3175">
            <a:solidFill>
              <a:srgbClr val="000000"/>
            </a:solidFill>
            <a:prstDash val="solid"/>
          </a:ln>
        </c:spPr>
        <c:txPr>
          <a:bodyPr rot="0" vert="horz"/>
          <a:lstStyle/>
          <a:p>
            <a:pPr>
              <a:defRPr sz="1600"/>
            </a:pPr>
            <a:endParaRPr lang="en-US"/>
          </a:p>
        </c:txPr>
        <c:crossAx val="55671808"/>
        <c:crosses val="autoZero"/>
        <c:auto val="1"/>
        <c:lblAlgn val="ctr"/>
        <c:lblOffset val="100"/>
        <c:tickLblSkip val="1"/>
        <c:tickMarkSkip val="1"/>
      </c:catAx>
      <c:valAx>
        <c:axId val="55671808"/>
        <c:scaling>
          <c:orientation val="minMax"/>
          <c:max val="1"/>
          <c:min val="0"/>
        </c:scaling>
        <c:axPos val="l"/>
        <c:majorGridlines>
          <c:spPr>
            <a:ln w="3175">
              <a:solidFill>
                <a:srgbClr val="000000"/>
              </a:solidFill>
              <a:prstDash val="solid"/>
            </a:ln>
          </c:spPr>
        </c:majorGridlines>
        <c:numFmt formatCode="0%" sourceLinked="1"/>
        <c:tickLblPos val="nextTo"/>
        <c:spPr>
          <a:ln w="3175">
            <a:solidFill>
              <a:srgbClr val="000000"/>
            </a:solidFill>
            <a:prstDash val="solid"/>
          </a:ln>
        </c:spPr>
        <c:txPr>
          <a:bodyPr rot="0" vert="horz"/>
          <a:lstStyle/>
          <a:p>
            <a:pPr>
              <a:defRPr/>
            </a:pPr>
            <a:endParaRPr lang="en-US"/>
          </a:p>
        </c:txPr>
        <c:crossAx val="55670656"/>
        <c:crosses val="autoZero"/>
        <c:crossBetween val="between"/>
        <c:majorUnit val="0.1"/>
      </c:valAx>
      <c:spPr>
        <a:solidFill>
          <a:srgbClr val="FFFFFF"/>
        </a:solidFill>
        <a:ln w="12700">
          <a:solidFill>
            <a:srgbClr val="808080"/>
          </a:solidFill>
          <a:prstDash val="solid"/>
        </a:ln>
      </c:spPr>
    </c:plotArea>
    <c:legend>
      <c:legendPos val="b"/>
      <c:layout>
        <c:manualLayout>
          <c:xMode val="edge"/>
          <c:yMode val="edge"/>
          <c:x val="9.9271280116179528E-2"/>
          <c:y val="0.83206519883538399"/>
          <c:w val="0.76304030034220405"/>
          <c:h val="0.12434383202099737"/>
        </c:manualLayout>
      </c:layout>
    </c:legend>
    <c:plotVisOnly val="1"/>
    <c:dispBlanksAs val="gap"/>
  </c:chart>
  <c:spPr>
    <a:solidFill>
      <a:srgbClr val="FFFFFF"/>
    </a:solidFill>
    <a:ln w="3175">
      <a:solidFill>
        <a:srgbClr val="000000"/>
      </a:solidFill>
      <a:prstDash val="solid"/>
    </a:ln>
  </c:spPr>
  <c:txPr>
    <a:bodyPr/>
    <a:lstStyle/>
    <a:p>
      <a:pPr>
        <a:defRPr sz="2800" b="0" i="0" u="none" strike="noStrike" baseline="0">
          <a:solidFill>
            <a:srgbClr val="000000"/>
          </a:solidFill>
          <a:latin typeface="Calibri"/>
          <a:ea typeface="Calibri"/>
          <a:cs typeface="Calibri"/>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2742915047011533"/>
          <c:y val="3.8750156230471185E-2"/>
          <c:w val="0.84735306820824607"/>
          <c:h val="0.68378952630921164"/>
        </c:manualLayout>
      </c:layout>
      <c:lineChart>
        <c:grouping val="standard"/>
        <c:ser>
          <c:idx val="2"/>
          <c:order val="0"/>
          <c:tx>
            <c:strRef>
              <c:f>'AAP - Charts'!$X$2</c:f>
              <c:strCache>
                <c:ptCount val="1"/>
                <c:pt idx="0">
                  <c:v>Practice 1</c:v>
                </c:pt>
              </c:strCache>
            </c:strRef>
          </c:tx>
          <c:spPr>
            <a:ln w="63500">
              <a:solidFill>
                <a:schemeClr val="accent6">
                  <a:lumMod val="50000"/>
                </a:schemeClr>
              </a:solidFill>
            </a:ln>
          </c:spPr>
          <c:cat>
            <c:strRef>
              <c:f>'AAP - Charts'!$W$3:$W$14</c:f>
              <c:strCache>
                <c:ptCount val="12"/>
                <c:pt idx="0">
                  <c:v>Month 1</c:v>
                </c:pt>
                <c:pt idx="1">
                  <c:v>Month 2</c:v>
                </c:pt>
                <c:pt idx="2">
                  <c:v>Month 3</c:v>
                </c:pt>
                <c:pt idx="3">
                  <c:v>Month 4</c:v>
                </c:pt>
                <c:pt idx="4">
                  <c:v>Month 5</c:v>
                </c:pt>
                <c:pt idx="5">
                  <c:v>Month 6</c:v>
                </c:pt>
                <c:pt idx="6">
                  <c:v>Month 7</c:v>
                </c:pt>
                <c:pt idx="7">
                  <c:v>Month 8</c:v>
                </c:pt>
                <c:pt idx="8">
                  <c:v>Month 9</c:v>
                </c:pt>
                <c:pt idx="9">
                  <c:v>Month 10</c:v>
                </c:pt>
                <c:pt idx="10">
                  <c:v>Month 11</c:v>
                </c:pt>
                <c:pt idx="11">
                  <c:v>Month 12</c:v>
                </c:pt>
              </c:strCache>
            </c:strRef>
          </c:cat>
          <c:val>
            <c:numRef>
              <c:f>'AAP - Charts'!$X$3:$X$14</c:f>
              <c:numCache>
                <c:formatCode>0%</c:formatCode>
                <c:ptCount val="12"/>
                <c:pt idx="0">
                  <c:v>0.1</c:v>
                </c:pt>
                <c:pt idx="1">
                  <c:v>0.30000000000000004</c:v>
                </c:pt>
                <c:pt idx="2">
                  <c:v>0.2</c:v>
                </c:pt>
                <c:pt idx="3">
                  <c:v>0.4</c:v>
                </c:pt>
                <c:pt idx="4">
                  <c:v>0.8</c:v>
                </c:pt>
                <c:pt idx="5">
                  <c:v>0.60000000000000009</c:v>
                </c:pt>
                <c:pt idx="6">
                  <c:v>0.70000000000000007</c:v>
                </c:pt>
                <c:pt idx="7">
                  <c:v>0.4</c:v>
                </c:pt>
                <c:pt idx="8">
                  <c:v>0.8</c:v>
                </c:pt>
                <c:pt idx="9">
                  <c:v>0.30000000000000004</c:v>
                </c:pt>
                <c:pt idx="10">
                  <c:v>0.8</c:v>
                </c:pt>
                <c:pt idx="11">
                  <c:v>0.30000000000000004</c:v>
                </c:pt>
              </c:numCache>
            </c:numRef>
          </c:val>
          <c:extLst xmlns:c16r2="http://schemas.microsoft.com/office/drawing/2015/06/chart">
            <c:ext xmlns:c16="http://schemas.microsoft.com/office/drawing/2014/chart" uri="{C3380CC4-5D6E-409C-BE32-E72D297353CC}">
              <c16:uniqueId val="{00000000-F79B-4B80-ABC2-94D9C4B741AC}"/>
            </c:ext>
          </c:extLst>
        </c:ser>
        <c:ser>
          <c:idx val="0"/>
          <c:order val="1"/>
          <c:tx>
            <c:strRef>
              <c:f>'AAP - Charts'!$Y$2</c:f>
              <c:strCache>
                <c:ptCount val="1"/>
                <c:pt idx="0">
                  <c:v>Practice 2</c:v>
                </c:pt>
              </c:strCache>
            </c:strRef>
          </c:tx>
          <c:spPr>
            <a:ln w="63500">
              <a:solidFill>
                <a:schemeClr val="accent2"/>
              </a:solidFill>
              <a:prstDash val="solid"/>
            </a:ln>
          </c:spPr>
          <c:marker>
            <c:symbol val="circle"/>
            <c:size val="4"/>
            <c:spPr>
              <a:solidFill>
                <a:srgbClr val="FF6600"/>
              </a:solidFill>
              <a:ln>
                <a:solidFill>
                  <a:srgbClr val="FF6600"/>
                </a:solidFill>
                <a:prstDash val="solid"/>
              </a:ln>
            </c:spPr>
          </c:marker>
          <c:dPt>
            <c:idx val="9"/>
            <c:spPr>
              <a:ln w="63500">
                <a:solidFill>
                  <a:schemeClr val="accent2"/>
                </a:solidFill>
              </a:ln>
            </c:spPr>
            <c:extLst xmlns:c16r2="http://schemas.microsoft.com/office/drawing/2015/06/chart">
              <c:ext xmlns:c16="http://schemas.microsoft.com/office/drawing/2014/chart" uri="{C3380CC4-5D6E-409C-BE32-E72D297353CC}">
                <c16:uniqueId val="{00000002-F79B-4B80-ABC2-94D9C4B741AC}"/>
              </c:ext>
            </c:extLst>
          </c:dPt>
          <c:cat>
            <c:strRef>
              <c:f>'AAP - Charts'!$W$3:$W$14</c:f>
              <c:strCache>
                <c:ptCount val="12"/>
                <c:pt idx="0">
                  <c:v>Month 1</c:v>
                </c:pt>
                <c:pt idx="1">
                  <c:v>Month 2</c:v>
                </c:pt>
                <c:pt idx="2">
                  <c:v>Month 3</c:v>
                </c:pt>
                <c:pt idx="3">
                  <c:v>Month 4</c:v>
                </c:pt>
                <c:pt idx="4">
                  <c:v>Month 5</c:v>
                </c:pt>
                <c:pt idx="5">
                  <c:v>Month 6</c:v>
                </c:pt>
                <c:pt idx="6">
                  <c:v>Month 7</c:v>
                </c:pt>
                <c:pt idx="7">
                  <c:v>Month 8</c:v>
                </c:pt>
                <c:pt idx="8">
                  <c:v>Month 9</c:v>
                </c:pt>
                <c:pt idx="9">
                  <c:v>Month 10</c:v>
                </c:pt>
                <c:pt idx="10">
                  <c:v>Month 11</c:v>
                </c:pt>
                <c:pt idx="11">
                  <c:v>Month 12</c:v>
                </c:pt>
              </c:strCache>
            </c:strRef>
          </c:cat>
          <c:val>
            <c:numRef>
              <c:f>'AAP - Charts'!$Y$3:$Y$14</c:f>
              <c:numCache>
                <c:formatCode>0%</c:formatCode>
                <c:ptCount val="12"/>
                <c:pt idx="0">
                  <c:v>0.1</c:v>
                </c:pt>
                <c:pt idx="1">
                  <c:v>0.2</c:v>
                </c:pt>
                <c:pt idx="2">
                  <c:v>0.25</c:v>
                </c:pt>
                <c:pt idx="3">
                  <c:v>0.30000000000000004</c:v>
                </c:pt>
                <c:pt idx="4">
                  <c:v>0.4</c:v>
                </c:pt>
                <c:pt idx="5">
                  <c:v>0.37000000000000005</c:v>
                </c:pt>
                <c:pt idx="6">
                  <c:v>0.5</c:v>
                </c:pt>
                <c:pt idx="7">
                  <c:v>0.60000000000000009</c:v>
                </c:pt>
                <c:pt idx="8">
                  <c:v>0.70000000000000007</c:v>
                </c:pt>
                <c:pt idx="9">
                  <c:v>0.65000000000000013</c:v>
                </c:pt>
                <c:pt idx="10">
                  <c:v>0.75000000000000011</c:v>
                </c:pt>
                <c:pt idx="11">
                  <c:v>0.9</c:v>
                </c:pt>
              </c:numCache>
            </c:numRef>
          </c:val>
          <c:extLst xmlns:c16r2="http://schemas.microsoft.com/office/drawing/2015/06/chart">
            <c:ext xmlns:c16="http://schemas.microsoft.com/office/drawing/2014/chart" uri="{C3380CC4-5D6E-409C-BE32-E72D297353CC}">
              <c16:uniqueId val="{00000003-F79B-4B80-ABC2-94D9C4B741AC}"/>
            </c:ext>
          </c:extLst>
        </c:ser>
        <c:ser>
          <c:idx val="1"/>
          <c:order val="2"/>
          <c:tx>
            <c:v>Goal</c:v>
          </c:tx>
          <c:spPr>
            <a:ln w="38100">
              <a:solidFill>
                <a:srgbClr val="FF0000"/>
              </a:solidFill>
              <a:prstDash val="solid"/>
            </a:ln>
          </c:spPr>
          <c:marker>
            <c:symbol val="square"/>
            <c:size val="6"/>
            <c:spPr>
              <a:noFill/>
              <a:ln w="9525">
                <a:noFill/>
              </a:ln>
            </c:spPr>
          </c:marker>
          <c:cat>
            <c:strRef>
              <c:f>'AAP - Charts'!$W$3:$W$14</c:f>
              <c:strCache>
                <c:ptCount val="12"/>
                <c:pt idx="0">
                  <c:v>Month 1</c:v>
                </c:pt>
                <c:pt idx="1">
                  <c:v>Month 2</c:v>
                </c:pt>
                <c:pt idx="2">
                  <c:v>Month 3</c:v>
                </c:pt>
                <c:pt idx="3">
                  <c:v>Month 4</c:v>
                </c:pt>
                <c:pt idx="4">
                  <c:v>Month 5</c:v>
                </c:pt>
                <c:pt idx="5">
                  <c:v>Month 6</c:v>
                </c:pt>
                <c:pt idx="6">
                  <c:v>Month 7</c:v>
                </c:pt>
                <c:pt idx="7">
                  <c:v>Month 8</c:v>
                </c:pt>
                <c:pt idx="8">
                  <c:v>Month 9</c:v>
                </c:pt>
                <c:pt idx="9">
                  <c:v>Month 10</c:v>
                </c:pt>
                <c:pt idx="10">
                  <c:v>Month 11</c:v>
                </c:pt>
                <c:pt idx="11">
                  <c:v>Month 12</c:v>
                </c:pt>
              </c:strCache>
            </c:strRef>
          </c:cat>
          <c:val>
            <c:numRef>
              <c:f>AAP!$B$26:$B$37</c:f>
              <c:numCache>
                <c:formatCode>0%</c:formatCode>
                <c:ptCount val="12"/>
                <c:pt idx="0">
                  <c:v>0.8</c:v>
                </c:pt>
                <c:pt idx="1">
                  <c:v>0.8</c:v>
                </c:pt>
                <c:pt idx="2">
                  <c:v>0.8</c:v>
                </c:pt>
                <c:pt idx="3">
                  <c:v>0.8</c:v>
                </c:pt>
                <c:pt idx="4">
                  <c:v>0.8</c:v>
                </c:pt>
                <c:pt idx="5">
                  <c:v>0.8</c:v>
                </c:pt>
                <c:pt idx="6">
                  <c:v>0.8</c:v>
                </c:pt>
                <c:pt idx="7">
                  <c:v>0.8</c:v>
                </c:pt>
                <c:pt idx="8">
                  <c:v>0.8</c:v>
                </c:pt>
                <c:pt idx="9">
                  <c:v>0.8</c:v>
                </c:pt>
                <c:pt idx="10">
                  <c:v>0.8</c:v>
                </c:pt>
                <c:pt idx="11">
                  <c:v>0.8</c:v>
                </c:pt>
              </c:numCache>
            </c:numRef>
          </c:val>
          <c:extLst xmlns:c16r2="http://schemas.microsoft.com/office/drawing/2015/06/chart">
            <c:ext xmlns:c16="http://schemas.microsoft.com/office/drawing/2014/chart" uri="{C3380CC4-5D6E-409C-BE32-E72D297353CC}">
              <c16:uniqueId val="{00000004-F79B-4B80-ABC2-94D9C4B741AC}"/>
            </c:ext>
          </c:extLst>
        </c:ser>
        <c:dLbls/>
        <c:marker val="1"/>
        <c:axId val="56246272"/>
        <c:axId val="56247808"/>
      </c:lineChart>
      <c:catAx>
        <c:axId val="56246272"/>
        <c:scaling>
          <c:orientation val="minMax"/>
        </c:scaling>
        <c:axPos val="b"/>
        <c:numFmt formatCode="General" sourceLinked="1"/>
        <c:tickLblPos val="nextTo"/>
        <c:spPr>
          <a:ln w="3175">
            <a:solidFill>
              <a:srgbClr val="000000"/>
            </a:solidFill>
            <a:prstDash val="solid"/>
          </a:ln>
        </c:spPr>
        <c:txPr>
          <a:bodyPr rot="0" vert="horz"/>
          <a:lstStyle/>
          <a:p>
            <a:pPr>
              <a:defRPr sz="1600"/>
            </a:pPr>
            <a:endParaRPr lang="en-US"/>
          </a:p>
        </c:txPr>
        <c:crossAx val="56247808"/>
        <c:crosses val="autoZero"/>
        <c:auto val="1"/>
        <c:lblAlgn val="ctr"/>
        <c:lblOffset val="100"/>
        <c:tickLblSkip val="1"/>
        <c:tickMarkSkip val="1"/>
      </c:catAx>
      <c:valAx>
        <c:axId val="56247808"/>
        <c:scaling>
          <c:orientation val="minMax"/>
          <c:max val="1"/>
          <c:min val="0"/>
        </c:scaling>
        <c:axPos val="l"/>
        <c:majorGridlines>
          <c:spPr>
            <a:ln w="3175">
              <a:solidFill>
                <a:srgbClr val="000000"/>
              </a:solidFill>
              <a:prstDash val="solid"/>
            </a:ln>
          </c:spPr>
        </c:majorGridlines>
        <c:numFmt formatCode="0%" sourceLinked="1"/>
        <c:tickLblPos val="nextTo"/>
        <c:spPr>
          <a:ln w="3175">
            <a:solidFill>
              <a:srgbClr val="000000"/>
            </a:solidFill>
            <a:prstDash val="solid"/>
          </a:ln>
        </c:spPr>
        <c:txPr>
          <a:bodyPr rot="0" vert="horz"/>
          <a:lstStyle/>
          <a:p>
            <a:pPr>
              <a:defRPr/>
            </a:pPr>
            <a:endParaRPr lang="en-US"/>
          </a:p>
        </c:txPr>
        <c:crossAx val="56246272"/>
        <c:crosses val="autoZero"/>
        <c:crossBetween val="between"/>
        <c:majorUnit val="0.1"/>
      </c:valAx>
      <c:spPr>
        <a:solidFill>
          <a:srgbClr val="FFFFFF"/>
        </a:solidFill>
        <a:ln w="12700">
          <a:solidFill>
            <a:srgbClr val="808080"/>
          </a:solidFill>
          <a:prstDash val="solid"/>
        </a:ln>
      </c:spPr>
    </c:plotArea>
    <c:legend>
      <c:legendPos val="b"/>
      <c:layout>
        <c:manualLayout>
          <c:xMode val="edge"/>
          <c:yMode val="edge"/>
          <c:x val="0.11847968371042228"/>
          <c:y val="0.8756561679790027"/>
          <c:w val="0.76304030034220405"/>
          <c:h val="0.12434383202099737"/>
        </c:manualLayout>
      </c:layout>
    </c:legend>
    <c:plotVisOnly val="1"/>
    <c:dispBlanksAs val="gap"/>
  </c:chart>
  <c:spPr>
    <a:solidFill>
      <a:srgbClr val="FFFFFF"/>
    </a:solidFill>
    <a:ln w="3175">
      <a:solidFill>
        <a:srgbClr val="000000"/>
      </a:solidFill>
      <a:prstDash val="solid"/>
    </a:ln>
  </c:spPr>
  <c:txPr>
    <a:bodyPr/>
    <a:lstStyle/>
    <a:p>
      <a:pPr>
        <a:defRPr sz="2800" b="0" i="0" u="none" strike="noStrike" baseline="0">
          <a:solidFill>
            <a:srgbClr val="000000"/>
          </a:solidFill>
          <a:latin typeface="Calibri"/>
          <a:ea typeface="Calibri"/>
          <a:cs typeface="Calibri"/>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2742915047011533"/>
          <c:y val="3.8750156230471185E-2"/>
          <c:w val="0.84735306820824607"/>
          <c:h val="0.68378952630921164"/>
        </c:manualLayout>
      </c:layout>
      <c:lineChart>
        <c:grouping val="standard"/>
        <c:ser>
          <c:idx val="2"/>
          <c:order val="0"/>
          <c:tx>
            <c:strRef>
              <c:f>'AAP - Charts'!$X$2</c:f>
              <c:strCache>
                <c:ptCount val="1"/>
                <c:pt idx="0">
                  <c:v>Practice 1</c:v>
                </c:pt>
              </c:strCache>
            </c:strRef>
          </c:tx>
          <c:spPr>
            <a:ln w="63500">
              <a:solidFill>
                <a:schemeClr val="accent6">
                  <a:lumMod val="50000"/>
                </a:schemeClr>
              </a:solidFill>
            </a:ln>
          </c:spPr>
          <c:cat>
            <c:strRef>
              <c:f>'AAP - Charts'!$W$3:$W$14</c:f>
              <c:strCache>
                <c:ptCount val="12"/>
                <c:pt idx="0">
                  <c:v>Month 1</c:v>
                </c:pt>
                <c:pt idx="1">
                  <c:v>Month 2</c:v>
                </c:pt>
                <c:pt idx="2">
                  <c:v>Month 3</c:v>
                </c:pt>
                <c:pt idx="3">
                  <c:v>Month 4</c:v>
                </c:pt>
                <c:pt idx="4">
                  <c:v>Month 5</c:v>
                </c:pt>
                <c:pt idx="5">
                  <c:v>Month 6</c:v>
                </c:pt>
                <c:pt idx="6">
                  <c:v>Month 7</c:v>
                </c:pt>
                <c:pt idx="7">
                  <c:v>Month 8</c:v>
                </c:pt>
                <c:pt idx="8">
                  <c:v>Month 9</c:v>
                </c:pt>
                <c:pt idx="9">
                  <c:v>Month 10</c:v>
                </c:pt>
                <c:pt idx="10">
                  <c:v>Month 11</c:v>
                </c:pt>
                <c:pt idx="11">
                  <c:v>Month 12</c:v>
                </c:pt>
              </c:strCache>
            </c:strRef>
          </c:cat>
          <c:val>
            <c:numRef>
              <c:f>'AAP - Charts'!$X$3:$X$14</c:f>
              <c:numCache>
                <c:formatCode>0%</c:formatCode>
                <c:ptCount val="12"/>
                <c:pt idx="0">
                  <c:v>0.1</c:v>
                </c:pt>
                <c:pt idx="1">
                  <c:v>0.15000000000000002</c:v>
                </c:pt>
                <c:pt idx="2">
                  <c:v>0.15000000000000002</c:v>
                </c:pt>
                <c:pt idx="3">
                  <c:v>0.2</c:v>
                </c:pt>
                <c:pt idx="4">
                  <c:v>0.25</c:v>
                </c:pt>
                <c:pt idx="5">
                  <c:v>0.2</c:v>
                </c:pt>
                <c:pt idx="6">
                  <c:v>0.30000000000000004</c:v>
                </c:pt>
                <c:pt idx="7">
                  <c:v>0.33000000000000007</c:v>
                </c:pt>
                <c:pt idx="8">
                  <c:v>0.35000000000000003</c:v>
                </c:pt>
                <c:pt idx="9">
                  <c:v>0.4</c:v>
                </c:pt>
                <c:pt idx="10">
                  <c:v>0.45</c:v>
                </c:pt>
                <c:pt idx="11">
                  <c:v>0.60000000000000009</c:v>
                </c:pt>
              </c:numCache>
            </c:numRef>
          </c:val>
          <c:extLst xmlns:c16r2="http://schemas.microsoft.com/office/drawing/2015/06/chart">
            <c:ext xmlns:c16="http://schemas.microsoft.com/office/drawing/2014/chart" uri="{C3380CC4-5D6E-409C-BE32-E72D297353CC}">
              <c16:uniqueId val="{00000000-F79B-4B80-ABC2-94D9C4B741AC}"/>
            </c:ext>
          </c:extLst>
        </c:ser>
        <c:ser>
          <c:idx val="0"/>
          <c:order val="1"/>
          <c:tx>
            <c:strRef>
              <c:f>'AAP - Charts'!$Y$2</c:f>
              <c:strCache>
                <c:ptCount val="1"/>
                <c:pt idx="0">
                  <c:v>Practice 2</c:v>
                </c:pt>
              </c:strCache>
            </c:strRef>
          </c:tx>
          <c:spPr>
            <a:ln w="63500">
              <a:solidFill>
                <a:schemeClr val="accent2"/>
              </a:solidFill>
              <a:prstDash val="solid"/>
            </a:ln>
          </c:spPr>
          <c:marker>
            <c:symbol val="circle"/>
            <c:size val="4"/>
            <c:spPr>
              <a:solidFill>
                <a:srgbClr val="FF6600"/>
              </a:solidFill>
              <a:ln>
                <a:solidFill>
                  <a:srgbClr val="FF6600"/>
                </a:solidFill>
                <a:prstDash val="solid"/>
              </a:ln>
            </c:spPr>
          </c:marker>
          <c:dPt>
            <c:idx val="9"/>
            <c:spPr>
              <a:ln w="63500">
                <a:solidFill>
                  <a:schemeClr val="accent2"/>
                </a:solidFill>
              </a:ln>
            </c:spPr>
            <c:extLst xmlns:c16r2="http://schemas.microsoft.com/office/drawing/2015/06/chart">
              <c:ext xmlns:c16="http://schemas.microsoft.com/office/drawing/2014/chart" uri="{C3380CC4-5D6E-409C-BE32-E72D297353CC}">
                <c16:uniqueId val="{00000002-F79B-4B80-ABC2-94D9C4B741AC}"/>
              </c:ext>
            </c:extLst>
          </c:dPt>
          <c:cat>
            <c:strRef>
              <c:f>'AAP - Charts'!$W$3:$W$14</c:f>
              <c:strCache>
                <c:ptCount val="12"/>
                <c:pt idx="0">
                  <c:v>Month 1</c:v>
                </c:pt>
                <c:pt idx="1">
                  <c:v>Month 2</c:v>
                </c:pt>
                <c:pt idx="2">
                  <c:v>Month 3</c:v>
                </c:pt>
                <c:pt idx="3">
                  <c:v>Month 4</c:v>
                </c:pt>
                <c:pt idx="4">
                  <c:v>Month 5</c:v>
                </c:pt>
                <c:pt idx="5">
                  <c:v>Month 6</c:v>
                </c:pt>
                <c:pt idx="6">
                  <c:v>Month 7</c:v>
                </c:pt>
                <c:pt idx="7">
                  <c:v>Month 8</c:v>
                </c:pt>
                <c:pt idx="8">
                  <c:v>Month 9</c:v>
                </c:pt>
                <c:pt idx="9">
                  <c:v>Month 10</c:v>
                </c:pt>
                <c:pt idx="10">
                  <c:v>Month 11</c:v>
                </c:pt>
                <c:pt idx="11">
                  <c:v>Month 12</c:v>
                </c:pt>
              </c:strCache>
            </c:strRef>
          </c:cat>
          <c:val>
            <c:numRef>
              <c:f>'AAP - Charts'!$Y$3:$Y$14</c:f>
              <c:numCache>
                <c:formatCode>0%</c:formatCode>
                <c:ptCount val="12"/>
                <c:pt idx="0">
                  <c:v>0.15000000000000002</c:v>
                </c:pt>
                <c:pt idx="1">
                  <c:v>0.15000000000000002</c:v>
                </c:pt>
                <c:pt idx="2">
                  <c:v>0.15000000000000002</c:v>
                </c:pt>
                <c:pt idx="3">
                  <c:v>0.2</c:v>
                </c:pt>
                <c:pt idx="4">
                  <c:v>0.22</c:v>
                </c:pt>
                <c:pt idx="5">
                  <c:v>0.4</c:v>
                </c:pt>
                <c:pt idx="6">
                  <c:v>0.45</c:v>
                </c:pt>
                <c:pt idx="7">
                  <c:v>0.60000000000000009</c:v>
                </c:pt>
                <c:pt idx="8">
                  <c:v>0.8600000000000001</c:v>
                </c:pt>
                <c:pt idx="9">
                  <c:v>0.5</c:v>
                </c:pt>
                <c:pt idx="10">
                  <c:v>0.30000000000000004</c:v>
                </c:pt>
                <c:pt idx="11">
                  <c:v>0.5</c:v>
                </c:pt>
              </c:numCache>
            </c:numRef>
          </c:val>
          <c:extLst xmlns:c16r2="http://schemas.microsoft.com/office/drawing/2015/06/chart">
            <c:ext xmlns:c16="http://schemas.microsoft.com/office/drawing/2014/chart" uri="{C3380CC4-5D6E-409C-BE32-E72D297353CC}">
              <c16:uniqueId val="{00000003-F79B-4B80-ABC2-94D9C4B741AC}"/>
            </c:ext>
          </c:extLst>
        </c:ser>
        <c:ser>
          <c:idx val="1"/>
          <c:order val="2"/>
          <c:tx>
            <c:v>Goal</c:v>
          </c:tx>
          <c:spPr>
            <a:ln w="38100">
              <a:solidFill>
                <a:srgbClr val="FF0000"/>
              </a:solidFill>
              <a:prstDash val="solid"/>
            </a:ln>
          </c:spPr>
          <c:marker>
            <c:symbol val="square"/>
            <c:size val="6"/>
            <c:spPr>
              <a:noFill/>
              <a:ln w="9525">
                <a:noFill/>
              </a:ln>
            </c:spPr>
          </c:marker>
          <c:cat>
            <c:strRef>
              <c:f>'AAP - Charts'!$W$3:$W$14</c:f>
              <c:strCache>
                <c:ptCount val="12"/>
                <c:pt idx="0">
                  <c:v>Month 1</c:v>
                </c:pt>
                <c:pt idx="1">
                  <c:v>Month 2</c:v>
                </c:pt>
                <c:pt idx="2">
                  <c:v>Month 3</c:v>
                </c:pt>
                <c:pt idx="3">
                  <c:v>Month 4</c:v>
                </c:pt>
                <c:pt idx="4">
                  <c:v>Month 5</c:v>
                </c:pt>
                <c:pt idx="5">
                  <c:v>Month 6</c:v>
                </c:pt>
                <c:pt idx="6">
                  <c:v>Month 7</c:v>
                </c:pt>
                <c:pt idx="7">
                  <c:v>Month 8</c:v>
                </c:pt>
                <c:pt idx="8">
                  <c:v>Month 9</c:v>
                </c:pt>
                <c:pt idx="9">
                  <c:v>Month 10</c:v>
                </c:pt>
                <c:pt idx="10">
                  <c:v>Month 11</c:v>
                </c:pt>
                <c:pt idx="11">
                  <c:v>Month 12</c:v>
                </c:pt>
              </c:strCache>
            </c:strRef>
          </c:cat>
          <c:val>
            <c:numRef>
              <c:f>AAP!$B$26:$B$37</c:f>
              <c:numCache>
                <c:formatCode>0%</c:formatCode>
                <c:ptCount val="12"/>
                <c:pt idx="0">
                  <c:v>0.60000000000000009</c:v>
                </c:pt>
                <c:pt idx="1">
                  <c:v>0.60000000000000009</c:v>
                </c:pt>
                <c:pt idx="2">
                  <c:v>0.60000000000000009</c:v>
                </c:pt>
                <c:pt idx="3">
                  <c:v>0.60000000000000009</c:v>
                </c:pt>
                <c:pt idx="4">
                  <c:v>0.60000000000000009</c:v>
                </c:pt>
                <c:pt idx="5">
                  <c:v>0.60000000000000009</c:v>
                </c:pt>
                <c:pt idx="6">
                  <c:v>0.60000000000000009</c:v>
                </c:pt>
                <c:pt idx="7">
                  <c:v>0.60000000000000009</c:v>
                </c:pt>
                <c:pt idx="8">
                  <c:v>0.60000000000000009</c:v>
                </c:pt>
                <c:pt idx="9">
                  <c:v>0.60000000000000009</c:v>
                </c:pt>
                <c:pt idx="10">
                  <c:v>0.60000000000000009</c:v>
                </c:pt>
                <c:pt idx="11">
                  <c:v>0.60000000000000009</c:v>
                </c:pt>
              </c:numCache>
            </c:numRef>
          </c:val>
          <c:extLst xmlns:c16r2="http://schemas.microsoft.com/office/drawing/2015/06/chart">
            <c:ext xmlns:c16="http://schemas.microsoft.com/office/drawing/2014/chart" uri="{C3380CC4-5D6E-409C-BE32-E72D297353CC}">
              <c16:uniqueId val="{00000004-F79B-4B80-ABC2-94D9C4B741AC}"/>
            </c:ext>
          </c:extLst>
        </c:ser>
        <c:dLbls/>
        <c:marker val="1"/>
        <c:axId val="56891648"/>
        <c:axId val="56909824"/>
      </c:lineChart>
      <c:catAx>
        <c:axId val="56891648"/>
        <c:scaling>
          <c:orientation val="minMax"/>
        </c:scaling>
        <c:axPos val="b"/>
        <c:numFmt formatCode="General" sourceLinked="1"/>
        <c:tickLblPos val="nextTo"/>
        <c:spPr>
          <a:ln w="3175">
            <a:solidFill>
              <a:srgbClr val="000000"/>
            </a:solidFill>
            <a:prstDash val="solid"/>
          </a:ln>
        </c:spPr>
        <c:txPr>
          <a:bodyPr rot="0" vert="horz"/>
          <a:lstStyle/>
          <a:p>
            <a:pPr>
              <a:defRPr sz="1600"/>
            </a:pPr>
            <a:endParaRPr lang="en-US"/>
          </a:p>
        </c:txPr>
        <c:crossAx val="56909824"/>
        <c:crosses val="autoZero"/>
        <c:auto val="1"/>
        <c:lblAlgn val="ctr"/>
        <c:lblOffset val="100"/>
        <c:tickLblSkip val="1"/>
        <c:tickMarkSkip val="1"/>
      </c:catAx>
      <c:valAx>
        <c:axId val="56909824"/>
        <c:scaling>
          <c:orientation val="minMax"/>
          <c:max val="1"/>
          <c:min val="0"/>
        </c:scaling>
        <c:axPos val="l"/>
        <c:majorGridlines>
          <c:spPr>
            <a:ln w="3175">
              <a:solidFill>
                <a:srgbClr val="000000"/>
              </a:solidFill>
              <a:prstDash val="solid"/>
            </a:ln>
          </c:spPr>
        </c:majorGridlines>
        <c:numFmt formatCode="0%" sourceLinked="1"/>
        <c:tickLblPos val="nextTo"/>
        <c:spPr>
          <a:ln w="3175">
            <a:solidFill>
              <a:srgbClr val="000000"/>
            </a:solidFill>
            <a:prstDash val="solid"/>
          </a:ln>
        </c:spPr>
        <c:txPr>
          <a:bodyPr rot="0" vert="horz"/>
          <a:lstStyle/>
          <a:p>
            <a:pPr>
              <a:defRPr/>
            </a:pPr>
            <a:endParaRPr lang="en-US"/>
          </a:p>
        </c:txPr>
        <c:crossAx val="56891648"/>
        <c:crosses val="autoZero"/>
        <c:crossBetween val="between"/>
        <c:majorUnit val="0.1"/>
      </c:valAx>
      <c:spPr>
        <a:solidFill>
          <a:srgbClr val="FFFFFF"/>
        </a:solidFill>
        <a:ln w="12700">
          <a:solidFill>
            <a:srgbClr val="808080"/>
          </a:solidFill>
          <a:prstDash val="solid"/>
        </a:ln>
      </c:spPr>
    </c:plotArea>
    <c:legend>
      <c:legendPos val="b"/>
      <c:layout>
        <c:manualLayout>
          <c:xMode val="edge"/>
          <c:yMode val="edge"/>
          <c:x val="0.11847968371042228"/>
          <c:y val="0.8756561679790027"/>
          <c:w val="0.76304030034220405"/>
          <c:h val="0.12434383202099737"/>
        </c:manualLayout>
      </c:layout>
    </c:legend>
    <c:plotVisOnly val="1"/>
    <c:dispBlanksAs val="gap"/>
  </c:chart>
  <c:spPr>
    <a:solidFill>
      <a:srgbClr val="FFFFFF"/>
    </a:solidFill>
    <a:ln w="3175">
      <a:solidFill>
        <a:srgbClr val="000000"/>
      </a:solidFill>
      <a:prstDash val="solid"/>
    </a:ln>
  </c:spPr>
  <c:txPr>
    <a:bodyPr/>
    <a:lstStyle/>
    <a:p>
      <a:pPr>
        <a:defRPr sz="2800" b="0" i="0" u="none" strike="noStrike" baseline="0">
          <a:solidFill>
            <a:srgbClr val="000000"/>
          </a:solidFill>
          <a:latin typeface="Calibri"/>
          <a:ea typeface="Calibri"/>
          <a:cs typeface="Calibri"/>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2742915047011533"/>
          <c:y val="3.8750156230471185E-2"/>
          <c:w val="0.84735306820824607"/>
          <c:h val="0.68378952630921164"/>
        </c:manualLayout>
      </c:layout>
      <c:lineChart>
        <c:grouping val="standard"/>
        <c:ser>
          <c:idx val="2"/>
          <c:order val="0"/>
          <c:tx>
            <c:strRef>
              <c:f>'AAP - Charts'!$X$2</c:f>
              <c:strCache>
                <c:ptCount val="1"/>
                <c:pt idx="0">
                  <c:v>Practice 1</c:v>
                </c:pt>
              </c:strCache>
            </c:strRef>
          </c:tx>
          <c:spPr>
            <a:ln w="63500">
              <a:solidFill>
                <a:schemeClr val="accent6">
                  <a:lumMod val="50000"/>
                </a:schemeClr>
              </a:solidFill>
            </a:ln>
          </c:spPr>
          <c:cat>
            <c:strRef>
              <c:f>'AAP - Charts'!$W$3:$W$14</c:f>
              <c:strCache>
                <c:ptCount val="12"/>
                <c:pt idx="0">
                  <c:v>Month 1</c:v>
                </c:pt>
                <c:pt idx="1">
                  <c:v>Month 2</c:v>
                </c:pt>
                <c:pt idx="2">
                  <c:v>Month 3</c:v>
                </c:pt>
                <c:pt idx="3">
                  <c:v>Month 4</c:v>
                </c:pt>
                <c:pt idx="4">
                  <c:v>Month 5</c:v>
                </c:pt>
                <c:pt idx="5">
                  <c:v>Month 6</c:v>
                </c:pt>
                <c:pt idx="6">
                  <c:v>Month 7</c:v>
                </c:pt>
                <c:pt idx="7">
                  <c:v>Month 8</c:v>
                </c:pt>
                <c:pt idx="8">
                  <c:v>Month 9</c:v>
                </c:pt>
                <c:pt idx="9">
                  <c:v>Month 10</c:v>
                </c:pt>
                <c:pt idx="10">
                  <c:v>Month 11</c:v>
                </c:pt>
                <c:pt idx="11">
                  <c:v>Month 12</c:v>
                </c:pt>
              </c:strCache>
            </c:strRef>
          </c:cat>
          <c:val>
            <c:numRef>
              <c:f>'AAP - Charts'!$X$3:$X$14</c:f>
              <c:numCache>
                <c:formatCode>General</c:formatCode>
                <c:ptCount val="12"/>
                <c:pt idx="6" formatCode="0%">
                  <c:v>0.25</c:v>
                </c:pt>
                <c:pt idx="7" formatCode="0%">
                  <c:v>0.2</c:v>
                </c:pt>
                <c:pt idx="8" formatCode="0%">
                  <c:v>0.30000000000000004</c:v>
                </c:pt>
                <c:pt idx="9" formatCode="0%">
                  <c:v>0.33000000000000007</c:v>
                </c:pt>
                <c:pt idx="10" formatCode="0%">
                  <c:v>0.35000000000000003</c:v>
                </c:pt>
                <c:pt idx="11" formatCode="0%">
                  <c:v>0.4</c:v>
                </c:pt>
              </c:numCache>
            </c:numRef>
          </c:val>
          <c:extLst xmlns:c16r2="http://schemas.microsoft.com/office/drawing/2015/06/chart">
            <c:ext xmlns:c16="http://schemas.microsoft.com/office/drawing/2014/chart" uri="{C3380CC4-5D6E-409C-BE32-E72D297353CC}">
              <c16:uniqueId val="{00000000-F79B-4B80-ABC2-94D9C4B741AC}"/>
            </c:ext>
          </c:extLst>
        </c:ser>
        <c:ser>
          <c:idx val="0"/>
          <c:order val="1"/>
          <c:tx>
            <c:strRef>
              <c:f>'AAP - Charts'!$Y$2</c:f>
              <c:strCache>
                <c:ptCount val="1"/>
                <c:pt idx="0">
                  <c:v>Practice 2</c:v>
                </c:pt>
              </c:strCache>
            </c:strRef>
          </c:tx>
          <c:spPr>
            <a:ln w="63500">
              <a:solidFill>
                <a:schemeClr val="accent2"/>
              </a:solidFill>
              <a:prstDash val="solid"/>
            </a:ln>
          </c:spPr>
          <c:marker>
            <c:symbol val="circle"/>
            <c:size val="4"/>
            <c:spPr>
              <a:solidFill>
                <a:srgbClr val="FF6600"/>
              </a:solidFill>
              <a:ln>
                <a:solidFill>
                  <a:srgbClr val="FF6600"/>
                </a:solidFill>
                <a:prstDash val="solid"/>
              </a:ln>
            </c:spPr>
          </c:marker>
          <c:dPt>
            <c:idx val="9"/>
            <c:spPr>
              <a:ln w="63500">
                <a:solidFill>
                  <a:schemeClr val="accent2"/>
                </a:solidFill>
              </a:ln>
            </c:spPr>
            <c:extLst xmlns:c16r2="http://schemas.microsoft.com/office/drawing/2015/06/chart">
              <c:ext xmlns:c16="http://schemas.microsoft.com/office/drawing/2014/chart" uri="{C3380CC4-5D6E-409C-BE32-E72D297353CC}">
                <c16:uniqueId val="{00000002-F79B-4B80-ABC2-94D9C4B741AC}"/>
              </c:ext>
            </c:extLst>
          </c:dPt>
          <c:cat>
            <c:strRef>
              <c:f>'AAP - Charts'!$W$3:$W$14</c:f>
              <c:strCache>
                <c:ptCount val="12"/>
                <c:pt idx="0">
                  <c:v>Month 1</c:v>
                </c:pt>
                <c:pt idx="1">
                  <c:v>Month 2</c:v>
                </c:pt>
                <c:pt idx="2">
                  <c:v>Month 3</c:v>
                </c:pt>
                <c:pt idx="3">
                  <c:v>Month 4</c:v>
                </c:pt>
                <c:pt idx="4">
                  <c:v>Month 5</c:v>
                </c:pt>
                <c:pt idx="5">
                  <c:v>Month 6</c:v>
                </c:pt>
                <c:pt idx="6">
                  <c:v>Month 7</c:v>
                </c:pt>
                <c:pt idx="7">
                  <c:v>Month 8</c:v>
                </c:pt>
                <c:pt idx="8">
                  <c:v>Month 9</c:v>
                </c:pt>
                <c:pt idx="9">
                  <c:v>Month 10</c:v>
                </c:pt>
                <c:pt idx="10">
                  <c:v>Month 11</c:v>
                </c:pt>
                <c:pt idx="11">
                  <c:v>Month 12</c:v>
                </c:pt>
              </c:strCache>
            </c:strRef>
          </c:cat>
          <c:val>
            <c:numRef>
              <c:f>'AAP - Charts'!$Y$3:$Y$14</c:f>
              <c:numCache>
                <c:formatCode>General</c:formatCode>
                <c:ptCount val="12"/>
                <c:pt idx="6" formatCode="0%">
                  <c:v>0.22</c:v>
                </c:pt>
                <c:pt idx="7" formatCode="0%">
                  <c:v>0.4</c:v>
                </c:pt>
                <c:pt idx="8" formatCode="0%">
                  <c:v>0.45</c:v>
                </c:pt>
                <c:pt idx="9" formatCode="0%">
                  <c:v>0.60000000000000009</c:v>
                </c:pt>
                <c:pt idx="10" formatCode="0%">
                  <c:v>0.8600000000000001</c:v>
                </c:pt>
                <c:pt idx="11" formatCode="0%">
                  <c:v>0.5</c:v>
                </c:pt>
              </c:numCache>
            </c:numRef>
          </c:val>
          <c:extLst xmlns:c16r2="http://schemas.microsoft.com/office/drawing/2015/06/chart">
            <c:ext xmlns:c16="http://schemas.microsoft.com/office/drawing/2014/chart" uri="{C3380CC4-5D6E-409C-BE32-E72D297353CC}">
              <c16:uniqueId val="{00000003-F79B-4B80-ABC2-94D9C4B741AC}"/>
            </c:ext>
          </c:extLst>
        </c:ser>
        <c:ser>
          <c:idx val="1"/>
          <c:order val="2"/>
          <c:tx>
            <c:v>Goal</c:v>
          </c:tx>
          <c:spPr>
            <a:ln w="38100">
              <a:solidFill>
                <a:srgbClr val="FF0000"/>
              </a:solidFill>
              <a:prstDash val="solid"/>
            </a:ln>
          </c:spPr>
          <c:marker>
            <c:symbol val="square"/>
            <c:size val="6"/>
            <c:spPr>
              <a:noFill/>
              <a:ln w="9525">
                <a:noFill/>
              </a:ln>
            </c:spPr>
          </c:marker>
          <c:cat>
            <c:strRef>
              <c:f>'AAP - Charts'!$W$3:$W$14</c:f>
              <c:strCache>
                <c:ptCount val="12"/>
                <c:pt idx="0">
                  <c:v>Month 1</c:v>
                </c:pt>
                <c:pt idx="1">
                  <c:v>Month 2</c:v>
                </c:pt>
                <c:pt idx="2">
                  <c:v>Month 3</c:v>
                </c:pt>
                <c:pt idx="3">
                  <c:v>Month 4</c:v>
                </c:pt>
                <c:pt idx="4">
                  <c:v>Month 5</c:v>
                </c:pt>
                <c:pt idx="5">
                  <c:v>Month 6</c:v>
                </c:pt>
                <c:pt idx="6">
                  <c:v>Month 7</c:v>
                </c:pt>
                <c:pt idx="7">
                  <c:v>Month 8</c:v>
                </c:pt>
                <c:pt idx="8">
                  <c:v>Month 9</c:v>
                </c:pt>
                <c:pt idx="9">
                  <c:v>Month 10</c:v>
                </c:pt>
                <c:pt idx="10">
                  <c:v>Month 11</c:v>
                </c:pt>
                <c:pt idx="11">
                  <c:v>Month 12</c:v>
                </c:pt>
              </c:strCache>
            </c:strRef>
          </c:cat>
          <c:val>
            <c:numRef>
              <c:f>AAP!$B$26:$B$37</c:f>
              <c:numCache>
                <c:formatCode>0%</c:formatCode>
                <c:ptCount val="12"/>
                <c:pt idx="0">
                  <c:v>0.60000000000000009</c:v>
                </c:pt>
                <c:pt idx="1">
                  <c:v>0.60000000000000009</c:v>
                </c:pt>
                <c:pt idx="2">
                  <c:v>0.60000000000000009</c:v>
                </c:pt>
                <c:pt idx="3">
                  <c:v>0.60000000000000009</c:v>
                </c:pt>
                <c:pt idx="4">
                  <c:v>0.60000000000000009</c:v>
                </c:pt>
                <c:pt idx="5">
                  <c:v>0.60000000000000009</c:v>
                </c:pt>
                <c:pt idx="6">
                  <c:v>0.60000000000000009</c:v>
                </c:pt>
                <c:pt idx="7">
                  <c:v>0.60000000000000009</c:v>
                </c:pt>
                <c:pt idx="8">
                  <c:v>0.60000000000000009</c:v>
                </c:pt>
                <c:pt idx="9">
                  <c:v>0.60000000000000009</c:v>
                </c:pt>
                <c:pt idx="10">
                  <c:v>0.60000000000000009</c:v>
                </c:pt>
                <c:pt idx="11">
                  <c:v>0.60000000000000009</c:v>
                </c:pt>
              </c:numCache>
            </c:numRef>
          </c:val>
          <c:extLst xmlns:c16r2="http://schemas.microsoft.com/office/drawing/2015/06/chart">
            <c:ext xmlns:c16="http://schemas.microsoft.com/office/drawing/2014/chart" uri="{C3380CC4-5D6E-409C-BE32-E72D297353CC}">
              <c16:uniqueId val="{00000004-F79B-4B80-ABC2-94D9C4B741AC}"/>
            </c:ext>
          </c:extLst>
        </c:ser>
        <c:dLbls/>
        <c:marker val="1"/>
        <c:axId val="55535488"/>
        <c:axId val="55537024"/>
      </c:lineChart>
      <c:catAx>
        <c:axId val="55535488"/>
        <c:scaling>
          <c:orientation val="minMax"/>
        </c:scaling>
        <c:axPos val="b"/>
        <c:numFmt formatCode="General" sourceLinked="1"/>
        <c:tickLblPos val="nextTo"/>
        <c:spPr>
          <a:ln w="3175">
            <a:solidFill>
              <a:srgbClr val="000000"/>
            </a:solidFill>
            <a:prstDash val="solid"/>
          </a:ln>
        </c:spPr>
        <c:txPr>
          <a:bodyPr rot="0" vert="horz"/>
          <a:lstStyle/>
          <a:p>
            <a:pPr>
              <a:defRPr sz="1600"/>
            </a:pPr>
            <a:endParaRPr lang="en-US"/>
          </a:p>
        </c:txPr>
        <c:crossAx val="55537024"/>
        <c:crosses val="autoZero"/>
        <c:auto val="1"/>
        <c:lblAlgn val="ctr"/>
        <c:lblOffset val="100"/>
        <c:tickLblSkip val="1"/>
        <c:tickMarkSkip val="1"/>
      </c:catAx>
      <c:valAx>
        <c:axId val="55537024"/>
        <c:scaling>
          <c:orientation val="minMax"/>
          <c:max val="1"/>
          <c:min val="0"/>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a:pPr>
            <a:endParaRPr lang="en-US"/>
          </a:p>
        </c:txPr>
        <c:crossAx val="55535488"/>
        <c:crosses val="autoZero"/>
        <c:crossBetween val="between"/>
        <c:majorUnit val="0.1"/>
      </c:valAx>
      <c:spPr>
        <a:solidFill>
          <a:srgbClr val="FFFFFF"/>
        </a:solidFill>
        <a:ln w="12700">
          <a:solidFill>
            <a:srgbClr val="808080"/>
          </a:solidFill>
          <a:prstDash val="solid"/>
        </a:ln>
      </c:spPr>
    </c:plotArea>
    <c:legend>
      <c:legendPos val="b"/>
      <c:layout>
        <c:manualLayout>
          <c:xMode val="edge"/>
          <c:yMode val="edge"/>
          <c:x val="0.11847968371042228"/>
          <c:y val="0.8756561679790027"/>
          <c:w val="0.76304030034220405"/>
          <c:h val="0.12434383202099737"/>
        </c:manualLayout>
      </c:layout>
    </c:legend>
    <c:plotVisOnly val="1"/>
    <c:dispBlanksAs val="gap"/>
  </c:chart>
  <c:spPr>
    <a:solidFill>
      <a:srgbClr val="FFFFFF"/>
    </a:solidFill>
    <a:ln w="3175">
      <a:solidFill>
        <a:srgbClr val="000000"/>
      </a:solidFill>
      <a:prstDash val="solid"/>
    </a:ln>
  </c:spPr>
  <c:txPr>
    <a:bodyPr/>
    <a:lstStyle/>
    <a:p>
      <a:pPr>
        <a:defRPr sz="2800" b="0" i="0" u="none" strike="noStrike" baseline="0">
          <a:solidFill>
            <a:srgbClr val="000000"/>
          </a:solidFill>
          <a:latin typeface="Calibri"/>
          <a:ea typeface="Calibri"/>
          <a:cs typeface="Calibri"/>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C835E7-E828-465B-B249-122A519E03BC}" type="doc">
      <dgm:prSet loTypeId="urn:microsoft.com/office/officeart/2005/8/layout/chevron1" loCatId="process" qsTypeId="urn:microsoft.com/office/officeart/2005/8/quickstyle/simple1" qsCatId="simple" csTypeId="urn:microsoft.com/office/officeart/2005/8/colors/accent6_2" csCatId="accent6" phldr="1"/>
      <dgm:spPr/>
      <dgm:t>
        <a:bodyPr/>
        <a:lstStyle/>
        <a:p>
          <a:endParaRPr lang="en-US"/>
        </a:p>
      </dgm:t>
    </dgm:pt>
    <dgm:pt modelId="{3C11EFA9-83D9-4849-BF84-F6AFD34AA4BA}">
      <dgm:prSet phldrT="[Text]" custT="1"/>
      <dgm:spPr>
        <a:solidFill>
          <a:schemeClr val="accent1"/>
        </a:solidFill>
      </dgm:spPr>
      <dgm:t>
        <a:bodyPr lIns="0" tIns="0" rIns="0" bIns="0"/>
        <a:lstStyle/>
        <a:p>
          <a:r>
            <a:rPr lang="en-US" sz="2000" dirty="0" smtClean="0"/>
            <a:t>Assessment Visit</a:t>
          </a:r>
          <a:endParaRPr lang="en-US" sz="2000" dirty="0"/>
        </a:p>
      </dgm:t>
    </dgm:pt>
    <dgm:pt modelId="{CDB57C37-2B77-44A3-993D-9E96D3F6E8C1}" type="parTrans" cxnId="{31C5F6D4-A935-4B68-9AC9-8853D09FED51}">
      <dgm:prSet/>
      <dgm:spPr/>
      <dgm:t>
        <a:bodyPr/>
        <a:lstStyle/>
        <a:p>
          <a:endParaRPr lang="en-US" sz="2000"/>
        </a:p>
      </dgm:t>
    </dgm:pt>
    <dgm:pt modelId="{C392FFAF-F588-4CAF-99BA-3AB747DA4721}" type="sibTrans" cxnId="{31C5F6D4-A935-4B68-9AC9-8853D09FED51}">
      <dgm:prSet/>
      <dgm:spPr/>
      <dgm:t>
        <a:bodyPr/>
        <a:lstStyle/>
        <a:p>
          <a:endParaRPr lang="en-US" sz="2000"/>
        </a:p>
      </dgm:t>
    </dgm:pt>
    <dgm:pt modelId="{CA220BFD-72D2-46DF-8CE6-D07A51270AEE}">
      <dgm:prSet phldrT="[Text]" custT="1"/>
      <dgm:spPr>
        <a:solidFill>
          <a:schemeClr val="accent1"/>
        </a:solidFill>
      </dgm:spPr>
      <dgm:t>
        <a:bodyPr lIns="0" tIns="0" rIns="0" bIns="0"/>
        <a:lstStyle/>
        <a:p>
          <a:r>
            <a:rPr lang="en-US" sz="2000" dirty="0" smtClean="0"/>
            <a:t>Treatment Visit</a:t>
          </a:r>
          <a:endParaRPr lang="en-US" sz="2000" dirty="0"/>
        </a:p>
      </dgm:t>
    </dgm:pt>
    <dgm:pt modelId="{A001CEED-58A1-47F7-92C0-BB373E4FB378}" type="parTrans" cxnId="{57077306-6367-46BD-9F94-A07AC0DB6D6A}">
      <dgm:prSet/>
      <dgm:spPr/>
      <dgm:t>
        <a:bodyPr/>
        <a:lstStyle/>
        <a:p>
          <a:endParaRPr lang="en-US" sz="2000"/>
        </a:p>
      </dgm:t>
    </dgm:pt>
    <dgm:pt modelId="{EA421977-2018-4A26-85E8-63A13AA41255}" type="sibTrans" cxnId="{57077306-6367-46BD-9F94-A07AC0DB6D6A}">
      <dgm:prSet/>
      <dgm:spPr/>
      <dgm:t>
        <a:bodyPr/>
        <a:lstStyle/>
        <a:p>
          <a:endParaRPr lang="en-US" sz="2000"/>
        </a:p>
      </dgm:t>
    </dgm:pt>
    <dgm:pt modelId="{EC93CFE9-86BE-4681-AFBC-11CE1329D688}">
      <dgm:prSet phldrT="[Text]" custT="1"/>
      <dgm:spPr>
        <a:solidFill>
          <a:schemeClr val="accent1"/>
        </a:solidFill>
      </dgm:spPr>
      <dgm:t>
        <a:bodyPr lIns="0" tIns="0" rIns="0" bIns="0"/>
        <a:lstStyle/>
        <a:p>
          <a:r>
            <a:rPr lang="en-US" sz="2000" dirty="0" smtClean="0"/>
            <a:t>Treatment Follow-up </a:t>
          </a:r>
          <a:endParaRPr lang="en-US" sz="2000" dirty="0"/>
        </a:p>
      </dgm:t>
    </dgm:pt>
    <dgm:pt modelId="{BDF19134-9D3B-4D21-9797-1F736890EBE2}" type="parTrans" cxnId="{CD6B5C48-5690-4AE5-9893-2EA501D88A32}">
      <dgm:prSet/>
      <dgm:spPr/>
      <dgm:t>
        <a:bodyPr/>
        <a:lstStyle/>
        <a:p>
          <a:endParaRPr lang="en-US" sz="2000"/>
        </a:p>
      </dgm:t>
    </dgm:pt>
    <dgm:pt modelId="{699469E8-D235-41C8-AA12-76B5A323F6FC}" type="sibTrans" cxnId="{CD6B5C48-5690-4AE5-9893-2EA501D88A32}">
      <dgm:prSet/>
      <dgm:spPr/>
      <dgm:t>
        <a:bodyPr/>
        <a:lstStyle/>
        <a:p>
          <a:endParaRPr lang="en-US" sz="2000"/>
        </a:p>
      </dgm:t>
    </dgm:pt>
    <dgm:pt modelId="{06104DFF-6057-4A48-B5C5-F5F231A06CE1}">
      <dgm:prSet custT="1"/>
      <dgm:spPr>
        <a:solidFill>
          <a:schemeClr val="accent1"/>
        </a:solidFill>
      </dgm:spPr>
      <dgm:t>
        <a:bodyPr lIns="0" tIns="0" rIns="0" bIns="0"/>
        <a:lstStyle/>
        <a:p>
          <a:r>
            <a:rPr lang="en-US" sz="2000" dirty="0" smtClean="0"/>
            <a:t>Long-term</a:t>
          </a:r>
          <a:br>
            <a:rPr lang="en-US" sz="2000" dirty="0" smtClean="0"/>
          </a:br>
          <a:r>
            <a:rPr lang="en-US" sz="2000" dirty="0" smtClean="0"/>
            <a:t>Follow-up</a:t>
          </a:r>
          <a:endParaRPr lang="en-US" sz="2000" dirty="0"/>
        </a:p>
      </dgm:t>
    </dgm:pt>
    <dgm:pt modelId="{6EBEF2A6-6F3E-48EF-9B5C-FE4C36D28485}" type="parTrans" cxnId="{B8E4FFF0-9D45-4A77-86C7-C637C7F45286}">
      <dgm:prSet/>
      <dgm:spPr/>
      <dgm:t>
        <a:bodyPr/>
        <a:lstStyle/>
        <a:p>
          <a:endParaRPr lang="en-US" sz="2000"/>
        </a:p>
      </dgm:t>
    </dgm:pt>
    <dgm:pt modelId="{4E483119-048C-4673-B4BF-334AD2840761}" type="sibTrans" cxnId="{B8E4FFF0-9D45-4A77-86C7-C637C7F45286}">
      <dgm:prSet/>
      <dgm:spPr/>
      <dgm:t>
        <a:bodyPr/>
        <a:lstStyle/>
        <a:p>
          <a:endParaRPr lang="en-US" sz="2000"/>
        </a:p>
      </dgm:t>
    </dgm:pt>
    <dgm:pt modelId="{7F193845-E494-46E2-8C95-E41ED9FEA4BB}" type="pres">
      <dgm:prSet presAssocID="{30C835E7-E828-465B-B249-122A519E03BC}" presName="Name0" presStyleCnt="0">
        <dgm:presLayoutVars>
          <dgm:dir/>
          <dgm:animLvl val="lvl"/>
          <dgm:resizeHandles val="exact"/>
        </dgm:presLayoutVars>
      </dgm:prSet>
      <dgm:spPr/>
      <dgm:t>
        <a:bodyPr/>
        <a:lstStyle/>
        <a:p>
          <a:endParaRPr lang="en-US"/>
        </a:p>
      </dgm:t>
    </dgm:pt>
    <dgm:pt modelId="{F2DBCF4C-E63E-4F71-AB4C-B0BCDE5B35FD}" type="pres">
      <dgm:prSet presAssocID="{3C11EFA9-83D9-4849-BF84-F6AFD34AA4BA}" presName="parTxOnly" presStyleLbl="node1" presStyleIdx="0" presStyleCnt="4" custScaleX="84778">
        <dgm:presLayoutVars>
          <dgm:chMax val="0"/>
          <dgm:chPref val="0"/>
          <dgm:bulletEnabled val="1"/>
        </dgm:presLayoutVars>
      </dgm:prSet>
      <dgm:spPr/>
      <dgm:t>
        <a:bodyPr/>
        <a:lstStyle/>
        <a:p>
          <a:endParaRPr lang="en-US"/>
        </a:p>
      </dgm:t>
    </dgm:pt>
    <dgm:pt modelId="{1AC9AC3D-80BC-425A-9CEF-8A44FC96763A}" type="pres">
      <dgm:prSet presAssocID="{C392FFAF-F588-4CAF-99BA-3AB747DA4721}" presName="parTxOnlySpace" presStyleCnt="0"/>
      <dgm:spPr/>
    </dgm:pt>
    <dgm:pt modelId="{C7E5A4F5-98BA-4A6C-ADA3-C99DC4A52114}" type="pres">
      <dgm:prSet presAssocID="{CA220BFD-72D2-46DF-8CE6-D07A51270AEE}" presName="parTxOnly" presStyleLbl="node1" presStyleIdx="1" presStyleCnt="4" custScaleX="82533">
        <dgm:presLayoutVars>
          <dgm:chMax val="0"/>
          <dgm:chPref val="0"/>
          <dgm:bulletEnabled val="1"/>
        </dgm:presLayoutVars>
      </dgm:prSet>
      <dgm:spPr/>
      <dgm:t>
        <a:bodyPr/>
        <a:lstStyle/>
        <a:p>
          <a:endParaRPr lang="en-US"/>
        </a:p>
      </dgm:t>
    </dgm:pt>
    <dgm:pt modelId="{EDE2B916-5876-4C4C-8B42-9A28847913B9}" type="pres">
      <dgm:prSet presAssocID="{EA421977-2018-4A26-85E8-63A13AA41255}" presName="parTxOnlySpace" presStyleCnt="0"/>
      <dgm:spPr/>
    </dgm:pt>
    <dgm:pt modelId="{887AC386-4E52-41DF-8BA8-340A91350BB6}" type="pres">
      <dgm:prSet presAssocID="{EC93CFE9-86BE-4681-AFBC-11CE1329D688}" presName="parTxOnly" presStyleLbl="node1" presStyleIdx="2" presStyleCnt="4" custScaleX="90422">
        <dgm:presLayoutVars>
          <dgm:chMax val="0"/>
          <dgm:chPref val="0"/>
          <dgm:bulletEnabled val="1"/>
        </dgm:presLayoutVars>
      </dgm:prSet>
      <dgm:spPr/>
      <dgm:t>
        <a:bodyPr/>
        <a:lstStyle/>
        <a:p>
          <a:endParaRPr lang="en-US"/>
        </a:p>
      </dgm:t>
    </dgm:pt>
    <dgm:pt modelId="{614527F7-8BFB-43CA-91BA-BEF27C4BD2AD}" type="pres">
      <dgm:prSet presAssocID="{699469E8-D235-41C8-AA12-76B5A323F6FC}" presName="parTxOnlySpace" presStyleCnt="0"/>
      <dgm:spPr/>
    </dgm:pt>
    <dgm:pt modelId="{5752755A-0744-43E4-9826-D5821114E644}" type="pres">
      <dgm:prSet presAssocID="{06104DFF-6057-4A48-B5C5-F5F231A06CE1}" presName="parTxOnly" presStyleLbl="node1" presStyleIdx="3" presStyleCnt="4" custScaleX="90594">
        <dgm:presLayoutVars>
          <dgm:chMax val="0"/>
          <dgm:chPref val="0"/>
          <dgm:bulletEnabled val="1"/>
        </dgm:presLayoutVars>
      </dgm:prSet>
      <dgm:spPr/>
      <dgm:t>
        <a:bodyPr/>
        <a:lstStyle/>
        <a:p>
          <a:endParaRPr lang="en-US"/>
        </a:p>
      </dgm:t>
    </dgm:pt>
  </dgm:ptLst>
  <dgm:cxnLst>
    <dgm:cxn modelId="{8DAD11DE-EB4E-430D-8057-8A3BA0B18A6E}" type="presOf" srcId="{30C835E7-E828-465B-B249-122A519E03BC}" destId="{7F193845-E494-46E2-8C95-E41ED9FEA4BB}" srcOrd="0" destOrd="0" presId="urn:microsoft.com/office/officeart/2005/8/layout/chevron1"/>
    <dgm:cxn modelId="{57077306-6367-46BD-9F94-A07AC0DB6D6A}" srcId="{30C835E7-E828-465B-B249-122A519E03BC}" destId="{CA220BFD-72D2-46DF-8CE6-D07A51270AEE}" srcOrd="1" destOrd="0" parTransId="{A001CEED-58A1-47F7-92C0-BB373E4FB378}" sibTransId="{EA421977-2018-4A26-85E8-63A13AA41255}"/>
    <dgm:cxn modelId="{09DCF319-C730-4FBE-BA00-B6B92621DA5B}" type="presOf" srcId="{06104DFF-6057-4A48-B5C5-F5F231A06CE1}" destId="{5752755A-0744-43E4-9826-D5821114E644}" srcOrd="0" destOrd="0" presId="urn:microsoft.com/office/officeart/2005/8/layout/chevron1"/>
    <dgm:cxn modelId="{033ACC29-1599-4A89-85E2-D9F73883F528}" type="presOf" srcId="{EC93CFE9-86BE-4681-AFBC-11CE1329D688}" destId="{887AC386-4E52-41DF-8BA8-340A91350BB6}" srcOrd="0" destOrd="0" presId="urn:microsoft.com/office/officeart/2005/8/layout/chevron1"/>
    <dgm:cxn modelId="{CD6B5C48-5690-4AE5-9893-2EA501D88A32}" srcId="{30C835E7-E828-465B-B249-122A519E03BC}" destId="{EC93CFE9-86BE-4681-AFBC-11CE1329D688}" srcOrd="2" destOrd="0" parTransId="{BDF19134-9D3B-4D21-9797-1F736890EBE2}" sibTransId="{699469E8-D235-41C8-AA12-76B5A323F6FC}"/>
    <dgm:cxn modelId="{F989A7CF-6A4C-4CB0-BAF6-592CE0EE3F03}" type="presOf" srcId="{3C11EFA9-83D9-4849-BF84-F6AFD34AA4BA}" destId="{F2DBCF4C-E63E-4F71-AB4C-B0BCDE5B35FD}" srcOrd="0" destOrd="0" presId="urn:microsoft.com/office/officeart/2005/8/layout/chevron1"/>
    <dgm:cxn modelId="{C0DA1958-D737-421F-BB58-2EADA28706EE}" type="presOf" srcId="{CA220BFD-72D2-46DF-8CE6-D07A51270AEE}" destId="{C7E5A4F5-98BA-4A6C-ADA3-C99DC4A52114}" srcOrd="0" destOrd="0" presId="urn:microsoft.com/office/officeart/2005/8/layout/chevron1"/>
    <dgm:cxn modelId="{31C5F6D4-A935-4B68-9AC9-8853D09FED51}" srcId="{30C835E7-E828-465B-B249-122A519E03BC}" destId="{3C11EFA9-83D9-4849-BF84-F6AFD34AA4BA}" srcOrd="0" destOrd="0" parTransId="{CDB57C37-2B77-44A3-993D-9E96D3F6E8C1}" sibTransId="{C392FFAF-F588-4CAF-99BA-3AB747DA4721}"/>
    <dgm:cxn modelId="{B8E4FFF0-9D45-4A77-86C7-C637C7F45286}" srcId="{30C835E7-E828-465B-B249-122A519E03BC}" destId="{06104DFF-6057-4A48-B5C5-F5F231A06CE1}" srcOrd="3" destOrd="0" parTransId="{6EBEF2A6-6F3E-48EF-9B5C-FE4C36D28485}" sibTransId="{4E483119-048C-4673-B4BF-334AD2840761}"/>
    <dgm:cxn modelId="{028AD749-F716-4056-9457-98C34E967EB1}" type="presParOf" srcId="{7F193845-E494-46E2-8C95-E41ED9FEA4BB}" destId="{F2DBCF4C-E63E-4F71-AB4C-B0BCDE5B35FD}" srcOrd="0" destOrd="0" presId="urn:microsoft.com/office/officeart/2005/8/layout/chevron1"/>
    <dgm:cxn modelId="{D4BC2100-9CFE-4C75-85F4-5DD3C9F54BA8}" type="presParOf" srcId="{7F193845-E494-46E2-8C95-E41ED9FEA4BB}" destId="{1AC9AC3D-80BC-425A-9CEF-8A44FC96763A}" srcOrd="1" destOrd="0" presId="urn:microsoft.com/office/officeart/2005/8/layout/chevron1"/>
    <dgm:cxn modelId="{130F3FCF-9BC0-4EE2-947C-87D03B62E30C}" type="presParOf" srcId="{7F193845-E494-46E2-8C95-E41ED9FEA4BB}" destId="{C7E5A4F5-98BA-4A6C-ADA3-C99DC4A52114}" srcOrd="2" destOrd="0" presId="urn:microsoft.com/office/officeart/2005/8/layout/chevron1"/>
    <dgm:cxn modelId="{DB0351EC-661D-45B0-AF49-F3E5B33F1F12}" type="presParOf" srcId="{7F193845-E494-46E2-8C95-E41ED9FEA4BB}" destId="{EDE2B916-5876-4C4C-8B42-9A28847913B9}" srcOrd="3" destOrd="0" presId="urn:microsoft.com/office/officeart/2005/8/layout/chevron1"/>
    <dgm:cxn modelId="{F7885380-8376-4631-BB44-7E7B3105426E}" type="presParOf" srcId="{7F193845-E494-46E2-8C95-E41ED9FEA4BB}" destId="{887AC386-4E52-41DF-8BA8-340A91350BB6}" srcOrd="4" destOrd="0" presId="urn:microsoft.com/office/officeart/2005/8/layout/chevron1"/>
    <dgm:cxn modelId="{3144D5BE-7DDB-409C-9725-8609349DC85E}" type="presParOf" srcId="{7F193845-E494-46E2-8C95-E41ED9FEA4BB}" destId="{614527F7-8BFB-43CA-91BA-BEF27C4BD2AD}" srcOrd="5" destOrd="0" presId="urn:microsoft.com/office/officeart/2005/8/layout/chevron1"/>
    <dgm:cxn modelId="{DA147418-7B7A-47B1-A8D6-6668BEEFFB17}" type="presParOf" srcId="{7F193845-E494-46E2-8C95-E41ED9FEA4BB}" destId="{5752755A-0744-43E4-9826-D5821114E644}"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C835E7-E828-465B-B249-122A519E03BC}" type="doc">
      <dgm:prSet loTypeId="urn:microsoft.com/office/officeart/2005/8/layout/chevron1" loCatId="process" qsTypeId="urn:microsoft.com/office/officeart/2005/8/quickstyle/simple1" qsCatId="simple" csTypeId="urn:microsoft.com/office/officeart/2005/8/colors/accent6_2" csCatId="accent6" phldr="1"/>
      <dgm:spPr/>
      <dgm:t>
        <a:bodyPr/>
        <a:lstStyle/>
        <a:p>
          <a:endParaRPr lang="en-US"/>
        </a:p>
      </dgm:t>
    </dgm:pt>
    <dgm:pt modelId="{3C11EFA9-83D9-4849-BF84-F6AFD34AA4BA}">
      <dgm:prSet phldrT="[Text]" custT="1"/>
      <dgm:spPr>
        <a:solidFill>
          <a:schemeClr val="accent1"/>
        </a:solidFill>
      </dgm:spPr>
      <dgm:t>
        <a:bodyPr lIns="0" tIns="0" rIns="0" bIns="0"/>
        <a:lstStyle/>
        <a:p>
          <a:r>
            <a:rPr lang="en-US" sz="2000" b="1" dirty="0" smtClean="0">
              <a:solidFill>
                <a:schemeClr val="tx1"/>
              </a:solidFill>
            </a:rPr>
            <a:t>Assessment Visit</a:t>
          </a:r>
          <a:endParaRPr lang="en-US" sz="2000" b="1" dirty="0">
            <a:solidFill>
              <a:schemeClr val="tx1"/>
            </a:solidFill>
          </a:endParaRPr>
        </a:p>
      </dgm:t>
    </dgm:pt>
    <dgm:pt modelId="{CDB57C37-2B77-44A3-993D-9E96D3F6E8C1}" type="parTrans" cxnId="{31C5F6D4-A935-4B68-9AC9-8853D09FED51}">
      <dgm:prSet/>
      <dgm:spPr/>
      <dgm:t>
        <a:bodyPr/>
        <a:lstStyle/>
        <a:p>
          <a:endParaRPr lang="en-US" sz="2000"/>
        </a:p>
      </dgm:t>
    </dgm:pt>
    <dgm:pt modelId="{C392FFAF-F588-4CAF-99BA-3AB747DA4721}" type="sibTrans" cxnId="{31C5F6D4-A935-4B68-9AC9-8853D09FED51}">
      <dgm:prSet/>
      <dgm:spPr/>
      <dgm:t>
        <a:bodyPr/>
        <a:lstStyle/>
        <a:p>
          <a:endParaRPr lang="en-US" sz="2000"/>
        </a:p>
      </dgm:t>
    </dgm:pt>
    <dgm:pt modelId="{CA220BFD-72D2-46DF-8CE6-D07A51270AEE}">
      <dgm:prSet phldrT="[Text]" custT="1"/>
      <dgm:spPr>
        <a:solidFill>
          <a:schemeClr val="accent1"/>
        </a:solidFill>
      </dgm:spPr>
      <dgm:t>
        <a:bodyPr lIns="0" tIns="0" rIns="0" bIns="0"/>
        <a:lstStyle/>
        <a:p>
          <a:r>
            <a:rPr lang="en-US" sz="2000" dirty="0" smtClean="0"/>
            <a:t>Treatment Visit</a:t>
          </a:r>
          <a:endParaRPr lang="en-US" sz="2000" dirty="0"/>
        </a:p>
      </dgm:t>
    </dgm:pt>
    <dgm:pt modelId="{A001CEED-58A1-47F7-92C0-BB373E4FB378}" type="parTrans" cxnId="{57077306-6367-46BD-9F94-A07AC0DB6D6A}">
      <dgm:prSet/>
      <dgm:spPr/>
      <dgm:t>
        <a:bodyPr/>
        <a:lstStyle/>
        <a:p>
          <a:endParaRPr lang="en-US" sz="2000"/>
        </a:p>
      </dgm:t>
    </dgm:pt>
    <dgm:pt modelId="{EA421977-2018-4A26-85E8-63A13AA41255}" type="sibTrans" cxnId="{57077306-6367-46BD-9F94-A07AC0DB6D6A}">
      <dgm:prSet/>
      <dgm:spPr/>
      <dgm:t>
        <a:bodyPr/>
        <a:lstStyle/>
        <a:p>
          <a:endParaRPr lang="en-US" sz="2000"/>
        </a:p>
      </dgm:t>
    </dgm:pt>
    <dgm:pt modelId="{EC93CFE9-86BE-4681-AFBC-11CE1329D688}">
      <dgm:prSet phldrT="[Text]" custT="1"/>
      <dgm:spPr>
        <a:solidFill>
          <a:schemeClr val="accent1"/>
        </a:solidFill>
      </dgm:spPr>
      <dgm:t>
        <a:bodyPr lIns="0" tIns="0" rIns="0" bIns="0"/>
        <a:lstStyle/>
        <a:p>
          <a:r>
            <a:rPr lang="en-US" sz="2000" dirty="0" smtClean="0"/>
            <a:t>Treatment Follow-up </a:t>
          </a:r>
          <a:endParaRPr lang="en-US" sz="2000" dirty="0"/>
        </a:p>
      </dgm:t>
    </dgm:pt>
    <dgm:pt modelId="{BDF19134-9D3B-4D21-9797-1F736890EBE2}" type="parTrans" cxnId="{CD6B5C48-5690-4AE5-9893-2EA501D88A32}">
      <dgm:prSet/>
      <dgm:spPr/>
      <dgm:t>
        <a:bodyPr/>
        <a:lstStyle/>
        <a:p>
          <a:endParaRPr lang="en-US" sz="2000"/>
        </a:p>
      </dgm:t>
    </dgm:pt>
    <dgm:pt modelId="{699469E8-D235-41C8-AA12-76B5A323F6FC}" type="sibTrans" cxnId="{CD6B5C48-5690-4AE5-9893-2EA501D88A32}">
      <dgm:prSet/>
      <dgm:spPr/>
      <dgm:t>
        <a:bodyPr/>
        <a:lstStyle/>
        <a:p>
          <a:endParaRPr lang="en-US" sz="2000"/>
        </a:p>
      </dgm:t>
    </dgm:pt>
    <dgm:pt modelId="{06104DFF-6057-4A48-B5C5-F5F231A06CE1}">
      <dgm:prSet custT="1"/>
      <dgm:spPr>
        <a:solidFill>
          <a:schemeClr val="accent1"/>
        </a:solidFill>
      </dgm:spPr>
      <dgm:t>
        <a:bodyPr lIns="0" tIns="0" rIns="0" bIns="0"/>
        <a:lstStyle/>
        <a:p>
          <a:r>
            <a:rPr lang="en-US" sz="2000" dirty="0" smtClean="0"/>
            <a:t>Long-term</a:t>
          </a:r>
          <a:br>
            <a:rPr lang="en-US" sz="2000" dirty="0" smtClean="0"/>
          </a:br>
          <a:r>
            <a:rPr lang="en-US" sz="2000" dirty="0" smtClean="0"/>
            <a:t>Follow-up</a:t>
          </a:r>
          <a:endParaRPr lang="en-US" sz="2000" dirty="0"/>
        </a:p>
      </dgm:t>
    </dgm:pt>
    <dgm:pt modelId="{6EBEF2A6-6F3E-48EF-9B5C-FE4C36D28485}" type="parTrans" cxnId="{B8E4FFF0-9D45-4A77-86C7-C637C7F45286}">
      <dgm:prSet/>
      <dgm:spPr/>
      <dgm:t>
        <a:bodyPr/>
        <a:lstStyle/>
        <a:p>
          <a:endParaRPr lang="en-US" sz="2000"/>
        </a:p>
      </dgm:t>
    </dgm:pt>
    <dgm:pt modelId="{4E483119-048C-4673-B4BF-334AD2840761}" type="sibTrans" cxnId="{B8E4FFF0-9D45-4A77-86C7-C637C7F45286}">
      <dgm:prSet/>
      <dgm:spPr/>
      <dgm:t>
        <a:bodyPr/>
        <a:lstStyle/>
        <a:p>
          <a:endParaRPr lang="en-US" sz="2000"/>
        </a:p>
      </dgm:t>
    </dgm:pt>
    <dgm:pt modelId="{7F193845-E494-46E2-8C95-E41ED9FEA4BB}" type="pres">
      <dgm:prSet presAssocID="{30C835E7-E828-465B-B249-122A519E03BC}" presName="Name0" presStyleCnt="0">
        <dgm:presLayoutVars>
          <dgm:dir/>
          <dgm:animLvl val="lvl"/>
          <dgm:resizeHandles val="exact"/>
        </dgm:presLayoutVars>
      </dgm:prSet>
      <dgm:spPr/>
      <dgm:t>
        <a:bodyPr/>
        <a:lstStyle/>
        <a:p>
          <a:endParaRPr lang="en-US"/>
        </a:p>
      </dgm:t>
    </dgm:pt>
    <dgm:pt modelId="{F2DBCF4C-E63E-4F71-AB4C-B0BCDE5B35FD}" type="pres">
      <dgm:prSet presAssocID="{3C11EFA9-83D9-4849-BF84-F6AFD34AA4BA}" presName="parTxOnly" presStyleLbl="node1" presStyleIdx="0" presStyleCnt="4" custScaleX="84778">
        <dgm:presLayoutVars>
          <dgm:chMax val="0"/>
          <dgm:chPref val="0"/>
          <dgm:bulletEnabled val="1"/>
        </dgm:presLayoutVars>
      </dgm:prSet>
      <dgm:spPr/>
      <dgm:t>
        <a:bodyPr/>
        <a:lstStyle/>
        <a:p>
          <a:endParaRPr lang="en-US"/>
        </a:p>
      </dgm:t>
    </dgm:pt>
    <dgm:pt modelId="{1AC9AC3D-80BC-425A-9CEF-8A44FC96763A}" type="pres">
      <dgm:prSet presAssocID="{C392FFAF-F588-4CAF-99BA-3AB747DA4721}" presName="parTxOnlySpace" presStyleCnt="0"/>
      <dgm:spPr/>
    </dgm:pt>
    <dgm:pt modelId="{C7E5A4F5-98BA-4A6C-ADA3-C99DC4A52114}" type="pres">
      <dgm:prSet presAssocID="{CA220BFD-72D2-46DF-8CE6-D07A51270AEE}" presName="parTxOnly" presStyleLbl="node1" presStyleIdx="1" presStyleCnt="4" custScaleX="82533">
        <dgm:presLayoutVars>
          <dgm:chMax val="0"/>
          <dgm:chPref val="0"/>
          <dgm:bulletEnabled val="1"/>
        </dgm:presLayoutVars>
      </dgm:prSet>
      <dgm:spPr/>
      <dgm:t>
        <a:bodyPr/>
        <a:lstStyle/>
        <a:p>
          <a:endParaRPr lang="en-US"/>
        </a:p>
      </dgm:t>
    </dgm:pt>
    <dgm:pt modelId="{EDE2B916-5876-4C4C-8B42-9A28847913B9}" type="pres">
      <dgm:prSet presAssocID="{EA421977-2018-4A26-85E8-63A13AA41255}" presName="parTxOnlySpace" presStyleCnt="0"/>
      <dgm:spPr/>
    </dgm:pt>
    <dgm:pt modelId="{887AC386-4E52-41DF-8BA8-340A91350BB6}" type="pres">
      <dgm:prSet presAssocID="{EC93CFE9-86BE-4681-AFBC-11CE1329D688}" presName="parTxOnly" presStyleLbl="node1" presStyleIdx="2" presStyleCnt="4" custScaleX="90422">
        <dgm:presLayoutVars>
          <dgm:chMax val="0"/>
          <dgm:chPref val="0"/>
          <dgm:bulletEnabled val="1"/>
        </dgm:presLayoutVars>
      </dgm:prSet>
      <dgm:spPr/>
      <dgm:t>
        <a:bodyPr/>
        <a:lstStyle/>
        <a:p>
          <a:endParaRPr lang="en-US"/>
        </a:p>
      </dgm:t>
    </dgm:pt>
    <dgm:pt modelId="{614527F7-8BFB-43CA-91BA-BEF27C4BD2AD}" type="pres">
      <dgm:prSet presAssocID="{699469E8-D235-41C8-AA12-76B5A323F6FC}" presName="parTxOnlySpace" presStyleCnt="0"/>
      <dgm:spPr/>
    </dgm:pt>
    <dgm:pt modelId="{5752755A-0744-43E4-9826-D5821114E644}" type="pres">
      <dgm:prSet presAssocID="{06104DFF-6057-4A48-B5C5-F5F231A06CE1}" presName="parTxOnly" presStyleLbl="node1" presStyleIdx="3" presStyleCnt="4" custScaleX="90594">
        <dgm:presLayoutVars>
          <dgm:chMax val="0"/>
          <dgm:chPref val="0"/>
          <dgm:bulletEnabled val="1"/>
        </dgm:presLayoutVars>
      </dgm:prSet>
      <dgm:spPr/>
      <dgm:t>
        <a:bodyPr/>
        <a:lstStyle/>
        <a:p>
          <a:endParaRPr lang="en-US"/>
        </a:p>
      </dgm:t>
    </dgm:pt>
  </dgm:ptLst>
  <dgm:cxnLst>
    <dgm:cxn modelId="{4F6A3B5E-FEEF-4883-8E6E-BF01DCA836F6}" type="presOf" srcId="{CA220BFD-72D2-46DF-8CE6-D07A51270AEE}" destId="{C7E5A4F5-98BA-4A6C-ADA3-C99DC4A52114}" srcOrd="0" destOrd="0" presId="urn:microsoft.com/office/officeart/2005/8/layout/chevron1"/>
    <dgm:cxn modelId="{57077306-6367-46BD-9F94-A07AC0DB6D6A}" srcId="{30C835E7-E828-465B-B249-122A519E03BC}" destId="{CA220BFD-72D2-46DF-8CE6-D07A51270AEE}" srcOrd="1" destOrd="0" parTransId="{A001CEED-58A1-47F7-92C0-BB373E4FB378}" sibTransId="{EA421977-2018-4A26-85E8-63A13AA41255}"/>
    <dgm:cxn modelId="{C2FFA439-B28B-4B0C-886A-8F5A0B8334D2}" type="presOf" srcId="{3C11EFA9-83D9-4849-BF84-F6AFD34AA4BA}" destId="{F2DBCF4C-E63E-4F71-AB4C-B0BCDE5B35FD}" srcOrd="0" destOrd="0" presId="urn:microsoft.com/office/officeart/2005/8/layout/chevron1"/>
    <dgm:cxn modelId="{D40BB0D7-32E8-497A-939F-C69EDA87C680}" type="presOf" srcId="{06104DFF-6057-4A48-B5C5-F5F231A06CE1}" destId="{5752755A-0744-43E4-9826-D5821114E644}" srcOrd="0" destOrd="0" presId="urn:microsoft.com/office/officeart/2005/8/layout/chevron1"/>
    <dgm:cxn modelId="{2C2ACEB1-BBBE-422B-9171-E5C751372753}" type="presOf" srcId="{EC93CFE9-86BE-4681-AFBC-11CE1329D688}" destId="{887AC386-4E52-41DF-8BA8-340A91350BB6}" srcOrd="0" destOrd="0" presId="urn:microsoft.com/office/officeart/2005/8/layout/chevron1"/>
    <dgm:cxn modelId="{CD6B5C48-5690-4AE5-9893-2EA501D88A32}" srcId="{30C835E7-E828-465B-B249-122A519E03BC}" destId="{EC93CFE9-86BE-4681-AFBC-11CE1329D688}" srcOrd="2" destOrd="0" parTransId="{BDF19134-9D3B-4D21-9797-1F736890EBE2}" sibTransId="{699469E8-D235-41C8-AA12-76B5A323F6FC}"/>
    <dgm:cxn modelId="{31C5F6D4-A935-4B68-9AC9-8853D09FED51}" srcId="{30C835E7-E828-465B-B249-122A519E03BC}" destId="{3C11EFA9-83D9-4849-BF84-F6AFD34AA4BA}" srcOrd="0" destOrd="0" parTransId="{CDB57C37-2B77-44A3-993D-9E96D3F6E8C1}" sibTransId="{C392FFAF-F588-4CAF-99BA-3AB747DA4721}"/>
    <dgm:cxn modelId="{DC445BA5-1E8C-4104-8DA7-EDB4B615DF8E}" type="presOf" srcId="{30C835E7-E828-465B-B249-122A519E03BC}" destId="{7F193845-E494-46E2-8C95-E41ED9FEA4BB}" srcOrd="0" destOrd="0" presId="urn:microsoft.com/office/officeart/2005/8/layout/chevron1"/>
    <dgm:cxn modelId="{B8E4FFF0-9D45-4A77-86C7-C637C7F45286}" srcId="{30C835E7-E828-465B-B249-122A519E03BC}" destId="{06104DFF-6057-4A48-B5C5-F5F231A06CE1}" srcOrd="3" destOrd="0" parTransId="{6EBEF2A6-6F3E-48EF-9B5C-FE4C36D28485}" sibTransId="{4E483119-048C-4673-B4BF-334AD2840761}"/>
    <dgm:cxn modelId="{D4DC6EAD-6E81-485E-BA9C-8B1891EDD997}" type="presParOf" srcId="{7F193845-E494-46E2-8C95-E41ED9FEA4BB}" destId="{F2DBCF4C-E63E-4F71-AB4C-B0BCDE5B35FD}" srcOrd="0" destOrd="0" presId="urn:microsoft.com/office/officeart/2005/8/layout/chevron1"/>
    <dgm:cxn modelId="{21EB97EC-DC2C-4CE8-8691-7D29D0FADE2F}" type="presParOf" srcId="{7F193845-E494-46E2-8C95-E41ED9FEA4BB}" destId="{1AC9AC3D-80BC-425A-9CEF-8A44FC96763A}" srcOrd="1" destOrd="0" presId="urn:microsoft.com/office/officeart/2005/8/layout/chevron1"/>
    <dgm:cxn modelId="{37C6C249-0C8A-4703-85AC-A56B30E9A4E1}" type="presParOf" srcId="{7F193845-E494-46E2-8C95-E41ED9FEA4BB}" destId="{C7E5A4F5-98BA-4A6C-ADA3-C99DC4A52114}" srcOrd="2" destOrd="0" presId="urn:microsoft.com/office/officeart/2005/8/layout/chevron1"/>
    <dgm:cxn modelId="{34462263-26FF-4EC3-9EB5-C160C35B7E44}" type="presParOf" srcId="{7F193845-E494-46E2-8C95-E41ED9FEA4BB}" destId="{EDE2B916-5876-4C4C-8B42-9A28847913B9}" srcOrd="3" destOrd="0" presId="urn:microsoft.com/office/officeart/2005/8/layout/chevron1"/>
    <dgm:cxn modelId="{96474B0D-35ED-4920-BBE8-A08A6F8C6968}" type="presParOf" srcId="{7F193845-E494-46E2-8C95-E41ED9FEA4BB}" destId="{887AC386-4E52-41DF-8BA8-340A91350BB6}" srcOrd="4" destOrd="0" presId="urn:microsoft.com/office/officeart/2005/8/layout/chevron1"/>
    <dgm:cxn modelId="{5F1FE559-0EC4-4149-8F28-7C82022ADE8A}" type="presParOf" srcId="{7F193845-E494-46E2-8C95-E41ED9FEA4BB}" destId="{614527F7-8BFB-43CA-91BA-BEF27C4BD2AD}" srcOrd="5" destOrd="0" presId="urn:microsoft.com/office/officeart/2005/8/layout/chevron1"/>
    <dgm:cxn modelId="{8D686D19-D207-4B41-A1A3-78B9F5BF0A33}" type="presParOf" srcId="{7F193845-E494-46E2-8C95-E41ED9FEA4BB}" destId="{5752755A-0744-43E4-9826-D5821114E644}"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C835E7-E828-465B-B249-122A519E03BC}" type="doc">
      <dgm:prSet loTypeId="urn:microsoft.com/office/officeart/2005/8/layout/chevron1" loCatId="process" qsTypeId="urn:microsoft.com/office/officeart/2005/8/quickstyle/simple1" qsCatId="simple" csTypeId="urn:microsoft.com/office/officeart/2005/8/colors/accent6_2" csCatId="accent6" phldr="1"/>
      <dgm:spPr/>
      <dgm:t>
        <a:bodyPr/>
        <a:lstStyle/>
        <a:p>
          <a:endParaRPr lang="en-US"/>
        </a:p>
      </dgm:t>
    </dgm:pt>
    <dgm:pt modelId="{3C11EFA9-83D9-4849-BF84-F6AFD34AA4BA}">
      <dgm:prSet phldrT="[Text]" custT="1"/>
      <dgm:spPr>
        <a:solidFill>
          <a:schemeClr val="accent1"/>
        </a:solidFill>
      </dgm:spPr>
      <dgm:t>
        <a:bodyPr lIns="0" tIns="0" rIns="0" bIns="0"/>
        <a:lstStyle/>
        <a:p>
          <a:r>
            <a:rPr lang="en-US" sz="2000" dirty="0" smtClean="0"/>
            <a:t>Assessment Visit</a:t>
          </a:r>
          <a:endParaRPr lang="en-US" sz="2000" dirty="0"/>
        </a:p>
      </dgm:t>
    </dgm:pt>
    <dgm:pt modelId="{CDB57C37-2B77-44A3-993D-9E96D3F6E8C1}" type="parTrans" cxnId="{31C5F6D4-A935-4B68-9AC9-8853D09FED51}">
      <dgm:prSet/>
      <dgm:spPr/>
      <dgm:t>
        <a:bodyPr/>
        <a:lstStyle/>
        <a:p>
          <a:endParaRPr lang="en-US" sz="2400"/>
        </a:p>
      </dgm:t>
    </dgm:pt>
    <dgm:pt modelId="{C392FFAF-F588-4CAF-99BA-3AB747DA4721}" type="sibTrans" cxnId="{31C5F6D4-A935-4B68-9AC9-8853D09FED51}">
      <dgm:prSet/>
      <dgm:spPr/>
      <dgm:t>
        <a:bodyPr/>
        <a:lstStyle/>
        <a:p>
          <a:endParaRPr lang="en-US" sz="2400"/>
        </a:p>
      </dgm:t>
    </dgm:pt>
    <dgm:pt modelId="{CA220BFD-72D2-46DF-8CE6-D07A51270AEE}">
      <dgm:prSet phldrT="[Text]" custT="1"/>
      <dgm:spPr>
        <a:solidFill>
          <a:schemeClr val="accent1"/>
        </a:solidFill>
      </dgm:spPr>
      <dgm:t>
        <a:bodyPr lIns="0" tIns="0" rIns="0" bIns="0"/>
        <a:lstStyle/>
        <a:p>
          <a:r>
            <a:rPr lang="en-US" sz="2000" b="1" dirty="0" smtClean="0">
              <a:solidFill>
                <a:schemeClr val="tx1"/>
              </a:solidFill>
            </a:rPr>
            <a:t>Treatment Visit</a:t>
          </a:r>
          <a:endParaRPr lang="en-US" sz="2000" b="1" dirty="0">
            <a:solidFill>
              <a:schemeClr val="tx1"/>
            </a:solidFill>
          </a:endParaRPr>
        </a:p>
      </dgm:t>
    </dgm:pt>
    <dgm:pt modelId="{A001CEED-58A1-47F7-92C0-BB373E4FB378}" type="parTrans" cxnId="{57077306-6367-46BD-9F94-A07AC0DB6D6A}">
      <dgm:prSet/>
      <dgm:spPr/>
      <dgm:t>
        <a:bodyPr/>
        <a:lstStyle/>
        <a:p>
          <a:endParaRPr lang="en-US" sz="2400"/>
        </a:p>
      </dgm:t>
    </dgm:pt>
    <dgm:pt modelId="{EA421977-2018-4A26-85E8-63A13AA41255}" type="sibTrans" cxnId="{57077306-6367-46BD-9F94-A07AC0DB6D6A}">
      <dgm:prSet/>
      <dgm:spPr/>
      <dgm:t>
        <a:bodyPr/>
        <a:lstStyle/>
        <a:p>
          <a:endParaRPr lang="en-US" sz="2400"/>
        </a:p>
      </dgm:t>
    </dgm:pt>
    <dgm:pt modelId="{EC93CFE9-86BE-4681-AFBC-11CE1329D688}">
      <dgm:prSet phldrT="[Text]" custT="1"/>
      <dgm:spPr>
        <a:solidFill>
          <a:schemeClr val="accent1"/>
        </a:solidFill>
      </dgm:spPr>
      <dgm:t>
        <a:bodyPr lIns="0" tIns="0" rIns="0" bIns="0"/>
        <a:lstStyle/>
        <a:p>
          <a:r>
            <a:rPr lang="en-US" sz="2000" dirty="0" smtClean="0"/>
            <a:t>Treatment Follow-up </a:t>
          </a:r>
          <a:endParaRPr lang="en-US" sz="2000" dirty="0"/>
        </a:p>
      </dgm:t>
    </dgm:pt>
    <dgm:pt modelId="{BDF19134-9D3B-4D21-9797-1F736890EBE2}" type="parTrans" cxnId="{CD6B5C48-5690-4AE5-9893-2EA501D88A32}">
      <dgm:prSet/>
      <dgm:spPr/>
      <dgm:t>
        <a:bodyPr/>
        <a:lstStyle/>
        <a:p>
          <a:endParaRPr lang="en-US" sz="2400"/>
        </a:p>
      </dgm:t>
    </dgm:pt>
    <dgm:pt modelId="{699469E8-D235-41C8-AA12-76B5A323F6FC}" type="sibTrans" cxnId="{CD6B5C48-5690-4AE5-9893-2EA501D88A32}">
      <dgm:prSet/>
      <dgm:spPr/>
      <dgm:t>
        <a:bodyPr/>
        <a:lstStyle/>
        <a:p>
          <a:endParaRPr lang="en-US" sz="2400"/>
        </a:p>
      </dgm:t>
    </dgm:pt>
    <dgm:pt modelId="{06104DFF-6057-4A48-B5C5-F5F231A06CE1}">
      <dgm:prSet custT="1"/>
      <dgm:spPr>
        <a:solidFill>
          <a:schemeClr val="accent1"/>
        </a:solidFill>
      </dgm:spPr>
      <dgm:t>
        <a:bodyPr lIns="0" tIns="0" rIns="0" bIns="0"/>
        <a:lstStyle/>
        <a:p>
          <a:r>
            <a:rPr lang="en-US" sz="2000" dirty="0" smtClean="0"/>
            <a:t>Long-term</a:t>
          </a:r>
          <a:br>
            <a:rPr lang="en-US" sz="2000" dirty="0" smtClean="0"/>
          </a:br>
          <a:r>
            <a:rPr lang="en-US" sz="2000" dirty="0" smtClean="0"/>
            <a:t>Follow-up</a:t>
          </a:r>
          <a:endParaRPr lang="en-US" sz="2000" dirty="0"/>
        </a:p>
      </dgm:t>
    </dgm:pt>
    <dgm:pt modelId="{6EBEF2A6-6F3E-48EF-9B5C-FE4C36D28485}" type="parTrans" cxnId="{B8E4FFF0-9D45-4A77-86C7-C637C7F45286}">
      <dgm:prSet/>
      <dgm:spPr/>
      <dgm:t>
        <a:bodyPr/>
        <a:lstStyle/>
        <a:p>
          <a:endParaRPr lang="en-US" sz="2400"/>
        </a:p>
      </dgm:t>
    </dgm:pt>
    <dgm:pt modelId="{4E483119-048C-4673-B4BF-334AD2840761}" type="sibTrans" cxnId="{B8E4FFF0-9D45-4A77-86C7-C637C7F45286}">
      <dgm:prSet/>
      <dgm:spPr/>
      <dgm:t>
        <a:bodyPr/>
        <a:lstStyle/>
        <a:p>
          <a:endParaRPr lang="en-US" sz="2400"/>
        </a:p>
      </dgm:t>
    </dgm:pt>
    <dgm:pt modelId="{7F193845-E494-46E2-8C95-E41ED9FEA4BB}" type="pres">
      <dgm:prSet presAssocID="{30C835E7-E828-465B-B249-122A519E03BC}" presName="Name0" presStyleCnt="0">
        <dgm:presLayoutVars>
          <dgm:dir/>
          <dgm:animLvl val="lvl"/>
          <dgm:resizeHandles val="exact"/>
        </dgm:presLayoutVars>
      </dgm:prSet>
      <dgm:spPr/>
      <dgm:t>
        <a:bodyPr/>
        <a:lstStyle/>
        <a:p>
          <a:endParaRPr lang="en-US"/>
        </a:p>
      </dgm:t>
    </dgm:pt>
    <dgm:pt modelId="{F2DBCF4C-E63E-4F71-AB4C-B0BCDE5B35FD}" type="pres">
      <dgm:prSet presAssocID="{3C11EFA9-83D9-4849-BF84-F6AFD34AA4BA}" presName="parTxOnly" presStyleLbl="node1" presStyleIdx="0" presStyleCnt="4" custScaleX="84778">
        <dgm:presLayoutVars>
          <dgm:chMax val="0"/>
          <dgm:chPref val="0"/>
          <dgm:bulletEnabled val="1"/>
        </dgm:presLayoutVars>
      </dgm:prSet>
      <dgm:spPr/>
      <dgm:t>
        <a:bodyPr/>
        <a:lstStyle/>
        <a:p>
          <a:endParaRPr lang="en-US"/>
        </a:p>
      </dgm:t>
    </dgm:pt>
    <dgm:pt modelId="{1AC9AC3D-80BC-425A-9CEF-8A44FC96763A}" type="pres">
      <dgm:prSet presAssocID="{C392FFAF-F588-4CAF-99BA-3AB747DA4721}" presName="parTxOnlySpace" presStyleCnt="0"/>
      <dgm:spPr/>
    </dgm:pt>
    <dgm:pt modelId="{C7E5A4F5-98BA-4A6C-ADA3-C99DC4A52114}" type="pres">
      <dgm:prSet presAssocID="{CA220BFD-72D2-46DF-8CE6-D07A51270AEE}" presName="parTxOnly" presStyleLbl="node1" presStyleIdx="1" presStyleCnt="4" custScaleX="82533">
        <dgm:presLayoutVars>
          <dgm:chMax val="0"/>
          <dgm:chPref val="0"/>
          <dgm:bulletEnabled val="1"/>
        </dgm:presLayoutVars>
      </dgm:prSet>
      <dgm:spPr/>
      <dgm:t>
        <a:bodyPr/>
        <a:lstStyle/>
        <a:p>
          <a:endParaRPr lang="en-US"/>
        </a:p>
      </dgm:t>
    </dgm:pt>
    <dgm:pt modelId="{EDE2B916-5876-4C4C-8B42-9A28847913B9}" type="pres">
      <dgm:prSet presAssocID="{EA421977-2018-4A26-85E8-63A13AA41255}" presName="parTxOnlySpace" presStyleCnt="0"/>
      <dgm:spPr/>
    </dgm:pt>
    <dgm:pt modelId="{887AC386-4E52-41DF-8BA8-340A91350BB6}" type="pres">
      <dgm:prSet presAssocID="{EC93CFE9-86BE-4681-AFBC-11CE1329D688}" presName="parTxOnly" presStyleLbl="node1" presStyleIdx="2" presStyleCnt="4" custScaleX="90422">
        <dgm:presLayoutVars>
          <dgm:chMax val="0"/>
          <dgm:chPref val="0"/>
          <dgm:bulletEnabled val="1"/>
        </dgm:presLayoutVars>
      </dgm:prSet>
      <dgm:spPr/>
      <dgm:t>
        <a:bodyPr/>
        <a:lstStyle/>
        <a:p>
          <a:endParaRPr lang="en-US"/>
        </a:p>
      </dgm:t>
    </dgm:pt>
    <dgm:pt modelId="{614527F7-8BFB-43CA-91BA-BEF27C4BD2AD}" type="pres">
      <dgm:prSet presAssocID="{699469E8-D235-41C8-AA12-76B5A323F6FC}" presName="parTxOnlySpace" presStyleCnt="0"/>
      <dgm:spPr/>
    </dgm:pt>
    <dgm:pt modelId="{5752755A-0744-43E4-9826-D5821114E644}" type="pres">
      <dgm:prSet presAssocID="{06104DFF-6057-4A48-B5C5-F5F231A06CE1}" presName="parTxOnly" presStyleLbl="node1" presStyleIdx="3" presStyleCnt="4" custScaleX="90594">
        <dgm:presLayoutVars>
          <dgm:chMax val="0"/>
          <dgm:chPref val="0"/>
          <dgm:bulletEnabled val="1"/>
        </dgm:presLayoutVars>
      </dgm:prSet>
      <dgm:spPr/>
      <dgm:t>
        <a:bodyPr/>
        <a:lstStyle/>
        <a:p>
          <a:endParaRPr lang="en-US"/>
        </a:p>
      </dgm:t>
    </dgm:pt>
  </dgm:ptLst>
  <dgm:cxnLst>
    <dgm:cxn modelId="{D2204B8F-AE91-4CA5-8622-39B41DACAD89}" type="presOf" srcId="{30C835E7-E828-465B-B249-122A519E03BC}" destId="{7F193845-E494-46E2-8C95-E41ED9FEA4BB}" srcOrd="0" destOrd="0" presId="urn:microsoft.com/office/officeart/2005/8/layout/chevron1"/>
    <dgm:cxn modelId="{57077306-6367-46BD-9F94-A07AC0DB6D6A}" srcId="{30C835E7-E828-465B-B249-122A519E03BC}" destId="{CA220BFD-72D2-46DF-8CE6-D07A51270AEE}" srcOrd="1" destOrd="0" parTransId="{A001CEED-58A1-47F7-92C0-BB373E4FB378}" sibTransId="{EA421977-2018-4A26-85E8-63A13AA41255}"/>
    <dgm:cxn modelId="{511B0476-A1B4-4D31-AF35-58B84B3DD3F9}" type="presOf" srcId="{CA220BFD-72D2-46DF-8CE6-D07A51270AEE}" destId="{C7E5A4F5-98BA-4A6C-ADA3-C99DC4A52114}" srcOrd="0" destOrd="0" presId="urn:microsoft.com/office/officeart/2005/8/layout/chevron1"/>
    <dgm:cxn modelId="{D578D528-1E9F-4D2F-AAF7-1D71CC080029}" type="presOf" srcId="{EC93CFE9-86BE-4681-AFBC-11CE1329D688}" destId="{887AC386-4E52-41DF-8BA8-340A91350BB6}" srcOrd="0" destOrd="0" presId="urn:microsoft.com/office/officeart/2005/8/layout/chevron1"/>
    <dgm:cxn modelId="{CD6B5C48-5690-4AE5-9893-2EA501D88A32}" srcId="{30C835E7-E828-465B-B249-122A519E03BC}" destId="{EC93CFE9-86BE-4681-AFBC-11CE1329D688}" srcOrd="2" destOrd="0" parTransId="{BDF19134-9D3B-4D21-9797-1F736890EBE2}" sibTransId="{699469E8-D235-41C8-AA12-76B5A323F6FC}"/>
    <dgm:cxn modelId="{31C5F6D4-A935-4B68-9AC9-8853D09FED51}" srcId="{30C835E7-E828-465B-B249-122A519E03BC}" destId="{3C11EFA9-83D9-4849-BF84-F6AFD34AA4BA}" srcOrd="0" destOrd="0" parTransId="{CDB57C37-2B77-44A3-993D-9E96D3F6E8C1}" sibTransId="{C392FFAF-F588-4CAF-99BA-3AB747DA4721}"/>
    <dgm:cxn modelId="{A25F23CF-A0DD-454B-9F9D-DD27ABEE9DC6}" type="presOf" srcId="{3C11EFA9-83D9-4849-BF84-F6AFD34AA4BA}" destId="{F2DBCF4C-E63E-4F71-AB4C-B0BCDE5B35FD}" srcOrd="0" destOrd="0" presId="urn:microsoft.com/office/officeart/2005/8/layout/chevron1"/>
    <dgm:cxn modelId="{B8E4FFF0-9D45-4A77-86C7-C637C7F45286}" srcId="{30C835E7-E828-465B-B249-122A519E03BC}" destId="{06104DFF-6057-4A48-B5C5-F5F231A06CE1}" srcOrd="3" destOrd="0" parTransId="{6EBEF2A6-6F3E-48EF-9B5C-FE4C36D28485}" sibTransId="{4E483119-048C-4673-B4BF-334AD2840761}"/>
    <dgm:cxn modelId="{CF37E244-B3A8-4FA7-9C3E-8232D2A07F9F}" type="presOf" srcId="{06104DFF-6057-4A48-B5C5-F5F231A06CE1}" destId="{5752755A-0744-43E4-9826-D5821114E644}" srcOrd="0" destOrd="0" presId="urn:microsoft.com/office/officeart/2005/8/layout/chevron1"/>
    <dgm:cxn modelId="{9C00ADF1-D4B3-485A-B2C8-15895EAADC51}" type="presParOf" srcId="{7F193845-E494-46E2-8C95-E41ED9FEA4BB}" destId="{F2DBCF4C-E63E-4F71-AB4C-B0BCDE5B35FD}" srcOrd="0" destOrd="0" presId="urn:microsoft.com/office/officeart/2005/8/layout/chevron1"/>
    <dgm:cxn modelId="{7BF5EE55-1CB6-41EE-A19B-8529D367567E}" type="presParOf" srcId="{7F193845-E494-46E2-8C95-E41ED9FEA4BB}" destId="{1AC9AC3D-80BC-425A-9CEF-8A44FC96763A}" srcOrd="1" destOrd="0" presId="urn:microsoft.com/office/officeart/2005/8/layout/chevron1"/>
    <dgm:cxn modelId="{6C666F94-E353-42BE-BC32-6F42DE84ED07}" type="presParOf" srcId="{7F193845-E494-46E2-8C95-E41ED9FEA4BB}" destId="{C7E5A4F5-98BA-4A6C-ADA3-C99DC4A52114}" srcOrd="2" destOrd="0" presId="urn:microsoft.com/office/officeart/2005/8/layout/chevron1"/>
    <dgm:cxn modelId="{579D8655-66B4-46E2-BBAE-9C7EEE056514}" type="presParOf" srcId="{7F193845-E494-46E2-8C95-E41ED9FEA4BB}" destId="{EDE2B916-5876-4C4C-8B42-9A28847913B9}" srcOrd="3" destOrd="0" presId="urn:microsoft.com/office/officeart/2005/8/layout/chevron1"/>
    <dgm:cxn modelId="{E4D97836-FB28-446A-8C0A-4562F1D43804}" type="presParOf" srcId="{7F193845-E494-46E2-8C95-E41ED9FEA4BB}" destId="{887AC386-4E52-41DF-8BA8-340A91350BB6}" srcOrd="4" destOrd="0" presId="urn:microsoft.com/office/officeart/2005/8/layout/chevron1"/>
    <dgm:cxn modelId="{AA1E0922-F9FC-4994-A09E-8FEB92DFD046}" type="presParOf" srcId="{7F193845-E494-46E2-8C95-E41ED9FEA4BB}" destId="{614527F7-8BFB-43CA-91BA-BEF27C4BD2AD}" srcOrd="5" destOrd="0" presId="urn:microsoft.com/office/officeart/2005/8/layout/chevron1"/>
    <dgm:cxn modelId="{026D1A6B-B64E-4959-AB55-E54AF6AA4878}" type="presParOf" srcId="{7F193845-E494-46E2-8C95-E41ED9FEA4BB}" destId="{5752755A-0744-43E4-9826-D5821114E644}"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C835E7-E828-465B-B249-122A519E03BC}" type="doc">
      <dgm:prSet loTypeId="urn:microsoft.com/office/officeart/2005/8/layout/chevron1" loCatId="process" qsTypeId="urn:microsoft.com/office/officeart/2005/8/quickstyle/simple1" qsCatId="simple" csTypeId="urn:microsoft.com/office/officeart/2005/8/colors/accent6_2" csCatId="accent6" phldr="1"/>
      <dgm:spPr/>
      <dgm:t>
        <a:bodyPr/>
        <a:lstStyle/>
        <a:p>
          <a:endParaRPr lang="en-US"/>
        </a:p>
      </dgm:t>
    </dgm:pt>
    <dgm:pt modelId="{3C11EFA9-83D9-4849-BF84-F6AFD34AA4BA}">
      <dgm:prSet phldrT="[Text]" custT="1"/>
      <dgm:spPr>
        <a:solidFill>
          <a:schemeClr val="accent1"/>
        </a:solidFill>
      </dgm:spPr>
      <dgm:t>
        <a:bodyPr lIns="0" tIns="0" rIns="0" bIns="0"/>
        <a:lstStyle/>
        <a:p>
          <a:r>
            <a:rPr lang="en-US" sz="2000" dirty="0" smtClean="0"/>
            <a:t>Assessment Visit</a:t>
          </a:r>
          <a:endParaRPr lang="en-US" sz="2000" dirty="0"/>
        </a:p>
      </dgm:t>
    </dgm:pt>
    <dgm:pt modelId="{CDB57C37-2B77-44A3-993D-9E96D3F6E8C1}" type="parTrans" cxnId="{31C5F6D4-A935-4B68-9AC9-8853D09FED51}">
      <dgm:prSet/>
      <dgm:spPr/>
      <dgm:t>
        <a:bodyPr/>
        <a:lstStyle/>
        <a:p>
          <a:endParaRPr lang="en-US" sz="2400"/>
        </a:p>
      </dgm:t>
    </dgm:pt>
    <dgm:pt modelId="{C392FFAF-F588-4CAF-99BA-3AB747DA4721}" type="sibTrans" cxnId="{31C5F6D4-A935-4B68-9AC9-8853D09FED51}">
      <dgm:prSet/>
      <dgm:spPr/>
      <dgm:t>
        <a:bodyPr/>
        <a:lstStyle/>
        <a:p>
          <a:endParaRPr lang="en-US" sz="2400"/>
        </a:p>
      </dgm:t>
    </dgm:pt>
    <dgm:pt modelId="{CA220BFD-72D2-46DF-8CE6-D07A51270AEE}">
      <dgm:prSet phldrT="[Text]" custT="1"/>
      <dgm:spPr>
        <a:solidFill>
          <a:schemeClr val="accent1"/>
        </a:solidFill>
      </dgm:spPr>
      <dgm:t>
        <a:bodyPr lIns="0" tIns="0" rIns="0" bIns="0"/>
        <a:lstStyle/>
        <a:p>
          <a:r>
            <a:rPr lang="en-US" sz="2000" b="1" dirty="0" smtClean="0">
              <a:solidFill>
                <a:schemeClr val="tx1"/>
              </a:solidFill>
            </a:rPr>
            <a:t>Treatment Visit</a:t>
          </a:r>
          <a:endParaRPr lang="en-US" sz="2000" b="1" dirty="0">
            <a:solidFill>
              <a:schemeClr val="tx1"/>
            </a:solidFill>
          </a:endParaRPr>
        </a:p>
      </dgm:t>
    </dgm:pt>
    <dgm:pt modelId="{A001CEED-58A1-47F7-92C0-BB373E4FB378}" type="parTrans" cxnId="{57077306-6367-46BD-9F94-A07AC0DB6D6A}">
      <dgm:prSet/>
      <dgm:spPr/>
      <dgm:t>
        <a:bodyPr/>
        <a:lstStyle/>
        <a:p>
          <a:endParaRPr lang="en-US" sz="2400"/>
        </a:p>
      </dgm:t>
    </dgm:pt>
    <dgm:pt modelId="{EA421977-2018-4A26-85E8-63A13AA41255}" type="sibTrans" cxnId="{57077306-6367-46BD-9F94-A07AC0DB6D6A}">
      <dgm:prSet/>
      <dgm:spPr/>
      <dgm:t>
        <a:bodyPr/>
        <a:lstStyle/>
        <a:p>
          <a:endParaRPr lang="en-US" sz="2400"/>
        </a:p>
      </dgm:t>
    </dgm:pt>
    <dgm:pt modelId="{EC93CFE9-86BE-4681-AFBC-11CE1329D688}">
      <dgm:prSet phldrT="[Text]" custT="1"/>
      <dgm:spPr>
        <a:solidFill>
          <a:schemeClr val="accent1"/>
        </a:solidFill>
      </dgm:spPr>
      <dgm:t>
        <a:bodyPr lIns="0" tIns="0" rIns="0" bIns="0"/>
        <a:lstStyle/>
        <a:p>
          <a:r>
            <a:rPr lang="en-US" sz="2000" dirty="0" smtClean="0"/>
            <a:t>Treatment Follow-up </a:t>
          </a:r>
          <a:endParaRPr lang="en-US" sz="2000" dirty="0"/>
        </a:p>
      </dgm:t>
    </dgm:pt>
    <dgm:pt modelId="{BDF19134-9D3B-4D21-9797-1F736890EBE2}" type="parTrans" cxnId="{CD6B5C48-5690-4AE5-9893-2EA501D88A32}">
      <dgm:prSet/>
      <dgm:spPr/>
      <dgm:t>
        <a:bodyPr/>
        <a:lstStyle/>
        <a:p>
          <a:endParaRPr lang="en-US" sz="2400"/>
        </a:p>
      </dgm:t>
    </dgm:pt>
    <dgm:pt modelId="{699469E8-D235-41C8-AA12-76B5A323F6FC}" type="sibTrans" cxnId="{CD6B5C48-5690-4AE5-9893-2EA501D88A32}">
      <dgm:prSet/>
      <dgm:spPr/>
      <dgm:t>
        <a:bodyPr/>
        <a:lstStyle/>
        <a:p>
          <a:endParaRPr lang="en-US" sz="2400"/>
        </a:p>
      </dgm:t>
    </dgm:pt>
    <dgm:pt modelId="{06104DFF-6057-4A48-B5C5-F5F231A06CE1}">
      <dgm:prSet custT="1"/>
      <dgm:spPr>
        <a:solidFill>
          <a:schemeClr val="accent1"/>
        </a:solidFill>
      </dgm:spPr>
      <dgm:t>
        <a:bodyPr lIns="0" tIns="0" rIns="0" bIns="0"/>
        <a:lstStyle/>
        <a:p>
          <a:r>
            <a:rPr lang="en-US" sz="2000" dirty="0" smtClean="0"/>
            <a:t>Long-term</a:t>
          </a:r>
          <a:br>
            <a:rPr lang="en-US" sz="2000" dirty="0" smtClean="0"/>
          </a:br>
          <a:r>
            <a:rPr lang="en-US" sz="2000" dirty="0" smtClean="0"/>
            <a:t>Follow-up</a:t>
          </a:r>
          <a:endParaRPr lang="en-US" sz="2000" dirty="0"/>
        </a:p>
      </dgm:t>
    </dgm:pt>
    <dgm:pt modelId="{6EBEF2A6-6F3E-48EF-9B5C-FE4C36D28485}" type="parTrans" cxnId="{B8E4FFF0-9D45-4A77-86C7-C637C7F45286}">
      <dgm:prSet/>
      <dgm:spPr/>
      <dgm:t>
        <a:bodyPr/>
        <a:lstStyle/>
        <a:p>
          <a:endParaRPr lang="en-US" sz="2400"/>
        </a:p>
      </dgm:t>
    </dgm:pt>
    <dgm:pt modelId="{4E483119-048C-4673-B4BF-334AD2840761}" type="sibTrans" cxnId="{B8E4FFF0-9D45-4A77-86C7-C637C7F45286}">
      <dgm:prSet/>
      <dgm:spPr/>
      <dgm:t>
        <a:bodyPr/>
        <a:lstStyle/>
        <a:p>
          <a:endParaRPr lang="en-US" sz="2400"/>
        </a:p>
      </dgm:t>
    </dgm:pt>
    <dgm:pt modelId="{7F193845-E494-46E2-8C95-E41ED9FEA4BB}" type="pres">
      <dgm:prSet presAssocID="{30C835E7-E828-465B-B249-122A519E03BC}" presName="Name0" presStyleCnt="0">
        <dgm:presLayoutVars>
          <dgm:dir/>
          <dgm:animLvl val="lvl"/>
          <dgm:resizeHandles val="exact"/>
        </dgm:presLayoutVars>
      </dgm:prSet>
      <dgm:spPr/>
      <dgm:t>
        <a:bodyPr/>
        <a:lstStyle/>
        <a:p>
          <a:endParaRPr lang="en-US"/>
        </a:p>
      </dgm:t>
    </dgm:pt>
    <dgm:pt modelId="{F2DBCF4C-E63E-4F71-AB4C-B0BCDE5B35FD}" type="pres">
      <dgm:prSet presAssocID="{3C11EFA9-83D9-4849-BF84-F6AFD34AA4BA}" presName="parTxOnly" presStyleLbl="node1" presStyleIdx="0" presStyleCnt="4" custScaleX="84778">
        <dgm:presLayoutVars>
          <dgm:chMax val="0"/>
          <dgm:chPref val="0"/>
          <dgm:bulletEnabled val="1"/>
        </dgm:presLayoutVars>
      </dgm:prSet>
      <dgm:spPr/>
      <dgm:t>
        <a:bodyPr/>
        <a:lstStyle/>
        <a:p>
          <a:endParaRPr lang="en-US"/>
        </a:p>
      </dgm:t>
    </dgm:pt>
    <dgm:pt modelId="{1AC9AC3D-80BC-425A-9CEF-8A44FC96763A}" type="pres">
      <dgm:prSet presAssocID="{C392FFAF-F588-4CAF-99BA-3AB747DA4721}" presName="parTxOnlySpace" presStyleCnt="0"/>
      <dgm:spPr/>
    </dgm:pt>
    <dgm:pt modelId="{C7E5A4F5-98BA-4A6C-ADA3-C99DC4A52114}" type="pres">
      <dgm:prSet presAssocID="{CA220BFD-72D2-46DF-8CE6-D07A51270AEE}" presName="parTxOnly" presStyleLbl="node1" presStyleIdx="1" presStyleCnt="4" custScaleX="82533">
        <dgm:presLayoutVars>
          <dgm:chMax val="0"/>
          <dgm:chPref val="0"/>
          <dgm:bulletEnabled val="1"/>
        </dgm:presLayoutVars>
      </dgm:prSet>
      <dgm:spPr/>
      <dgm:t>
        <a:bodyPr/>
        <a:lstStyle/>
        <a:p>
          <a:endParaRPr lang="en-US"/>
        </a:p>
      </dgm:t>
    </dgm:pt>
    <dgm:pt modelId="{EDE2B916-5876-4C4C-8B42-9A28847913B9}" type="pres">
      <dgm:prSet presAssocID="{EA421977-2018-4A26-85E8-63A13AA41255}" presName="parTxOnlySpace" presStyleCnt="0"/>
      <dgm:spPr/>
    </dgm:pt>
    <dgm:pt modelId="{887AC386-4E52-41DF-8BA8-340A91350BB6}" type="pres">
      <dgm:prSet presAssocID="{EC93CFE9-86BE-4681-AFBC-11CE1329D688}" presName="parTxOnly" presStyleLbl="node1" presStyleIdx="2" presStyleCnt="4" custScaleX="90422">
        <dgm:presLayoutVars>
          <dgm:chMax val="0"/>
          <dgm:chPref val="0"/>
          <dgm:bulletEnabled val="1"/>
        </dgm:presLayoutVars>
      </dgm:prSet>
      <dgm:spPr/>
      <dgm:t>
        <a:bodyPr/>
        <a:lstStyle/>
        <a:p>
          <a:endParaRPr lang="en-US"/>
        </a:p>
      </dgm:t>
    </dgm:pt>
    <dgm:pt modelId="{614527F7-8BFB-43CA-91BA-BEF27C4BD2AD}" type="pres">
      <dgm:prSet presAssocID="{699469E8-D235-41C8-AA12-76B5A323F6FC}" presName="parTxOnlySpace" presStyleCnt="0"/>
      <dgm:spPr/>
    </dgm:pt>
    <dgm:pt modelId="{5752755A-0744-43E4-9826-D5821114E644}" type="pres">
      <dgm:prSet presAssocID="{06104DFF-6057-4A48-B5C5-F5F231A06CE1}" presName="parTxOnly" presStyleLbl="node1" presStyleIdx="3" presStyleCnt="4" custScaleX="90594">
        <dgm:presLayoutVars>
          <dgm:chMax val="0"/>
          <dgm:chPref val="0"/>
          <dgm:bulletEnabled val="1"/>
        </dgm:presLayoutVars>
      </dgm:prSet>
      <dgm:spPr/>
      <dgm:t>
        <a:bodyPr/>
        <a:lstStyle/>
        <a:p>
          <a:endParaRPr lang="en-US"/>
        </a:p>
      </dgm:t>
    </dgm:pt>
  </dgm:ptLst>
  <dgm:cxnLst>
    <dgm:cxn modelId="{57077306-6367-46BD-9F94-A07AC0DB6D6A}" srcId="{30C835E7-E828-465B-B249-122A519E03BC}" destId="{CA220BFD-72D2-46DF-8CE6-D07A51270AEE}" srcOrd="1" destOrd="0" parTransId="{A001CEED-58A1-47F7-92C0-BB373E4FB378}" sibTransId="{EA421977-2018-4A26-85E8-63A13AA41255}"/>
    <dgm:cxn modelId="{D4D5E80F-FA46-4D54-9F72-FD67D073E106}" type="presOf" srcId="{EC93CFE9-86BE-4681-AFBC-11CE1329D688}" destId="{887AC386-4E52-41DF-8BA8-340A91350BB6}" srcOrd="0" destOrd="0" presId="urn:microsoft.com/office/officeart/2005/8/layout/chevron1"/>
    <dgm:cxn modelId="{AE0231DF-D4A2-40E4-BC2D-809DDD580DED}" type="presOf" srcId="{30C835E7-E828-465B-B249-122A519E03BC}" destId="{7F193845-E494-46E2-8C95-E41ED9FEA4BB}" srcOrd="0" destOrd="0" presId="urn:microsoft.com/office/officeart/2005/8/layout/chevron1"/>
    <dgm:cxn modelId="{CD6B5C48-5690-4AE5-9893-2EA501D88A32}" srcId="{30C835E7-E828-465B-B249-122A519E03BC}" destId="{EC93CFE9-86BE-4681-AFBC-11CE1329D688}" srcOrd="2" destOrd="0" parTransId="{BDF19134-9D3B-4D21-9797-1F736890EBE2}" sibTransId="{699469E8-D235-41C8-AA12-76B5A323F6FC}"/>
    <dgm:cxn modelId="{0FE22A33-0FFF-41A1-9D34-C56FF8499C71}" type="presOf" srcId="{3C11EFA9-83D9-4849-BF84-F6AFD34AA4BA}" destId="{F2DBCF4C-E63E-4F71-AB4C-B0BCDE5B35FD}" srcOrd="0" destOrd="0" presId="urn:microsoft.com/office/officeart/2005/8/layout/chevron1"/>
    <dgm:cxn modelId="{31C5F6D4-A935-4B68-9AC9-8853D09FED51}" srcId="{30C835E7-E828-465B-B249-122A519E03BC}" destId="{3C11EFA9-83D9-4849-BF84-F6AFD34AA4BA}" srcOrd="0" destOrd="0" parTransId="{CDB57C37-2B77-44A3-993D-9E96D3F6E8C1}" sibTransId="{C392FFAF-F588-4CAF-99BA-3AB747DA4721}"/>
    <dgm:cxn modelId="{B8E4FFF0-9D45-4A77-86C7-C637C7F45286}" srcId="{30C835E7-E828-465B-B249-122A519E03BC}" destId="{06104DFF-6057-4A48-B5C5-F5F231A06CE1}" srcOrd="3" destOrd="0" parTransId="{6EBEF2A6-6F3E-48EF-9B5C-FE4C36D28485}" sibTransId="{4E483119-048C-4673-B4BF-334AD2840761}"/>
    <dgm:cxn modelId="{9C05A47D-BCA4-4F94-AE56-2D61B1153580}" type="presOf" srcId="{CA220BFD-72D2-46DF-8CE6-D07A51270AEE}" destId="{C7E5A4F5-98BA-4A6C-ADA3-C99DC4A52114}" srcOrd="0" destOrd="0" presId="urn:microsoft.com/office/officeart/2005/8/layout/chevron1"/>
    <dgm:cxn modelId="{AC54FD77-0843-4F12-B1B6-B9ECACD29F6E}" type="presOf" srcId="{06104DFF-6057-4A48-B5C5-F5F231A06CE1}" destId="{5752755A-0744-43E4-9826-D5821114E644}" srcOrd="0" destOrd="0" presId="urn:microsoft.com/office/officeart/2005/8/layout/chevron1"/>
    <dgm:cxn modelId="{7AAC7996-EE5B-4C07-B4AC-71918BAD7896}" type="presParOf" srcId="{7F193845-E494-46E2-8C95-E41ED9FEA4BB}" destId="{F2DBCF4C-E63E-4F71-AB4C-B0BCDE5B35FD}" srcOrd="0" destOrd="0" presId="urn:microsoft.com/office/officeart/2005/8/layout/chevron1"/>
    <dgm:cxn modelId="{4AEFE934-E632-451C-B12C-30ACC8EA552A}" type="presParOf" srcId="{7F193845-E494-46E2-8C95-E41ED9FEA4BB}" destId="{1AC9AC3D-80BC-425A-9CEF-8A44FC96763A}" srcOrd="1" destOrd="0" presId="urn:microsoft.com/office/officeart/2005/8/layout/chevron1"/>
    <dgm:cxn modelId="{82509012-9D2C-4C3B-804F-B5C2043EA945}" type="presParOf" srcId="{7F193845-E494-46E2-8C95-E41ED9FEA4BB}" destId="{C7E5A4F5-98BA-4A6C-ADA3-C99DC4A52114}" srcOrd="2" destOrd="0" presId="urn:microsoft.com/office/officeart/2005/8/layout/chevron1"/>
    <dgm:cxn modelId="{0F923967-E7B6-436B-9808-5A16307CBDFB}" type="presParOf" srcId="{7F193845-E494-46E2-8C95-E41ED9FEA4BB}" destId="{EDE2B916-5876-4C4C-8B42-9A28847913B9}" srcOrd="3" destOrd="0" presId="urn:microsoft.com/office/officeart/2005/8/layout/chevron1"/>
    <dgm:cxn modelId="{97DE71B8-AD36-4B7C-89EE-CC261AFDA2AA}" type="presParOf" srcId="{7F193845-E494-46E2-8C95-E41ED9FEA4BB}" destId="{887AC386-4E52-41DF-8BA8-340A91350BB6}" srcOrd="4" destOrd="0" presId="urn:microsoft.com/office/officeart/2005/8/layout/chevron1"/>
    <dgm:cxn modelId="{66A36394-FBBA-4B3B-B3F2-DD153285074D}" type="presParOf" srcId="{7F193845-E494-46E2-8C95-E41ED9FEA4BB}" destId="{614527F7-8BFB-43CA-91BA-BEF27C4BD2AD}" srcOrd="5" destOrd="0" presId="urn:microsoft.com/office/officeart/2005/8/layout/chevron1"/>
    <dgm:cxn modelId="{83400B71-D336-4714-81C5-2D17EF7EC11B}" type="presParOf" srcId="{7F193845-E494-46E2-8C95-E41ED9FEA4BB}" destId="{5752755A-0744-43E4-9826-D5821114E644}"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C835E7-E828-465B-B249-122A519E03BC}" type="doc">
      <dgm:prSet loTypeId="urn:microsoft.com/office/officeart/2005/8/layout/chevron1" loCatId="process" qsTypeId="urn:microsoft.com/office/officeart/2005/8/quickstyle/simple1" qsCatId="simple" csTypeId="urn:microsoft.com/office/officeart/2005/8/colors/accent6_2" csCatId="accent6" phldr="1"/>
      <dgm:spPr/>
      <dgm:t>
        <a:bodyPr/>
        <a:lstStyle/>
        <a:p>
          <a:endParaRPr lang="en-US"/>
        </a:p>
      </dgm:t>
    </dgm:pt>
    <dgm:pt modelId="{3C11EFA9-83D9-4849-BF84-F6AFD34AA4BA}">
      <dgm:prSet phldrT="[Text]" custT="1"/>
      <dgm:spPr>
        <a:solidFill>
          <a:schemeClr val="accent1"/>
        </a:solidFill>
      </dgm:spPr>
      <dgm:t>
        <a:bodyPr lIns="0" tIns="0" rIns="0" bIns="0"/>
        <a:lstStyle/>
        <a:p>
          <a:r>
            <a:rPr lang="en-US" sz="2000" dirty="0" smtClean="0"/>
            <a:t>Assessment Visit</a:t>
          </a:r>
          <a:endParaRPr lang="en-US" sz="2000" dirty="0"/>
        </a:p>
      </dgm:t>
    </dgm:pt>
    <dgm:pt modelId="{CDB57C37-2B77-44A3-993D-9E96D3F6E8C1}" type="parTrans" cxnId="{31C5F6D4-A935-4B68-9AC9-8853D09FED51}">
      <dgm:prSet/>
      <dgm:spPr/>
      <dgm:t>
        <a:bodyPr/>
        <a:lstStyle/>
        <a:p>
          <a:endParaRPr lang="en-US" sz="2400"/>
        </a:p>
      </dgm:t>
    </dgm:pt>
    <dgm:pt modelId="{C392FFAF-F588-4CAF-99BA-3AB747DA4721}" type="sibTrans" cxnId="{31C5F6D4-A935-4B68-9AC9-8853D09FED51}">
      <dgm:prSet/>
      <dgm:spPr/>
      <dgm:t>
        <a:bodyPr/>
        <a:lstStyle/>
        <a:p>
          <a:endParaRPr lang="en-US" sz="2400"/>
        </a:p>
      </dgm:t>
    </dgm:pt>
    <dgm:pt modelId="{CA220BFD-72D2-46DF-8CE6-D07A51270AEE}">
      <dgm:prSet phldrT="[Text]" custT="1"/>
      <dgm:spPr>
        <a:solidFill>
          <a:schemeClr val="accent1"/>
        </a:solidFill>
      </dgm:spPr>
      <dgm:t>
        <a:bodyPr lIns="0" tIns="0" rIns="0" bIns="0"/>
        <a:lstStyle/>
        <a:p>
          <a:r>
            <a:rPr lang="en-US" sz="2000" b="1" dirty="0" smtClean="0">
              <a:solidFill>
                <a:schemeClr val="tx1"/>
              </a:solidFill>
            </a:rPr>
            <a:t>Treatment Visit</a:t>
          </a:r>
          <a:endParaRPr lang="en-US" sz="2000" b="1" dirty="0">
            <a:solidFill>
              <a:schemeClr val="tx1"/>
            </a:solidFill>
          </a:endParaRPr>
        </a:p>
      </dgm:t>
    </dgm:pt>
    <dgm:pt modelId="{A001CEED-58A1-47F7-92C0-BB373E4FB378}" type="parTrans" cxnId="{57077306-6367-46BD-9F94-A07AC0DB6D6A}">
      <dgm:prSet/>
      <dgm:spPr/>
      <dgm:t>
        <a:bodyPr/>
        <a:lstStyle/>
        <a:p>
          <a:endParaRPr lang="en-US" sz="2400"/>
        </a:p>
      </dgm:t>
    </dgm:pt>
    <dgm:pt modelId="{EA421977-2018-4A26-85E8-63A13AA41255}" type="sibTrans" cxnId="{57077306-6367-46BD-9F94-A07AC0DB6D6A}">
      <dgm:prSet/>
      <dgm:spPr/>
      <dgm:t>
        <a:bodyPr/>
        <a:lstStyle/>
        <a:p>
          <a:endParaRPr lang="en-US" sz="2400"/>
        </a:p>
      </dgm:t>
    </dgm:pt>
    <dgm:pt modelId="{EC93CFE9-86BE-4681-AFBC-11CE1329D688}">
      <dgm:prSet phldrT="[Text]" custT="1"/>
      <dgm:spPr>
        <a:solidFill>
          <a:schemeClr val="accent1"/>
        </a:solidFill>
      </dgm:spPr>
      <dgm:t>
        <a:bodyPr lIns="0" tIns="0" rIns="0" bIns="0"/>
        <a:lstStyle/>
        <a:p>
          <a:r>
            <a:rPr lang="en-US" sz="2000" dirty="0" smtClean="0"/>
            <a:t>Treatment Follow-up </a:t>
          </a:r>
          <a:endParaRPr lang="en-US" sz="2000" dirty="0"/>
        </a:p>
      </dgm:t>
    </dgm:pt>
    <dgm:pt modelId="{BDF19134-9D3B-4D21-9797-1F736890EBE2}" type="parTrans" cxnId="{CD6B5C48-5690-4AE5-9893-2EA501D88A32}">
      <dgm:prSet/>
      <dgm:spPr/>
      <dgm:t>
        <a:bodyPr/>
        <a:lstStyle/>
        <a:p>
          <a:endParaRPr lang="en-US" sz="2400"/>
        </a:p>
      </dgm:t>
    </dgm:pt>
    <dgm:pt modelId="{699469E8-D235-41C8-AA12-76B5A323F6FC}" type="sibTrans" cxnId="{CD6B5C48-5690-4AE5-9893-2EA501D88A32}">
      <dgm:prSet/>
      <dgm:spPr/>
      <dgm:t>
        <a:bodyPr/>
        <a:lstStyle/>
        <a:p>
          <a:endParaRPr lang="en-US" sz="2400"/>
        </a:p>
      </dgm:t>
    </dgm:pt>
    <dgm:pt modelId="{06104DFF-6057-4A48-B5C5-F5F231A06CE1}">
      <dgm:prSet custT="1"/>
      <dgm:spPr>
        <a:solidFill>
          <a:schemeClr val="accent1"/>
        </a:solidFill>
      </dgm:spPr>
      <dgm:t>
        <a:bodyPr lIns="0" tIns="0" rIns="0" bIns="0"/>
        <a:lstStyle/>
        <a:p>
          <a:r>
            <a:rPr lang="en-US" sz="2000" dirty="0" smtClean="0"/>
            <a:t>Long-term</a:t>
          </a:r>
          <a:br>
            <a:rPr lang="en-US" sz="2000" dirty="0" smtClean="0"/>
          </a:br>
          <a:r>
            <a:rPr lang="en-US" sz="2000" dirty="0" smtClean="0"/>
            <a:t>Follow-up</a:t>
          </a:r>
          <a:endParaRPr lang="en-US" sz="2000" dirty="0"/>
        </a:p>
      </dgm:t>
    </dgm:pt>
    <dgm:pt modelId="{6EBEF2A6-6F3E-48EF-9B5C-FE4C36D28485}" type="parTrans" cxnId="{B8E4FFF0-9D45-4A77-86C7-C637C7F45286}">
      <dgm:prSet/>
      <dgm:spPr/>
      <dgm:t>
        <a:bodyPr/>
        <a:lstStyle/>
        <a:p>
          <a:endParaRPr lang="en-US" sz="2400"/>
        </a:p>
      </dgm:t>
    </dgm:pt>
    <dgm:pt modelId="{4E483119-048C-4673-B4BF-334AD2840761}" type="sibTrans" cxnId="{B8E4FFF0-9D45-4A77-86C7-C637C7F45286}">
      <dgm:prSet/>
      <dgm:spPr/>
      <dgm:t>
        <a:bodyPr/>
        <a:lstStyle/>
        <a:p>
          <a:endParaRPr lang="en-US" sz="2400"/>
        </a:p>
      </dgm:t>
    </dgm:pt>
    <dgm:pt modelId="{7F193845-E494-46E2-8C95-E41ED9FEA4BB}" type="pres">
      <dgm:prSet presAssocID="{30C835E7-E828-465B-B249-122A519E03BC}" presName="Name0" presStyleCnt="0">
        <dgm:presLayoutVars>
          <dgm:dir/>
          <dgm:animLvl val="lvl"/>
          <dgm:resizeHandles val="exact"/>
        </dgm:presLayoutVars>
      </dgm:prSet>
      <dgm:spPr/>
      <dgm:t>
        <a:bodyPr/>
        <a:lstStyle/>
        <a:p>
          <a:endParaRPr lang="en-US"/>
        </a:p>
      </dgm:t>
    </dgm:pt>
    <dgm:pt modelId="{F2DBCF4C-E63E-4F71-AB4C-B0BCDE5B35FD}" type="pres">
      <dgm:prSet presAssocID="{3C11EFA9-83D9-4849-BF84-F6AFD34AA4BA}" presName="parTxOnly" presStyleLbl="node1" presStyleIdx="0" presStyleCnt="4" custScaleX="84778">
        <dgm:presLayoutVars>
          <dgm:chMax val="0"/>
          <dgm:chPref val="0"/>
          <dgm:bulletEnabled val="1"/>
        </dgm:presLayoutVars>
      </dgm:prSet>
      <dgm:spPr/>
      <dgm:t>
        <a:bodyPr/>
        <a:lstStyle/>
        <a:p>
          <a:endParaRPr lang="en-US"/>
        </a:p>
      </dgm:t>
    </dgm:pt>
    <dgm:pt modelId="{1AC9AC3D-80BC-425A-9CEF-8A44FC96763A}" type="pres">
      <dgm:prSet presAssocID="{C392FFAF-F588-4CAF-99BA-3AB747DA4721}" presName="parTxOnlySpace" presStyleCnt="0"/>
      <dgm:spPr/>
    </dgm:pt>
    <dgm:pt modelId="{C7E5A4F5-98BA-4A6C-ADA3-C99DC4A52114}" type="pres">
      <dgm:prSet presAssocID="{CA220BFD-72D2-46DF-8CE6-D07A51270AEE}" presName="parTxOnly" presStyleLbl="node1" presStyleIdx="1" presStyleCnt="4" custScaleX="82533">
        <dgm:presLayoutVars>
          <dgm:chMax val="0"/>
          <dgm:chPref val="0"/>
          <dgm:bulletEnabled val="1"/>
        </dgm:presLayoutVars>
      </dgm:prSet>
      <dgm:spPr/>
      <dgm:t>
        <a:bodyPr/>
        <a:lstStyle/>
        <a:p>
          <a:endParaRPr lang="en-US"/>
        </a:p>
      </dgm:t>
    </dgm:pt>
    <dgm:pt modelId="{EDE2B916-5876-4C4C-8B42-9A28847913B9}" type="pres">
      <dgm:prSet presAssocID="{EA421977-2018-4A26-85E8-63A13AA41255}" presName="parTxOnlySpace" presStyleCnt="0"/>
      <dgm:spPr/>
    </dgm:pt>
    <dgm:pt modelId="{887AC386-4E52-41DF-8BA8-340A91350BB6}" type="pres">
      <dgm:prSet presAssocID="{EC93CFE9-86BE-4681-AFBC-11CE1329D688}" presName="parTxOnly" presStyleLbl="node1" presStyleIdx="2" presStyleCnt="4" custScaleX="90422">
        <dgm:presLayoutVars>
          <dgm:chMax val="0"/>
          <dgm:chPref val="0"/>
          <dgm:bulletEnabled val="1"/>
        </dgm:presLayoutVars>
      </dgm:prSet>
      <dgm:spPr/>
      <dgm:t>
        <a:bodyPr/>
        <a:lstStyle/>
        <a:p>
          <a:endParaRPr lang="en-US"/>
        </a:p>
      </dgm:t>
    </dgm:pt>
    <dgm:pt modelId="{614527F7-8BFB-43CA-91BA-BEF27C4BD2AD}" type="pres">
      <dgm:prSet presAssocID="{699469E8-D235-41C8-AA12-76B5A323F6FC}" presName="parTxOnlySpace" presStyleCnt="0"/>
      <dgm:spPr/>
    </dgm:pt>
    <dgm:pt modelId="{5752755A-0744-43E4-9826-D5821114E644}" type="pres">
      <dgm:prSet presAssocID="{06104DFF-6057-4A48-B5C5-F5F231A06CE1}" presName="parTxOnly" presStyleLbl="node1" presStyleIdx="3" presStyleCnt="4" custScaleX="90594">
        <dgm:presLayoutVars>
          <dgm:chMax val="0"/>
          <dgm:chPref val="0"/>
          <dgm:bulletEnabled val="1"/>
        </dgm:presLayoutVars>
      </dgm:prSet>
      <dgm:spPr/>
      <dgm:t>
        <a:bodyPr/>
        <a:lstStyle/>
        <a:p>
          <a:endParaRPr lang="en-US"/>
        </a:p>
      </dgm:t>
    </dgm:pt>
  </dgm:ptLst>
  <dgm:cxnLst>
    <dgm:cxn modelId="{A3AE052C-32CF-48AE-997C-E04450D800EC}" type="presOf" srcId="{30C835E7-E828-465B-B249-122A519E03BC}" destId="{7F193845-E494-46E2-8C95-E41ED9FEA4BB}" srcOrd="0" destOrd="0" presId="urn:microsoft.com/office/officeart/2005/8/layout/chevron1"/>
    <dgm:cxn modelId="{75087A6B-D5E9-4415-99B1-15766E7CC09D}" type="presOf" srcId="{3C11EFA9-83D9-4849-BF84-F6AFD34AA4BA}" destId="{F2DBCF4C-E63E-4F71-AB4C-B0BCDE5B35FD}" srcOrd="0" destOrd="0" presId="urn:microsoft.com/office/officeart/2005/8/layout/chevron1"/>
    <dgm:cxn modelId="{57077306-6367-46BD-9F94-A07AC0DB6D6A}" srcId="{30C835E7-E828-465B-B249-122A519E03BC}" destId="{CA220BFD-72D2-46DF-8CE6-D07A51270AEE}" srcOrd="1" destOrd="0" parTransId="{A001CEED-58A1-47F7-92C0-BB373E4FB378}" sibTransId="{EA421977-2018-4A26-85E8-63A13AA41255}"/>
    <dgm:cxn modelId="{83571B41-0973-4EEB-BAB3-482372ADB13D}" type="presOf" srcId="{EC93CFE9-86BE-4681-AFBC-11CE1329D688}" destId="{887AC386-4E52-41DF-8BA8-340A91350BB6}" srcOrd="0" destOrd="0" presId="urn:microsoft.com/office/officeart/2005/8/layout/chevron1"/>
    <dgm:cxn modelId="{41AAECC7-8C0E-478C-88E5-EEF41302A1D8}" type="presOf" srcId="{06104DFF-6057-4A48-B5C5-F5F231A06CE1}" destId="{5752755A-0744-43E4-9826-D5821114E644}" srcOrd="0" destOrd="0" presId="urn:microsoft.com/office/officeart/2005/8/layout/chevron1"/>
    <dgm:cxn modelId="{CD6B5C48-5690-4AE5-9893-2EA501D88A32}" srcId="{30C835E7-E828-465B-B249-122A519E03BC}" destId="{EC93CFE9-86BE-4681-AFBC-11CE1329D688}" srcOrd="2" destOrd="0" parTransId="{BDF19134-9D3B-4D21-9797-1F736890EBE2}" sibTransId="{699469E8-D235-41C8-AA12-76B5A323F6FC}"/>
    <dgm:cxn modelId="{7CDD3AD4-ECF2-410B-A31B-40D2E6B35DE0}" type="presOf" srcId="{CA220BFD-72D2-46DF-8CE6-D07A51270AEE}" destId="{C7E5A4F5-98BA-4A6C-ADA3-C99DC4A52114}" srcOrd="0" destOrd="0" presId="urn:microsoft.com/office/officeart/2005/8/layout/chevron1"/>
    <dgm:cxn modelId="{31C5F6D4-A935-4B68-9AC9-8853D09FED51}" srcId="{30C835E7-E828-465B-B249-122A519E03BC}" destId="{3C11EFA9-83D9-4849-BF84-F6AFD34AA4BA}" srcOrd="0" destOrd="0" parTransId="{CDB57C37-2B77-44A3-993D-9E96D3F6E8C1}" sibTransId="{C392FFAF-F588-4CAF-99BA-3AB747DA4721}"/>
    <dgm:cxn modelId="{B8E4FFF0-9D45-4A77-86C7-C637C7F45286}" srcId="{30C835E7-E828-465B-B249-122A519E03BC}" destId="{06104DFF-6057-4A48-B5C5-F5F231A06CE1}" srcOrd="3" destOrd="0" parTransId="{6EBEF2A6-6F3E-48EF-9B5C-FE4C36D28485}" sibTransId="{4E483119-048C-4673-B4BF-334AD2840761}"/>
    <dgm:cxn modelId="{C61BD432-B7E6-4F17-8C49-AD1836DCC0BA}" type="presParOf" srcId="{7F193845-E494-46E2-8C95-E41ED9FEA4BB}" destId="{F2DBCF4C-E63E-4F71-AB4C-B0BCDE5B35FD}" srcOrd="0" destOrd="0" presId="urn:microsoft.com/office/officeart/2005/8/layout/chevron1"/>
    <dgm:cxn modelId="{13EC3721-58F2-4A45-B1B3-7A6C341A0593}" type="presParOf" srcId="{7F193845-E494-46E2-8C95-E41ED9FEA4BB}" destId="{1AC9AC3D-80BC-425A-9CEF-8A44FC96763A}" srcOrd="1" destOrd="0" presId="urn:microsoft.com/office/officeart/2005/8/layout/chevron1"/>
    <dgm:cxn modelId="{AA3C14D1-7389-4064-88A5-2BDA2F140EE9}" type="presParOf" srcId="{7F193845-E494-46E2-8C95-E41ED9FEA4BB}" destId="{C7E5A4F5-98BA-4A6C-ADA3-C99DC4A52114}" srcOrd="2" destOrd="0" presId="urn:microsoft.com/office/officeart/2005/8/layout/chevron1"/>
    <dgm:cxn modelId="{687750F3-7B74-4B7F-92D7-BCAC56A870E8}" type="presParOf" srcId="{7F193845-E494-46E2-8C95-E41ED9FEA4BB}" destId="{EDE2B916-5876-4C4C-8B42-9A28847913B9}" srcOrd="3" destOrd="0" presId="urn:microsoft.com/office/officeart/2005/8/layout/chevron1"/>
    <dgm:cxn modelId="{8B942470-4125-4144-9FBC-F0A0F7891D75}" type="presParOf" srcId="{7F193845-E494-46E2-8C95-E41ED9FEA4BB}" destId="{887AC386-4E52-41DF-8BA8-340A91350BB6}" srcOrd="4" destOrd="0" presId="urn:microsoft.com/office/officeart/2005/8/layout/chevron1"/>
    <dgm:cxn modelId="{4F2EB28C-773E-4CD0-9A97-64810789FEF6}" type="presParOf" srcId="{7F193845-E494-46E2-8C95-E41ED9FEA4BB}" destId="{614527F7-8BFB-43CA-91BA-BEF27C4BD2AD}" srcOrd="5" destOrd="0" presId="urn:microsoft.com/office/officeart/2005/8/layout/chevron1"/>
    <dgm:cxn modelId="{64645664-2782-420C-9269-3A4404016B62}" type="presParOf" srcId="{7F193845-E494-46E2-8C95-E41ED9FEA4BB}" destId="{5752755A-0744-43E4-9826-D5821114E644}"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C835E7-E828-465B-B249-122A519E03BC}" type="doc">
      <dgm:prSet loTypeId="urn:microsoft.com/office/officeart/2005/8/layout/chevron1" loCatId="process" qsTypeId="urn:microsoft.com/office/officeart/2005/8/quickstyle/simple1" qsCatId="simple" csTypeId="urn:microsoft.com/office/officeart/2005/8/colors/accent6_2" csCatId="accent6" phldr="1"/>
      <dgm:spPr/>
      <dgm:t>
        <a:bodyPr/>
        <a:lstStyle/>
        <a:p>
          <a:endParaRPr lang="en-US"/>
        </a:p>
      </dgm:t>
    </dgm:pt>
    <dgm:pt modelId="{3C11EFA9-83D9-4849-BF84-F6AFD34AA4BA}">
      <dgm:prSet phldrT="[Text]" custT="1"/>
      <dgm:spPr>
        <a:solidFill>
          <a:schemeClr val="accent1"/>
        </a:solidFill>
      </dgm:spPr>
      <dgm:t>
        <a:bodyPr lIns="0" tIns="0" rIns="0" bIns="0"/>
        <a:lstStyle/>
        <a:p>
          <a:r>
            <a:rPr lang="en-US" sz="2000" dirty="0" smtClean="0"/>
            <a:t>Assessment Visit</a:t>
          </a:r>
          <a:endParaRPr lang="en-US" sz="2000" dirty="0"/>
        </a:p>
      </dgm:t>
    </dgm:pt>
    <dgm:pt modelId="{CDB57C37-2B77-44A3-993D-9E96D3F6E8C1}" type="parTrans" cxnId="{31C5F6D4-A935-4B68-9AC9-8853D09FED51}">
      <dgm:prSet/>
      <dgm:spPr/>
      <dgm:t>
        <a:bodyPr/>
        <a:lstStyle/>
        <a:p>
          <a:endParaRPr lang="en-US" sz="2400"/>
        </a:p>
      </dgm:t>
    </dgm:pt>
    <dgm:pt modelId="{C392FFAF-F588-4CAF-99BA-3AB747DA4721}" type="sibTrans" cxnId="{31C5F6D4-A935-4B68-9AC9-8853D09FED51}">
      <dgm:prSet/>
      <dgm:spPr/>
      <dgm:t>
        <a:bodyPr/>
        <a:lstStyle/>
        <a:p>
          <a:endParaRPr lang="en-US" sz="2400"/>
        </a:p>
      </dgm:t>
    </dgm:pt>
    <dgm:pt modelId="{CA220BFD-72D2-46DF-8CE6-D07A51270AEE}">
      <dgm:prSet phldrT="[Text]" custT="1"/>
      <dgm:spPr>
        <a:solidFill>
          <a:schemeClr val="accent1"/>
        </a:solidFill>
      </dgm:spPr>
      <dgm:t>
        <a:bodyPr lIns="0" tIns="0" rIns="0" bIns="0"/>
        <a:lstStyle/>
        <a:p>
          <a:r>
            <a:rPr lang="en-US" sz="2000" dirty="0" smtClean="0">
              <a:solidFill>
                <a:schemeClr val="bg1"/>
              </a:solidFill>
            </a:rPr>
            <a:t>Treatment Visit</a:t>
          </a:r>
          <a:endParaRPr lang="en-US" sz="2000" dirty="0">
            <a:solidFill>
              <a:schemeClr val="bg1"/>
            </a:solidFill>
          </a:endParaRPr>
        </a:p>
      </dgm:t>
    </dgm:pt>
    <dgm:pt modelId="{A001CEED-58A1-47F7-92C0-BB373E4FB378}" type="parTrans" cxnId="{57077306-6367-46BD-9F94-A07AC0DB6D6A}">
      <dgm:prSet/>
      <dgm:spPr/>
      <dgm:t>
        <a:bodyPr/>
        <a:lstStyle/>
        <a:p>
          <a:endParaRPr lang="en-US" sz="2400"/>
        </a:p>
      </dgm:t>
    </dgm:pt>
    <dgm:pt modelId="{EA421977-2018-4A26-85E8-63A13AA41255}" type="sibTrans" cxnId="{57077306-6367-46BD-9F94-A07AC0DB6D6A}">
      <dgm:prSet/>
      <dgm:spPr/>
      <dgm:t>
        <a:bodyPr/>
        <a:lstStyle/>
        <a:p>
          <a:endParaRPr lang="en-US" sz="2400"/>
        </a:p>
      </dgm:t>
    </dgm:pt>
    <dgm:pt modelId="{EC93CFE9-86BE-4681-AFBC-11CE1329D688}">
      <dgm:prSet phldrT="[Text]" custT="1"/>
      <dgm:spPr>
        <a:solidFill>
          <a:schemeClr val="accent1"/>
        </a:solidFill>
      </dgm:spPr>
      <dgm:t>
        <a:bodyPr lIns="0" tIns="0" rIns="0" bIns="0"/>
        <a:lstStyle/>
        <a:p>
          <a:r>
            <a:rPr lang="en-US" sz="2000" b="1" dirty="0" smtClean="0">
              <a:solidFill>
                <a:schemeClr val="tx1"/>
              </a:solidFill>
            </a:rPr>
            <a:t>Treatment Follow-up </a:t>
          </a:r>
          <a:endParaRPr lang="en-US" sz="2000" b="1" dirty="0">
            <a:solidFill>
              <a:schemeClr val="tx1"/>
            </a:solidFill>
          </a:endParaRPr>
        </a:p>
      </dgm:t>
    </dgm:pt>
    <dgm:pt modelId="{BDF19134-9D3B-4D21-9797-1F736890EBE2}" type="parTrans" cxnId="{CD6B5C48-5690-4AE5-9893-2EA501D88A32}">
      <dgm:prSet/>
      <dgm:spPr/>
      <dgm:t>
        <a:bodyPr/>
        <a:lstStyle/>
        <a:p>
          <a:endParaRPr lang="en-US" sz="2400"/>
        </a:p>
      </dgm:t>
    </dgm:pt>
    <dgm:pt modelId="{699469E8-D235-41C8-AA12-76B5A323F6FC}" type="sibTrans" cxnId="{CD6B5C48-5690-4AE5-9893-2EA501D88A32}">
      <dgm:prSet/>
      <dgm:spPr/>
      <dgm:t>
        <a:bodyPr/>
        <a:lstStyle/>
        <a:p>
          <a:endParaRPr lang="en-US" sz="2400"/>
        </a:p>
      </dgm:t>
    </dgm:pt>
    <dgm:pt modelId="{06104DFF-6057-4A48-B5C5-F5F231A06CE1}">
      <dgm:prSet custT="1"/>
      <dgm:spPr>
        <a:solidFill>
          <a:schemeClr val="accent1"/>
        </a:solidFill>
      </dgm:spPr>
      <dgm:t>
        <a:bodyPr lIns="0" tIns="0" rIns="0" bIns="0"/>
        <a:lstStyle/>
        <a:p>
          <a:r>
            <a:rPr lang="en-US" sz="2000" dirty="0" smtClean="0"/>
            <a:t>Long-term</a:t>
          </a:r>
          <a:br>
            <a:rPr lang="en-US" sz="2000" dirty="0" smtClean="0"/>
          </a:br>
          <a:r>
            <a:rPr lang="en-US" sz="2000" dirty="0" smtClean="0"/>
            <a:t>Follow-up</a:t>
          </a:r>
          <a:endParaRPr lang="en-US" sz="2000" dirty="0"/>
        </a:p>
      </dgm:t>
    </dgm:pt>
    <dgm:pt modelId="{6EBEF2A6-6F3E-48EF-9B5C-FE4C36D28485}" type="parTrans" cxnId="{B8E4FFF0-9D45-4A77-86C7-C637C7F45286}">
      <dgm:prSet/>
      <dgm:spPr/>
      <dgm:t>
        <a:bodyPr/>
        <a:lstStyle/>
        <a:p>
          <a:endParaRPr lang="en-US" sz="2400"/>
        </a:p>
      </dgm:t>
    </dgm:pt>
    <dgm:pt modelId="{4E483119-048C-4673-B4BF-334AD2840761}" type="sibTrans" cxnId="{B8E4FFF0-9D45-4A77-86C7-C637C7F45286}">
      <dgm:prSet/>
      <dgm:spPr/>
      <dgm:t>
        <a:bodyPr/>
        <a:lstStyle/>
        <a:p>
          <a:endParaRPr lang="en-US" sz="2400"/>
        </a:p>
      </dgm:t>
    </dgm:pt>
    <dgm:pt modelId="{7F193845-E494-46E2-8C95-E41ED9FEA4BB}" type="pres">
      <dgm:prSet presAssocID="{30C835E7-E828-465B-B249-122A519E03BC}" presName="Name0" presStyleCnt="0">
        <dgm:presLayoutVars>
          <dgm:dir/>
          <dgm:animLvl val="lvl"/>
          <dgm:resizeHandles val="exact"/>
        </dgm:presLayoutVars>
      </dgm:prSet>
      <dgm:spPr/>
      <dgm:t>
        <a:bodyPr/>
        <a:lstStyle/>
        <a:p>
          <a:endParaRPr lang="en-US"/>
        </a:p>
      </dgm:t>
    </dgm:pt>
    <dgm:pt modelId="{F2DBCF4C-E63E-4F71-AB4C-B0BCDE5B35FD}" type="pres">
      <dgm:prSet presAssocID="{3C11EFA9-83D9-4849-BF84-F6AFD34AA4BA}" presName="parTxOnly" presStyleLbl="node1" presStyleIdx="0" presStyleCnt="4" custScaleX="84778">
        <dgm:presLayoutVars>
          <dgm:chMax val="0"/>
          <dgm:chPref val="0"/>
          <dgm:bulletEnabled val="1"/>
        </dgm:presLayoutVars>
      </dgm:prSet>
      <dgm:spPr/>
      <dgm:t>
        <a:bodyPr/>
        <a:lstStyle/>
        <a:p>
          <a:endParaRPr lang="en-US"/>
        </a:p>
      </dgm:t>
    </dgm:pt>
    <dgm:pt modelId="{1AC9AC3D-80BC-425A-9CEF-8A44FC96763A}" type="pres">
      <dgm:prSet presAssocID="{C392FFAF-F588-4CAF-99BA-3AB747DA4721}" presName="parTxOnlySpace" presStyleCnt="0"/>
      <dgm:spPr/>
    </dgm:pt>
    <dgm:pt modelId="{C7E5A4F5-98BA-4A6C-ADA3-C99DC4A52114}" type="pres">
      <dgm:prSet presAssocID="{CA220BFD-72D2-46DF-8CE6-D07A51270AEE}" presName="parTxOnly" presStyleLbl="node1" presStyleIdx="1" presStyleCnt="4" custScaleX="82533">
        <dgm:presLayoutVars>
          <dgm:chMax val="0"/>
          <dgm:chPref val="0"/>
          <dgm:bulletEnabled val="1"/>
        </dgm:presLayoutVars>
      </dgm:prSet>
      <dgm:spPr/>
      <dgm:t>
        <a:bodyPr/>
        <a:lstStyle/>
        <a:p>
          <a:endParaRPr lang="en-US"/>
        </a:p>
      </dgm:t>
    </dgm:pt>
    <dgm:pt modelId="{EDE2B916-5876-4C4C-8B42-9A28847913B9}" type="pres">
      <dgm:prSet presAssocID="{EA421977-2018-4A26-85E8-63A13AA41255}" presName="parTxOnlySpace" presStyleCnt="0"/>
      <dgm:spPr/>
    </dgm:pt>
    <dgm:pt modelId="{887AC386-4E52-41DF-8BA8-340A91350BB6}" type="pres">
      <dgm:prSet presAssocID="{EC93CFE9-86BE-4681-AFBC-11CE1329D688}" presName="parTxOnly" presStyleLbl="node1" presStyleIdx="2" presStyleCnt="4" custScaleX="90422">
        <dgm:presLayoutVars>
          <dgm:chMax val="0"/>
          <dgm:chPref val="0"/>
          <dgm:bulletEnabled val="1"/>
        </dgm:presLayoutVars>
      </dgm:prSet>
      <dgm:spPr/>
      <dgm:t>
        <a:bodyPr/>
        <a:lstStyle/>
        <a:p>
          <a:endParaRPr lang="en-US"/>
        </a:p>
      </dgm:t>
    </dgm:pt>
    <dgm:pt modelId="{614527F7-8BFB-43CA-91BA-BEF27C4BD2AD}" type="pres">
      <dgm:prSet presAssocID="{699469E8-D235-41C8-AA12-76B5A323F6FC}" presName="parTxOnlySpace" presStyleCnt="0"/>
      <dgm:spPr/>
    </dgm:pt>
    <dgm:pt modelId="{5752755A-0744-43E4-9826-D5821114E644}" type="pres">
      <dgm:prSet presAssocID="{06104DFF-6057-4A48-B5C5-F5F231A06CE1}" presName="parTxOnly" presStyleLbl="node1" presStyleIdx="3" presStyleCnt="4" custScaleX="90594">
        <dgm:presLayoutVars>
          <dgm:chMax val="0"/>
          <dgm:chPref val="0"/>
          <dgm:bulletEnabled val="1"/>
        </dgm:presLayoutVars>
      </dgm:prSet>
      <dgm:spPr/>
      <dgm:t>
        <a:bodyPr/>
        <a:lstStyle/>
        <a:p>
          <a:endParaRPr lang="en-US"/>
        </a:p>
      </dgm:t>
    </dgm:pt>
  </dgm:ptLst>
  <dgm:cxnLst>
    <dgm:cxn modelId="{57077306-6367-46BD-9F94-A07AC0DB6D6A}" srcId="{30C835E7-E828-465B-B249-122A519E03BC}" destId="{CA220BFD-72D2-46DF-8CE6-D07A51270AEE}" srcOrd="1" destOrd="0" parTransId="{A001CEED-58A1-47F7-92C0-BB373E4FB378}" sibTransId="{EA421977-2018-4A26-85E8-63A13AA41255}"/>
    <dgm:cxn modelId="{A50EE088-13FB-4A66-BDF2-600DB730C884}" type="presOf" srcId="{30C835E7-E828-465B-B249-122A519E03BC}" destId="{7F193845-E494-46E2-8C95-E41ED9FEA4BB}" srcOrd="0" destOrd="0" presId="urn:microsoft.com/office/officeart/2005/8/layout/chevron1"/>
    <dgm:cxn modelId="{99F3D167-DC5E-4D3C-A6A5-9F9699BE3945}" type="presOf" srcId="{3C11EFA9-83D9-4849-BF84-F6AFD34AA4BA}" destId="{F2DBCF4C-E63E-4F71-AB4C-B0BCDE5B35FD}" srcOrd="0" destOrd="0" presId="urn:microsoft.com/office/officeart/2005/8/layout/chevron1"/>
    <dgm:cxn modelId="{B042F745-FFEE-453F-9C6F-5ABAB4857BA9}" type="presOf" srcId="{CA220BFD-72D2-46DF-8CE6-D07A51270AEE}" destId="{C7E5A4F5-98BA-4A6C-ADA3-C99DC4A52114}" srcOrd="0" destOrd="0" presId="urn:microsoft.com/office/officeart/2005/8/layout/chevron1"/>
    <dgm:cxn modelId="{CD6B5C48-5690-4AE5-9893-2EA501D88A32}" srcId="{30C835E7-E828-465B-B249-122A519E03BC}" destId="{EC93CFE9-86BE-4681-AFBC-11CE1329D688}" srcOrd="2" destOrd="0" parTransId="{BDF19134-9D3B-4D21-9797-1F736890EBE2}" sibTransId="{699469E8-D235-41C8-AA12-76B5A323F6FC}"/>
    <dgm:cxn modelId="{9F3C67BD-9353-4675-8AD3-6AB092EBC409}" type="presOf" srcId="{EC93CFE9-86BE-4681-AFBC-11CE1329D688}" destId="{887AC386-4E52-41DF-8BA8-340A91350BB6}" srcOrd="0" destOrd="0" presId="urn:microsoft.com/office/officeart/2005/8/layout/chevron1"/>
    <dgm:cxn modelId="{31C5F6D4-A935-4B68-9AC9-8853D09FED51}" srcId="{30C835E7-E828-465B-B249-122A519E03BC}" destId="{3C11EFA9-83D9-4849-BF84-F6AFD34AA4BA}" srcOrd="0" destOrd="0" parTransId="{CDB57C37-2B77-44A3-993D-9E96D3F6E8C1}" sibTransId="{C392FFAF-F588-4CAF-99BA-3AB747DA4721}"/>
    <dgm:cxn modelId="{B8E4FFF0-9D45-4A77-86C7-C637C7F45286}" srcId="{30C835E7-E828-465B-B249-122A519E03BC}" destId="{06104DFF-6057-4A48-B5C5-F5F231A06CE1}" srcOrd="3" destOrd="0" parTransId="{6EBEF2A6-6F3E-48EF-9B5C-FE4C36D28485}" sibTransId="{4E483119-048C-4673-B4BF-334AD2840761}"/>
    <dgm:cxn modelId="{AF718BEA-28D9-4187-9A0D-2818B330F88F}" type="presOf" srcId="{06104DFF-6057-4A48-B5C5-F5F231A06CE1}" destId="{5752755A-0744-43E4-9826-D5821114E644}" srcOrd="0" destOrd="0" presId="urn:microsoft.com/office/officeart/2005/8/layout/chevron1"/>
    <dgm:cxn modelId="{A1B4E843-46C2-4358-A403-51A1E3B9C955}" type="presParOf" srcId="{7F193845-E494-46E2-8C95-E41ED9FEA4BB}" destId="{F2DBCF4C-E63E-4F71-AB4C-B0BCDE5B35FD}" srcOrd="0" destOrd="0" presId="urn:microsoft.com/office/officeart/2005/8/layout/chevron1"/>
    <dgm:cxn modelId="{0D575FB8-324A-45B1-8FC5-614DD411AD2F}" type="presParOf" srcId="{7F193845-E494-46E2-8C95-E41ED9FEA4BB}" destId="{1AC9AC3D-80BC-425A-9CEF-8A44FC96763A}" srcOrd="1" destOrd="0" presId="urn:microsoft.com/office/officeart/2005/8/layout/chevron1"/>
    <dgm:cxn modelId="{0D0C2B91-C03B-4384-AF73-4A87E9E42211}" type="presParOf" srcId="{7F193845-E494-46E2-8C95-E41ED9FEA4BB}" destId="{C7E5A4F5-98BA-4A6C-ADA3-C99DC4A52114}" srcOrd="2" destOrd="0" presId="urn:microsoft.com/office/officeart/2005/8/layout/chevron1"/>
    <dgm:cxn modelId="{D4B57C68-2EA9-4DD9-9356-6EFA4B04C72C}" type="presParOf" srcId="{7F193845-E494-46E2-8C95-E41ED9FEA4BB}" destId="{EDE2B916-5876-4C4C-8B42-9A28847913B9}" srcOrd="3" destOrd="0" presId="urn:microsoft.com/office/officeart/2005/8/layout/chevron1"/>
    <dgm:cxn modelId="{5AF32EB7-17F9-4BD6-81BD-CE69C26A5B14}" type="presParOf" srcId="{7F193845-E494-46E2-8C95-E41ED9FEA4BB}" destId="{887AC386-4E52-41DF-8BA8-340A91350BB6}" srcOrd="4" destOrd="0" presId="urn:microsoft.com/office/officeart/2005/8/layout/chevron1"/>
    <dgm:cxn modelId="{C806BBB8-8C8C-438B-88E2-60B048882240}" type="presParOf" srcId="{7F193845-E494-46E2-8C95-E41ED9FEA4BB}" destId="{614527F7-8BFB-43CA-91BA-BEF27C4BD2AD}" srcOrd="5" destOrd="0" presId="urn:microsoft.com/office/officeart/2005/8/layout/chevron1"/>
    <dgm:cxn modelId="{852DC572-74C7-4CFA-859E-ACAE5E56DEC7}" type="presParOf" srcId="{7F193845-E494-46E2-8C95-E41ED9FEA4BB}" destId="{5752755A-0744-43E4-9826-D5821114E644}"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C835E7-E828-465B-B249-122A519E03BC}" type="doc">
      <dgm:prSet loTypeId="urn:microsoft.com/office/officeart/2005/8/layout/chevron1" loCatId="process" qsTypeId="urn:microsoft.com/office/officeart/2005/8/quickstyle/simple1" qsCatId="simple" csTypeId="urn:microsoft.com/office/officeart/2005/8/colors/accent6_2" csCatId="accent6" phldr="1"/>
      <dgm:spPr/>
      <dgm:t>
        <a:bodyPr/>
        <a:lstStyle/>
        <a:p>
          <a:endParaRPr lang="en-US"/>
        </a:p>
      </dgm:t>
    </dgm:pt>
    <dgm:pt modelId="{3C11EFA9-83D9-4849-BF84-F6AFD34AA4BA}">
      <dgm:prSet phldrT="[Text]" custT="1"/>
      <dgm:spPr>
        <a:solidFill>
          <a:schemeClr val="accent1"/>
        </a:solidFill>
      </dgm:spPr>
      <dgm:t>
        <a:bodyPr lIns="0" tIns="0" rIns="0" bIns="0"/>
        <a:lstStyle/>
        <a:p>
          <a:r>
            <a:rPr lang="en-US" sz="2000" dirty="0" smtClean="0"/>
            <a:t>Assessment Visit</a:t>
          </a:r>
          <a:endParaRPr lang="en-US" sz="2000" dirty="0"/>
        </a:p>
      </dgm:t>
    </dgm:pt>
    <dgm:pt modelId="{CDB57C37-2B77-44A3-993D-9E96D3F6E8C1}" type="parTrans" cxnId="{31C5F6D4-A935-4B68-9AC9-8853D09FED51}">
      <dgm:prSet/>
      <dgm:spPr/>
      <dgm:t>
        <a:bodyPr/>
        <a:lstStyle/>
        <a:p>
          <a:endParaRPr lang="en-US" sz="2400"/>
        </a:p>
      </dgm:t>
    </dgm:pt>
    <dgm:pt modelId="{C392FFAF-F588-4CAF-99BA-3AB747DA4721}" type="sibTrans" cxnId="{31C5F6D4-A935-4B68-9AC9-8853D09FED51}">
      <dgm:prSet/>
      <dgm:spPr/>
      <dgm:t>
        <a:bodyPr/>
        <a:lstStyle/>
        <a:p>
          <a:endParaRPr lang="en-US" sz="2400"/>
        </a:p>
      </dgm:t>
    </dgm:pt>
    <dgm:pt modelId="{CA220BFD-72D2-46DF-8CE6-D07A51270AEE}">
      <dgm:prSet phldrT="[Text]" custT="1"/>
      <dgm:spPr>
        <a:solidFill>
          <a:schemeClr val="accent1"/>
        </a:solidFill>
      </dgm:spPr>
      <dgm:t>
        <a:bodyPr lIns="0" tIns="0" rIns="0" bIns="0"/>
        <a:lstStyle/>
        <a:p>
          <a:r>
            <a:rPr lang="en-US" sz="2000" dirty="0" smtClean="0">
              <a:solidFill>
                <a:schemeClr val="bg1"/>
              </a:solidFill>
            </a:rPr>
            <a:t>Treatment Visit</a:t>
          </a:r>
          <a:endParaRPr lang="en-US" sz="2000" dirty="0">
            <a:solidFill>
              <a:schemeClr val="bg1"/>
            </a:solidFill>
          </a:endParaRPr>
        </a:p>
      </dgm:t>
    </dgm:pt>
    <dgm:pt modelId="{A001CEED-58A1-47F7-92C0-BB373E4FB378}" type="parTrans" cxnId="{57077306-6367-46BD-9F94-A07AC0DB6D6A}">
      <dgm:prSet/>
      <dgm:spPr/>
      <dgm:t>
        <a:bodyPr/>
        <a:lstStyle/>
        <a:p>
          <a:endParaRPr lang="en-US" sz="2400"/>
        </a:p>
      </dgm:t>
    </dgm:pt>
    <dgm:pt modelId="{EA421977-2018-4A26-85E8-63A13AA41255}" type="sibTrans" cxnId="{57077306-6367-46BD-9F94-A07AC0DB6D6A}">
      <dgm:prSet/>
      <dgm:spPr/>
      <dgm:t>
        <a:bodyPr/>
        <a:lstStyle/>
        <a:p>
          <a:endParaRPr lang="en-US" sz="2400"/>
        </a:p>
      </dgm:t>
    </dgm:pt>
    <dgm:pt modelId="{EC93CFE9-86BE-4681-AFBC-11CE1329D688}">
      <dgm:prSet phldrT="[Text]" custT="1"/>
      <dgm:spPr>
        <a:solidFill>
          <a:schemeClr val="accent1"/>
        </a:solidFill>
      </dgm:spPr>
      <dgm:t>
        <a:bodyPr lIns="0" tIns="0" rIns="0" bIns="0"/>
        <a:lstStyle/>
        <a:p>
          <a:r>
            <a:rPr lang="en-US" sz="2000" dirty="0" smtClean="0">
              <a:solidFill>
                <a:schemeClr val="bg1"/>
              </a:solidFill>
            </a:rPr>
            <a:t>Treatment Follow-up </a:t>
          </a:r>
          <a:endParaRPr lang="en-US" sz="2000" dirty="0">
            <a:solidFill>
              <a:schemeClr val="bg1"/>
            </a:solidFill>
          </a:endParaRPr>
        </a:p>
      </dgm:t>
    </dgm:pt>
    <dgm:pt modelId="{BDF19134-9D3B-4D21-9797-1F736890EBE2}" type="parTrans" cxnId="{CD6B5C48-5690-4AE5-9893-2EA501D88A32}">
      <dgm:prSet/>
      <dgm:spPr/>
      <dgm:t>
        <a:bodyPr/>
        <a:lstStyle/>
        <a:p>
          <a:endParaRPr lang="en-US" sz="2400"/>
        </a:p>
      </dgm:t>
    </dgm:pt>
    <dgm:pt modelId="{699469E8-D235-41C8-AA12-76B5A323F6FC}" type="sibTrans" cxnId="{CD6B5C48-5690-4AE5-9893-2EA501D88A32}">
      <dgm:prSet/>
      <dgm:spPr/>
      <dgm:t>
        <a:bodyPr/>
        <a:lstStyle/>
        <a:p>
          <a:endParaRPr lang="en-US" sz="2400"/>
        </a:p>
      </dgm:t>
    </dgm:pt>
    <dgm:pt modelId="{06104DFF-6057-4A48-B5C5-F5F231A06CE1}">
      <dgm:prSet custT="1"/>
      <dgm:spPr>
        <a:solidFill>
          <a:schemeClr val="accent1"/>
        </a:solidFill>
      </dgm:spPr>
      <dgm:t>
        <a:bodyPr lIns="0" tIns="0" rIns="0" bIns="0"/>
        <a:lstStyle/>
        <a:p>
          <a:r>
            <a:rPr lang="en-US" sz="2000" b="1" dirty="0" smtClean="0">
              <a:solidFill>
                <a:schemeClr val="tx1"/>
              </a:solidFill>
            </a:rPr>
            <a:t>Long-term</a:t>
          </a:r>
          <a:br>
            <a:rPr lang="en-US" sz="2000" b="1" dirty="0" smtClean="0">
              <a:solidFill>
                <a:schemeClr val="tx1"/>
              </a:solidFill>
            </a:rPr>
          </a:br>
          <a:r>
            <a:rPr lang="en-US" sz="2000" b="1" dirty="0" smtClean="0">
              <a:solidFill>
                <a:schemeClr val="tx1"/>
              </a:solidFill>
            </a:rPr>
            <a:t>Follow-up</a:t>
          </a:r>
          <a:endParaRPr lang="en-US" sz="2000" b="1" dirty="0">
            <a:solidFill>
              <a:schemeClr val="tx1"/>
            </a:solidFill>
          </a:endParaRPr>
        </a:p>
      </dgm:t>
    </dgm:pt>
    <dgm:pt modelId="{6EBEF2A6-6F3E-48EF-9B5C-FE4C36D28485}" type="parTrans" cxnId="{B8E4FFF0-9D45-4A77-86C7-C637C7F45286}">
      <dgm:prSet/>
      <dgm:spPr/>
      <dgm:t>
        <a:bodyPr/>
        <a:lstStyle/>
        <a:p>
          <a:endParaRPr lang="en-US" sz="2400"/>
        </a:p>
      </dgm:t>
    </dgm:pt>
    <dgm:pt modelId="{4E483119-048C-4673-B4BF-334AD2840761}" type="sibTrans" cxnId="{B8E4FFF0-9D45-4A77-86C7-C637C7F45286}">
      <dgm:prSet/>
      <dgm:spPr/>
      <dgm:t>
        <a:bodyPr/>
        <a:lstStyle/>
        <a:p>
          <a:endParaRPr lang="en-US" sz="2400"/>
        </a:p>
      </dgm:t>
    </dgm:pt>
    <dgm:pt modelId="{7F193845-E494-46E2-8C95-E41ED9FEA4BB}" type="pres">
      <dgm:prSet presAssocID="{30C835E7-E828-465B-B249-122A519E03BC}" presName="Name0" presStyleCnt="0">
        <dgm:presLayoutVars>
          <dgm:dir/>
          <dgm:animLvl val="lvl"/>
          <dgm:resizeHandles val="exact"/>
        </dgm:presLayoutVars>
      </dgm:prSet>
      <dgm:spPr/>
      <dgm:t>
        <a:bodyPr/>
        <a:lstStyle/>
        <a:p>
          <a:endParaRPr lang="en-US"/>
        </a:p>
      </dgm:t>
    </dgm:pt>
    <dgm:pt modelId="{F2DBCF4C-E63E-4F71-AB4C-B0BCDE5B35FD}" type="pres">
      <dgm:prSet presAssocID="{3C11EFA9-83D9-4849-BF84-F6AFD34AA4BA}" presName="parTxOnly" presStyleLbl="node1" presStyleIdx="0" presStyleCnt="4" custScaleX="84778">
        <dgm:presLayoutVars>
          <dgm:chMax val="0"/>
          <dgm:chPref val="0"/>
          <dgm:bulletEnabled val="1"/>
        </dgm:presLayoutVars>
      </dgm:prSet>
      <dgm:spPr/>
      <dgm:t>
        <a:bodyPr/>
        <a:lstStyle/>
        <a:p>
          <a:endParaRPr lang="en-US"/>
        </a:p>
      </dgm:t>
    </dgm:pt>
    <dgm:pt modelId="{1AC9AC3D-80BC-425A-9CEF-8A44FC96763A}" type="pres">
      <dgm:prSet presAssocID="{C392FFAF-F588-4CAF-99BA-3AB747DA4721}" presName="parTxOnlySpace" presStyleCnt="0"/>
      <dgm:spPr/>
    </dgm:pt>
    <dgm:pt modelId="{C7E5A4F5-98BA-4A6C-ADA3-C99DC4A52114}" type="pres">
      <dgm:prSet presAssocID="{CA220BFD-72D2-46DF-8CE6-D07A51270AEE}" presName="parTxOnly" presStyleLbl="node1" presStyleIdx="1" presStyleCnt="4" custScaleX="82533">
        <dgm:presLayoutVars>
          <dgm:chMax val="0"/>
          <dgm:chPref val="0"/>
          <dgm:bulletEnabled val="1"/>
        </dgm:presLayoutVars>
      </dgm:prSet>
      <dgm:spPr/>
      <dgm:t>
        <a:bodyPr/>
        <a:lstStyle/>
        <a:p>
          <a:endParaRPr lang="en-US"/>
        </a:p>
      </dgm:t>
    </dgm:pt>
    <dgm:pt modelId="{EDE2B916-5876-4C4C-8B42-9A28847913B9}" type="pres">
      <dgm:prSet presAssocID="{EA421977-2018-4A26-85E8-63A13AA41255}" presName="parTxOnlySpace" presStyleCnt="0"/>
      <dgm:spPr/>
    </dgm:pt>
    <dgm:pt modelId="{887AC386-4E52-41DF-8BA8-340A91350BB6}" type="pres">
      <dgm:prSet presAssocID="{EC93CFE9-86BE-4681-AFBC-11CE1329D688}" presName="parTxOnly" presStyleLbl="node1" presStyleIdx="2" presStyleCnt="4" custScaleX="90422">
        <dgm:presLayoutVars>
          <dgm:chMax val="0"/>
          <dgm:chPref val="0"/>
          <dgm:bulletEnabled val="1"/>
        </dgm:presLayoutVars>
      </dgm:prSet>
      <dgm:spPr/>
      <dgm:t>
        <a:bodyPr/>
        <a:lstStyle/>
        <a:p>
          <a:endParaRPr lang="en-US"/>
        </a:p>
      </dgm:t>
    </dgm:pt>
    <dgm:pt modelId="{614527F7-8BFB-43CA-91BA-BEF27C4BD2AD}" type="pres">
      <dgm:prSet presAssocID="{699469E8-D235-41C8-AA12-76B5A323F6FC}" presName="parTxOnlySpace" presStyleCnt="0"/>
      <dgm:spPr/>
    </dgm:pt>
    <dgm:pt modelId="{5752755A-0744-43E4-9826-D5821114E644}" type="pres">
      <dgm:prSet presAssocID="{06104DFF-6057-4A48-B5C5-F5F231A06CE1}" presName="parTxOnly" presStyleLbl="node1" presStyleIdx="3" presStyleCnt="4" custScaleX="90594">
        <dgm:presLayoutVars>
          <dgm:chMax val="0"/>
          <dgm:chPref val="0"/>
          <dgm:bulletEnabled val="1"/>
        </dgm:presLayoutVars>
      </dgm:prSet>
      <dgm:spPr/>
      <dgm:t>
        <a:bodyPr/>
        <a:lstStyle/>
        <a:p>
          <a:endParaRPr lang="en-US"/>
        </a:p>
      </dgm:t>
    </dgm:pt>
  </dgm:ptLst>
  <dgm:cxnLst>
    <dgm:cxn modelId="{F00F62AF-14BF-4AD8-80D0-41363A599F3B}" type="presOf" srcId="{3C11EFA9-83D9-4849-BF84-F6AFD34AA4BA}" destId="{F2DBCF4C-E63E-4F71-AB4C-B0BCDE5B35FD}" srcOrd="0" destOrd="0" presId="urn:microsoft.com/office/officeart/2005/8/layout/chevron1"/>
    <dgm:cxn modelId="{57077306-6367-46BD-9F94-A07AC0DB6D6A}" srcId="{30C835E7-E828-465B-B249-122A519E03BC}" destId="{CA220BFD-72D2-46DF-8CE6-D07A51270AEE}" srcOrd="1" destOrd="0" parTransId="{A001CEED-58A1-47F7-92C0-BB373E4FB378}" sibTransId="{EA421977-2018-4A26-85E8-63A13AA41255}"/>
    <dgm:cxn modelId="{CA3446DF-B1EC-48BB-ABF4-20339CC5BE3C}" type="presOf" srcId="{30C835E7-E828-465B-B249-122A519E03BC}" destId="{7F193845-E494-46E2-8C95-E41ED9FEA4BB}" srcOrd="0" destOrd="0" presId="urn:microsoft.com/office/officeart/2005/8/layout/chevron1"/>
    <dgm:cxn modelId="{40E6E381-3BCA-4ABC-9B40-DB278A118770}" type="presOf" srcId="{EC93CFE9-86BE-4681-AFBC-11CE1329D688}" destId="{887AC386-4E52-41DF-8BA8-340A91350BB6}" srcOrd="0" destOrd="0" presId="urn:microsoft.com/office/officeart/2005/8/layout/chevron1"/>
    <dgm:cxn modelId="{CD6B5C48-5690-4AE5-9893-2EA501D88A32}" srcId="{30C835E7-E828-465B-B249-122A519E03BC}" destId="{EC93CFE9-86BE-4681-AFBC-11CE1329D688}" srcOrd="2" destOrd="0" parTransId="{BDF19134-9D3B-4D21-9797-1F736890EBE2}" sibTransId="{699469E8-D235-41C8-AA12-76B5A323F6FC}"/>
    <dgm:cxn modelId="{BD0184BD-9B45-49D5-8A24-B4F18D2D9698}" type="presOf" srcId="{06104DFF-6057-4A48-B5C5-F5F231A06CE1}" destId="{5752755A-0744-43E4-9826-D5821114E644}" srcOrd="0" destOrd="0" presId="urn:microsoft.com/office/officeart/2005/8/layout/chevron1"/>
    <dgm:cxn modelId="{31C5F6D4-A935-4B68-9AC9-8853D09FED51}" srcId="{30C835E7-E828-465B-B249-122A519E03BC}" destId="{3C11EFA9-83D9-4849-BF84-F6AFD34AA4BA}" srcOrd="0" destOrd="0" parTransId="{CDB57C37-2B77-44A3-993D-9E96D3F6E8C1}" sibTransId="{C392FFAF-F588-4CAF-99BA-3AB747DA4721}"/>
    <dgm:cxn modelId="{B8E4FFF0-9D45-4A77-86C7-C637C7F45286}" srcId="{30C835E7-E828-465B-B249-122A519E03BC}" destId="{06104DFF-6057-4A48-B5C5-F5F231A06CE1}" srcOrd="3" destOrd="0" parTransId="{6EBEF2A6-6F3E-48EF-9B5C-FE4C36D28485}" sibTransId="{4E483119-048C-4673-B4BF-334AD2840761}"/>
    <dgm:cxn modelId="{ED4AFC71-EFC6-4BE2-9F59-36C9F4D7DA38}" type="presOf" srcId="{CA220BFD-72D2-46DF-8CE6-D07A51270AEE}" destId="{C7E5A4F5-98BA-4A6C-ADA3-C99DC4A52114}" srcOrd="0" destOrd="0" presId="urn:microsoft.com/office/officeart/2005/8/layout/chevron1"/>
    <dgm:cxn modelId="{9CE73995-8043-4F8E-94AD-C9D7B61BB5F3}" type="presParOf" srcId="{7F193845-E494-46E2-8C95-E41ED9FEA4BB}" destId="{F2DBCF4C-E63E-4F71-AB4C-B0BCDE5B35FD}" srcOrd="0" destOrd="0" presId="urn:microsoft.com/office/officeart/2005/8/layout/chevron1"/>
    <dgm:cxn modelId="{1AF7ECFB-8DD9-4BBF-81B4-E352FECFE265}" type="presParOf" srcId="{7F193845-E494-46E2-8C95-E41ED9FEA4BB}" destId="{1AC9AC3D-80BC-425A-9CEF-8A44FC96763A}" srcOrd="1" destOrd="0" presId="urn:microsoft.com/office/officeart/2005/8/layout/chevron1"/>
    <dgm:cxn modelId="{2C0557DF-93E8-400F-B6B8-027AEAF7EE98}" type="presParOf" srcId="{7F193845-E494-46E2-8C95-E41ED9FEA4BB}" destId="{C7E5A4F5-98BA-4A6C-ADA3-C99DC4A52114}" srcOrd="2" destOrd="0" presId="urn:microsoft.com/office/officeart/2005/8/layout/chevron1"/>
    <dgm:cxn modelId="{9B6C186F-FDB9-4523-9613-B34458B44955}" type="presParOf" srcId="{7F193845-E494-46E2-8C95-E41ED9FEA4BB}" destId="{EDE2B916-5876-4C4C-8B42-9A28847913B9}" srcOrd="3" destOrd="0" presId="urn:microsoft.com/office/officeart/2005/8/layout/chevron1"/>
    <dgm:cxn modelId="{457BCBDF-23DA-496D-9DF9-90252FC14F72}" type="presParOf" srcId="{7F193845-E494-46E2-8C95-E41ED9FEA4BB}" destId="{887AC386-4E52-41DF-8BA8-340A91350BB6}" srcOrd="4" destOrd="0" presId="urn:microsoft.com/office/officeart/2005/8/layout/chevron1"/>
    <dgm:cxn modelId="{5B4910FD-A21D-4A06-B693-2DCB0A6D34F3}" type="presParOf" srcId="{7F193845-E494-46E2-8C95-E41ED9FEA4BB}" destId="{614527F7-8BFB-43CA-91BA-BEF27C4BD2AD}" srcOrd="5" destOrd="0" presId="urn:microsoft.com/office/officeart/2005/8/layout/chevron1"/>
    <dgm:cxn modelId="{E2A887B6-F6F1-4BA7-B01E-4FB8D9ECE254}" type="presParOf" srcId="{7F193845-E494-46E2-8C95-E41ED9FEA4BB}" destId="{5752755A-0744-43E4-9826-D5821114E644}"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DBCF4C-E63E-4F71-AB4C-B0BCDE5B35FD}">
      <dsp:nvSpPr>
        <dsp:cNvPr id="0" name=""/>
        <dsp:cNvSpPr/>
      </dsp:nvSpPr>
      <dsp:spPr>
        <a:xfrm>
          <a:off x="3206" y="201906"/>
          <a:ext cx="3020189" cy="1424987"/>
        </a:xfrm>
        <a:prstGeom prst="chevron">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Assessment Visit</a:t>
          </a:r>
          <a:endParaRPr lang="en-US" sz="2000" kern="1200" dirty="0"/>
        </a:p>
      </dsp:txBody>
      <dsp:txXfrm>
        <a:off x="3206" y="201906"/>
        <a:ext cx="3020189" cy="1424987"/>
      </dsp:txXfrm>
    </dsp:sp>
    <dsp:sp modelId="{C7E5A4F5-98BA-4A6C-ADA3-C99DC4A52114}">
      <dsp:nvSpPr>
        <dsp:cNvPr id="0" name=""/>
        <dsp:cNvSpPr/>
      </dsp:nvSpPr>
      <dsp:spPr>
        <a:xfrm>
          <a:off x="2667149" y="201906"/>
          <a:ext cx="2940212" cy="1424987"/>
        </a:xfrm>
        <a:prstGeom prst="chevron">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Treatment Visit</a:t>
          </a:r>
          <a:endParaRPr lang="en-US" sz="2000" kern="1200" dirty="0"/>
        </a:p>
      </dsp:txBody>
      <dsp:txXfrm>
        <a:off x="2667149" y="201906"/>
        <a:ext cx="2940212" cy="1424987"/>
      </dsp:txXfrm>
    </dsp:sp>
    <dsp:sp modelId="{887AC386-4E52-41DF-8BA8-340A91350BB6}">
      <dsp:nvSpPr>
        <dsp:cNvPr id="0" name=""/>
        <dsp:cNvSpPr/>
      </dsp:nvSpPr>
      <dsp:spPr>
        <a:xfrm>
          <a:off x="5251114" y="201906"/>
          <a:ext cx="3221255" cy="1424987"/>
        </a:xfrm>
        <a:prstGeom prst="chevron">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Treatment Follow-up </a:t>
          </a:r>
          <a:endParaRPr lang="en-US" sz="2000" kern="1200" dirty="0"/>
        </a:p>
      </dsp:txBody>
      <dsp:txXfrm>
        <a:off x="5251114" y="201906"/>
        <a:ext cx="3221255" cy="1424987"/>
      </dsp:txXfrm>
    </dsp:sp>
    <dsp:sp modelId="{5752755A-0744-43E4-9826-D5821114E644}">
      <dsp:nvSpPr>
        <dsp:cNvPr id="0" name=""/>
        <dsp:cNvSpPr/>
      </dsp:nvSpPr>
      <dsp:spPr>
        <a:xfrm>
          <a:off x="8116122" y="201906"/>
          <a:ext cx="3227382" cy="1424987"/>
        </a:xfrm>
        <a:prstGeom prst="chevron">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Long-term</a:t>
          </a:r>
          <a:br>
            <a:rPr lang="en-US" sz="2000" kern="1200" dirty="0" smtClean="0"/>
          </a:br>
          <a:r>
            <a:rPr lang="en-US" sz="2000" kern="1200" dirty="0" smtClean="0"/>
            <a:t>Follow-up</a:t>
          </a:r>
          <a:endParaRPr lang="en-US" sz="2000" kern="1200" dirty="0"/>
        </a:p>
      </dsp:txBody>
      <dsp:txXfrm>
        <a:off x="8116122" y="201906"/>
        <a:ext cx="3227382" cy="142498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DBCF4C-E63E-4F71-AB4C-B0BCDE5B35FD}">
      <dsp:nvSpPr>
        <dsp:cNvPr id="0" name=""/>
        <dsp:cNvSpPr/>
      </dsp:nvSpPr>
      <dsp:spPr>
        <a:xfrm>
          <a:off x="3206" y="201906"/>
          <a:ext cx="3020189" cy="1424987"/>
        </a:xfrm>
        <a:prstGeom prst="chevron">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Assessment Visit</a:t>
          </a:r>
          <a:endParaRPr lang="en-US" sz="2000" b="1" kern="1200" dirty="0">
            <a:solidFill>
              <a:schemeClr val="tx1"/>
            </a:solidFill>
          </a:endParaRPr>
        </a:p>
      </dsp:txBody>
      <dsp:txXfrm>
        <a:off x="3206" y="201906"/>
        <a:ext cx="3020189" cy="1424987"/>
      </dsp:txXfrm>
    </dsp:sp>
    <dsp:sp modelId="{C7E5A4F5-98BA-4A6C-ADA3-C99DC4A52114}">
      <dsp:nvSpPr>
        <dsp:cNvPr id="0" name=""/>
        <dsp:cNvSpPr/>
      </dsp:nvSpPr>
      <dsp:spPr>
        <a:xfrm>
          <a:off x="2667149" y="201906"/>
          <a:ext cx="2940212" cy="1424987"/>
        </a:xfrm>
        <a:prstGeom prst="chevron">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Treatment Visit</a:t>
          </a:r>
          <a:endParaRPr lang="en-US" sz="2000" kern="1200" dirty="0"/>
        </a:p>
      </dsp:txBody>
      <dsp:txXfrm>
        <a:off x="2667149" y="201906"/>
        <a:ext cx="2940212" cy="1424987"/>
      </dsp:txXfrm>
    </dsp:sp>
    <dsp:sp modelId="{887AC386-4E52-41DF-8BA8-340A91350BB6}">
      <dsp:nvSpPr>
        <dsp:cNvPr id="0" name=""/>
        <dsp:cNvSpPr/>
      </dsp:nvSpPr>
      <dsp:spPr>
        <a:xfrm>
          <a:off x="5251114" y="201906"/>
          <a:ext cx="3221255" cy="1424987"/>
        </a:xfrm>
        <a:prstGeom prst="chevron">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Treatment Follow-up </a:t>
          </a:r>
          <a:endParaRPr lang="en-US" sz="2000" kern="1200" dirty="0"/>
        </a:p>
      </dsp:txBody>
      <dsp:txXfrm>
        <a:off x="5251114" y="201906"/>
        <a:ext cx="3221255" cy="1424987"/>
      </dsp:txXfrm>
    </dsp:sp>
    <dsp:sp modelId="{5752755A-0744-43E4-9826-D5821114E644}">
      <dsp:nvSpPr>
        <dsp:cNvPr id="0" name=""/>
        <dsp:cNvSpPr/>
      </dsp:nvSpPr>
      <dsp:spPr>
        <a:xfrm>
          <a:off x="8116122" y="201906"/>
          <a:ext cx="3227382" cy="1424987"/>
        </a:xfrm>
        <a:prstGeom prst="chevron">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Long-term</a:t>
          </a:r>
          <a:br>
            <a:rPr lang="en-US" sz="2000" kern="1200" dirty="0" smtClean="0"/>
          </a:br>
          <a:r>
            <a:rPr lang="en-US" sz="2000" kern="1200" dirty="0" smtClean="0"/>
            <a:t>Follow-up</a:t>
          </a:r>
          <a:endParaRPr lang="en-US" sz="2000" kern="1200" dirty="0"/>
        </a:p>
      </dsp:txBody>
      <dsp:txXfrm>
        <a:off x="8116122" y="201906"/>
        <a:ext cx="3227382" cy="142498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F0546-E3BA-4511-84BF-CA416ED18F4D}" type="datetimeFigureOut">
              <a:rPr lang="en-US" smtClean="0"/>
              <a:pPr/>
              <a:t>7/28/2016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805BB-36F9-47C3-B2DE-204B02B48E27}" type="slidenum">
              <a:rPr lang="en-US" smtClean="0"/>
              <a:pPr/>
              <a:t>‹#›</a:t>
            </a:fld>
            <a:endParaRPr lang="en-US"/>
          </a:p>
        </p:txBody>
      </p:sp>
    </p:spTree>
    <p:extLst>
      <p:ext uri="{BB962C8B-B14F-4D97-AF65-F5344CB8AC3E}">
        <p14:creationId xmlns:p14="http://schemas.microsoft.com/office/powerpoint/2010/main" xmlns="" val="4065245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dirty="0"/>
          </a:p>
        </p:txBody>
      </p:sp>
      <p:sp>
        <p:nvSpPr>
          <p:cNvPr id="4" name="Slide Number Placeholder 3"/>
          <p:cNvSpPr>
            <a:spLocks noGrp="1"/>
          </p:cNvSpPr>
          <p:nvPr>
            <p:ph type="sldNum" sz="quarter" idx="10"/>
          </p:nvPr>
        </p:nvSpPr>
        <p:spPr/>
        <p:txBody>
          <a:bodyPr/>
          <a:lstStyle/>
          <a:p>
            <a:fld id="{10E97D96-3732-4D0F-B2FD-F2AF254A3A84}" type="slidenum">
              <a:rPr lang="en-US" smtClean="0"/>
              <a:pPr/>
              <a:t>1</a:t>
            </a:fld>
            <a:endParaRPr lang="en-US" dirty="0"/>
          </a:p>
        </p:txBody>
      </p:sp>
    </p:spTree>
    <p:extLst>
      <p:ext uri="{BB962C8B-B14F-4D97-AF65-F5344CB8AC3E}">
        <p14:creationId xmlns:p14="http://schemas.microsoft.com/office/powerpoint/2010/main" xmlns="" val="2251240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Donna</a:t>
            </a:r>
            <a:r>
              <a:rPr lang="en-US" baseline="0" dirty="0" smtClean="0"/>
              <a:t> is a little upset with the news and wants to know what she can do to help Jenny. Of course, knowing that guidelines indicate that ADHD be treated in accordance with the principles of chronic care model,  </a:t>
            </a:r>
            <a:r>
              <a:rPr lang="en-US" dirty="0" smtClean="0"/>
              <a:t>Medical home and of course a big</a:t>
            </a:r>
            <a:r>
              <a:rPr lang="en-US" baseline="0" dirty="0" smtClean="0"/>
              <a:t> part of that is </a:t>
            </a:r>
            <a:r>
              <a:rPr lang="en-US" dirty="0" smtClean="0"/>
              <a:t> parent education and involvement you…</a:t>
            </a:r>
            <a:endParaRPr lang="en-US" dirty="0"/>
          </a:p>
        </p:txBody>
      </p:sp>
      <p:sp>
        <p:nvSpPr>
          <p:cNvPr id="4" name="Slide Number Placeholder 3"/>
          <p:cNvSpPr>
            <a:spLocks noGrp="1"/>
          </p:cNvSpPr>
          <p:nvPr>
            <p:ph type="sldNum" sz="quarter" idx="10"/>
          </p:nvPr>
        </p:nvSpPr>
        <p:spPr/>
        <p:txBody>
          <a:bodyPr/>
          <a:lstStyle/>
          <a:p>
            <a:fld id="{91D805BB-36F9-47C3-B2DE-204B02B48E27}" type="slidenum">
              <a:rPr lang="en-US" smtClean="0"/>
              <a:pPr/>
              <a:t>13</a:t>
            </a:fld>
            <a:endParaRPr lang="en-US"/>
          </a:p>
        </p:txBody>
      </p:sp>
    </p:spTree>
    <p:extLst>
      <p:ext uri="{BB962C8B-B14F-4D97-AF65-F5344CB8AC3E}">
        <p14:creationId xmlns:p14="http://schemas.microsoft.com/office/powerpoint/2010/main" xmlns="" val="1920551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1D805BB-36F9-47C3-B2DE-204B02B48E27}" type="slidenum">
              <a:rPr lang="en-US" smtClean="0"/>
              <a:pPr/>
              <a:t>15</a:t>
            </a:fld>
            <a:endParaRPr lang="en-US"/>
          </a:p>
        </p:txBody>
      </p:sp>
    </p:spTree>
    <p:extLst>
      <p:ext uri="{BB962C8B-B14F-4D97-AF65-F5344CB8AC3E}">
        <p14:creationId xmlns:p14="http://schemas.microsoft.com/office/powerpoint/2010/main" xmlns="" val="1366098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documenting the conversation and the resource kit will be able to track the percentage of patients newly diagnosed with ADHD that received these resources</a:t>
            </a:r>
            <a:endParaRPr lang="en-US" dirty="0"/>
          </a:p>
        </p:txBody>
      </p:sp>
      <p:sp>
        <p:nvSpPr>
          <p:cNvPr id="4" name="Slide Number Placeholder 3"/>
          <p:cNvSpPr>
            <a:spLocks noGrp="1"/>
          </p:cNvSpPr>
          <p:nvPr>
            <p:ph type="sldNum" sz="quarter" idx="10"/>
          </p:nvPr>
        </p:nvSpPr>
        <p:spPr/>
        <p:txBody>
          <a:bodyPr/>
          <a:lstStyle/>
          <a:p>
            <a:fld id="{91D805BB-36F9-47C3-B2DE-204B02B48E27}" type="slidenum">
              <a:rPr lang="en-US" smtClean="0"/>
              <a:pPr/>
              <a:t>16</a:t>
            </a:fld>
            <a:endParaRPr lang="en-US"/>
          </a:p>
        </p:txBody>
      </p:sp>
    </p:spTree>
    <p:extLst>
      <p:ext uri="{BB962C8B-B14F-4D97-AF65-F5344CB8AC3E}">
        <p14:creationId xmlns:p14="http://schemas.microsoft.com/office/powerpoint/2010/main" xmlns="" val="1074865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Track these measures on the monthly reports</a:t>
            </a:r>
          </a:p>
          <a:p>
            <a:endParaRPr lang="en-US" dirty="0"/>
          </a:p>
        </p:txBody>
      </p:sp>
      <p:sp>
        <p:nvSpPr>
          <p:cNvPr id="4" name="Slide Number Placeholder 3"/>
          <p:cNvSpPr>
            <a:spLocks noGrp="1"/>
          </p:cNvSpPr>
          <p:nvPr>
            <p:ph type="sldNum" sz="quarter" idx="10"/>
          </p:nvPr>
        </p:nvSpPr>
        <p:spPr/>
        <p:txBody>
          <a:bodyPr/>
          <a:lstStyle/>
          <a:p>
            <a:fld id="{91D805BB-36F9-47C3-B2DE-204B02B48E27}" type="slidenum">
              <a:rPr lang="en-US" smtClean="0"/>
              <a:pPr/>
              <a:t>17</a:t>
            </a:fld>
            <a:endParaRPr lang="en-US"/>
          </a:p>
        </p:txBody>
      </p:sp>
    </p:spTree>
    <p:extLst>
      <p:ext uri="{BB962C8B-B14F-4D97-AF65-F5344CB8AC3E}">
        <p14:creationId xmlns:p14="http://schemas.microsoft.com/office/powerpoint/2010/main" xmlns="" val="2808665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a:t>
            </a:r>
            <a:r>
              <a:rPr lang="en-US" baseline="0" dirty="0" smtClean="0"/>
              <a:t> and family is going to go through these types of visits as they assess and treat appropriately</a:t>
            </a:r>
            <a:endParaRPr lang="en-US" dirty="0"/>
          </a:p>
        </p:txBody>
      </p:sp>
      <p:sp>
        <p:nvSpPr>
          <p:cNvPr id="4" name="Slide Number Placeholder 3"/>
          <p:cNvSpPr>
            <a:spLocks noGrp="1"/>
          </p:cNvSpPr>
          <p:nvPr>
            <p:ph type="sldNum" sz="quarter" idx="10"/>
          </p:nvPr>
        </p:nvSpPr>
        <p:spPr/>
        <p:txBody>
          <a:bodyPr/>
          <a:lstStyle/>
          <a:p>
            <a:fld id="{91D805BB-36F9-47C3-B2DE-204B02B48E27}" type="slidenum">
              <a:rPr lang="en-US" smtClean="0"/>
              <a:pPr/>
              <a:t>18</a:t>
            </a:fld>
            <a:endParaRPr lang="en-US"/>
          </a:p>
        </p:txBody>
      </p:sp>
    </p:spTree>
    <p:extLst>
      <p:ext uri="{BB962C8B-B14F-4D97-AF65-F5344CB8AC3E}">
        <p14:creationId xmlns:p14="http://schemas.microsoft.com/office/powerpoint/2010/main" xmlns="" val="271228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805BB-36F9-47C3-B2DE-204B02B48E27}" type="slidenum">
              <a:rPr lang="en-US" smtClean="0"/>
              <a:pPr/>
              <a:t>19</a:t>
            </a:fld>
            <a:endParaRPr lang="en-US"/>
          </a:p>
        </p:txBody>
      </p:sp>
    </p:spTree>
    <p:extLst>
      <p:ext uri="{BB962C8B-B14F-4D97-AF65-F5344CB8AC3E}">
        <p14:creationId xmlns:p14="http://schemas.microsoft.com/office/powerpoint/2010/main" xmlns="" val="2989089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a:t>
            </a:r>
            <a:r>
              <a:rPr lang="en-US" baseline="0" dirty="0" smtClean="0"/>
              <a:t> and family is going to go through these types of visits as they assess and treat appropriately</a:t>
            </a:r>
            <a:endParaRPr lang="en-US" dirty="0"/>
          </a:p>
        </p:txBody>
      </p:sp>
      <p:sp>
        <p:nvSpPr>
          <p:cNvPr id="4" name="Slide Number Placeholder 3"/>
          <p:cNvSpPr>
            <a:spLocks noGrp="1"/>
          </p:cNvSpPr>
          <p:nvPr>
            <p:ph type="sldNum" sz="quarter" idx="10"/>
          </p:nvPr>
        </p:nvSpPr>
        <p:spPr/>
        <p:txBody>
          <a:bodyPr/>
          <a:lstStyle/>
          <a:p>
            <a:fld id="{91D805BB-36F9-47C3-B2DE-204B02B48E27}" type="slidenum">
              <a:rPr lang="en-US" smtClean="0"/>
              <a:pPr/>
              <a:t>20</a:t>
            </a:fld>
            <a:endParaRPr lang="en-US"/>
          </a:p>
        </p:txBody>
      </p:sp>
    </p:spTree>
    <p:extLst>
      <p:ext uri="{BB962C8B-B14F-4D97-AF65-F5344CB8AC3E}">
        <p14:creationId xmlns:p14="http://schemas.microsoft.com/office/powerpoint/2010/main" xmlns="" val="271228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Performance on many process measures may fail to achieve 100 percent for reasons other than failure to act in accordance with evidence-based clinical guidelines. For example, some individuals have contraindications to a treatment, and not all contraindications are reflected as exclusions in the measure. </a:t>
            </a:r>
          </a:p>
        </p:txBody>
      </p:sp>
      <p:sp>
        <p:nvSpPr>
          <p:cNvPr id="4" name="Slide Number Placeholder 3"/>
          <p:cNvSpPr>
            <a:spLocks noGrp="1"/>
          </p:cNvSpPr>
          <p:nvPr>
            <p:ph type="sldNum" sz="quarter" idx="10"/>
          </p:nvPr>
        </p:nvSpPr>
        <p:spPr/>
        <p:txBody>
          <a:bodyPr/>
          <a:lstStyle/>
          <a:p>
            <a:fld id="{91D805BB-36F9-47C3-B2DE-204B02B48E27}" type="slidenum">
              <a:rPr lang="en-US" smtClean="0"/>
              <a:pPr/>
              <a:t>22</a:t>
            </a:fld>
            <a:endParaRPr lang="en-US"/>
          </a:p>
        </p:txBody>
      </p:sp>
    </p:spTree>
    <p:extLst>
      <p:ext uri="{BB962C8B-B14F-4D97-AF65-F5344CB8AC3E}">
        <p14:creationId xmlns:p14="http://schemas.microsoft.com/office/powerpoint/2010/main" xmlns="" val="4231787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Track these measures on the monthly reports</a:t>
            </a:r>
          </a:p>
          <a:p>
            <a:endParaRPr lang="en-US" dirty="0"/>
          </a:p>
        </p:txBody>
      </p:sp>
      <p:sp>
        <p:nvSpPr>
          <p:cNvPr id="4" name="Slide Number Placeholder 3"/>
          <p:cNvSpPr>
            <a:spLocks noGrp="1"/>
          </p:cNvSpPr>
          <p:nvPr>
            <p:ph type="sldNum" sz="quarter" idx="10"/>
          </p:nvPr>
        </p:nvSpPr>
        <p:spPr/>
        <p:txBody>
          <a:bodyPr/>
          <a:lstStyle/>
          <a:p>
            <a:fld id="{91D805BB-36F9-47C3-B2DE-204B02B48E27}" type="slidenum">
              <a:rPr lang="en-US" smtClean="0"/>
              <a:pPr/>
              <a:t>23</a:t>
            </a:fld>
            <a:endParaRPr lang="en-US"/>
          </a:p>
        </p:txBody>
      </p:sp>
    </p:spTree>
    <p:extLst>
      <p:ext uri="{BB962C8B-B14F-4D97-AF65-F5344CB8AC3E}">
        <p14:creationId xmlns:p14="http://schemas.microsoft.com/office/powerpoint/2010/main" xmlns="" val="3263224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a:t>
            </a:r>
            <a:r>
              <a:rPr lang="en-US" baseline="0" dirty="0" smtClean="0"/>
              <a:t> and family is going to go through these types of visits as they assess and treat appropriately</a:t>
            </a:r>
            <a:endParaRPr lang="en-US" dirty="0"/>
          </a:p>
        </p:txBody>
      </p:sp>
      <p:sp>
        <p:nvSpPr>
          <p:cNvPr id="4" name="Slide Number Placeholder 3"/>
          <p:cNvSpPr>
            <a:spLocks noGrp="1"/>
          </p:cNvSpPr>
          <p:nvPr>
            <p:ph type="sldNum" sz="quarter" idx="10"/>
          </p:nvPr>
        </p:nvSpPr>
        <p:spPr/>
        <p:txBody>
          <a:bodyPr/>
          <a:lstStyle/>
          <a:p>
            <a:fld id="{91D805BB-36F9-47C3-B2DE-204B02B48E27}" type="slidenum">
              <a:rPr lang="en-US" smtClean="0"/>
              <a:pPr/>
              <a:t>24</a:t>
            </a:fld>
            <a:endParaRPr lang="en-US"/>
          </a:p>
        </p:txBody>
      </p:sp>
    </p:spTree>
    <p:extLst>
      <p:ext uri="{BB962C8B-B14F-4D97-AF65-F5344CB8AC3E}">
        <p14:creationId xmlns:p14="http://schemas.microsoft.com/office/powerpoint/2010/main" xmlns="" val="271228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7A74B-5127-4575-AC46-11093485DD41}" type="slidenum">
              <a:rPr lang="en-US" smtClean="0"/>
              <a:pPr/>
              <a:t>2</a:t>
            </a:fld>
            <a:endParaRPr lang="en-US"/>
          </a:p>
        </p:txBody>
      </p:sp>
    </p:spTree>
    <p:extLst>
      <p:ext uri="{BB962C8B-B14F-4D97-AF65-F5344CB8AC3E}">
        <p14:creationId xmlns:p14="http://schemas.microsoft.com/office/powerpoint/2010/main" xmlns="" val="1890005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Track these measures on the monthly reports</a:t>
            </a:r>
          </a:p>
          <a:p>
            <a:endParaRPr lang="en-US" dirty="0"/>
          </a:p>
        </p:txBody>
      </p:sp>
      <p:sp>
        <p:nvSpPr>
          <p:cNvPr id="4" name="Slide Number Placeholder 3"/>
          <p:cNvSpPr>
            <a:spLocks noGrp="1"/>
          </p:cNvSpPr>
          <p:nvPr>
            <p:ph type="sldNum" sz="quarter" idx="10"/>
          </p:nvPr>
        </p:nvSpPr>
        <p:spPr/>
        <p:txBody>
          <a:bodyPr/>
          <a:lstStyle/>
          <a:p>
            <a:fld id="{91D805BB-36F9-47C3-B2DE-204B02B48E27}" type="slidenum">
              <a:rPr lang="en-US" smtClean="0"/>
              <a:pPr/>
              <a:t>27</a:t>
            </a:fld>
            <a:endParaRPr lang="en-US"/>
          </a:p>
        </p:txBody>
      </p:sp>
    </p:spTree>
    <p:extLst>
      <p:ext uri="{BB962C8B-B14F-4D97-AF65-F5344CB8AC3E}">
        <p14:creationId xmlns:p14="http://schemas.microsoft.com/office/powerpoint/2010/main" xmlns="" val="2413337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a:t>
            </a:r>
            <a:r>
              <a:rPr lang="en-US" baseline="0" dirty="0" smtClean="0"/>
              <a:t> and family is going to go through these types of visits as they assess and treat appropriately</a:t>
            </a:r>
            <a:endParaRPr lang="en-US" dirty="0"/>
          </a:p>
        </p:txBody>
      </p:sp>
      <p:sp>
        <p:nvSpPr>
          <p:cNvPr id="4" name="Slide Number Placeholder 3"/>
          <p:cNvSpPr>
            <a:spLocks noGrp="1"/>
          </p:cNvSpPr>
          <p:nvPr>
            <p:ph type="sldNum" sz="quarter" idx="10"/>
          </p:nvPr>
        </p:nvSpPr>
        <p:spPr/>
        <p:txBody>
          <a:bodyPr/>
          <a:lstStyle/>
          <a:p>
            <a:fld id="{91D805BB-36F9-47C3-B2DE-204B02B48E27}" type="slidenum">
              <a:rPr lang="en-US" smtClean="0"/>
              <a:pPr/>
              <a:t>28</a:t>
            </a:fld>
            <a:endParaRPr lang="en-US"/>
          </a:p>
        </p:txBody>
      </p:sp>
    </p:spTree>
    <p:extLst>
      <p:ext uri="{BB962C8B-B14F-4D97-AF65-F5344CB8AC3E}">
        <p14:creationId xmlns:p14="http://schemas.microsoft.com/office/powerpoint/2010/main" xmlns="" val="418667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Track these measures on the monthly reports. With lag time there will be some time before this</a:t>
            </a:r>
            <a:r>
              <a:rPr lang="en-US" baseline="0" dirty="0" smtClean="0"/>
              <a:t> measure has much to show.</a:t>
            </a:r>
            <a:endParaRPr lang="en-US" dirty="0" smtClean="0"/>
          </a:p>
          <a:p>
            <a:endParaRPr lang="en-US" dirty="0"/>
          </a:p>
        </p:txBody>
      </p:sp>
      <p:sp>
        <p:nvSpPr>
          <p:cNvPr id="4" name="Slide Number Placeholder 3"/>
          <p:cNvSpPr>
            <a:spLocks noGrp="1"/>
          </p:cNvSpPr>
          <p:nvPr>
            <p:ph type="sldNum" sz="quarter" idx="10"/>
          </p:nvPr>
        </p:nvSpPr>
        <p:spPr/>
        <p:txBody>
          <a:bodyPr/>
          <a:lstStyle/>
          <a:p>
            <a:fld id="{91D805BB-36F9-47C3-B2DE-204B02B48E27}" type="slidenum">
              <a:rPr lang="en-US" smtClean="0"/>
              <a:pPr/>
              <a:t>31</a:t>
            </a:fld>
            <a:endParaRPr lang="en-US"/>
          </a:p>
        </p:txBody>
      </p:sp>
    </p:spTree>
    <p:extLst>
      <p:ext uri="{BB962C8B-B14F-4D97-AF65-F5344CB8AC3E}">
        <p14:creationId xmlns:p14="http://schemas.microsoft.com/office/powerpoint/2010/main" xmlns="" val="2465311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Measure Type:</a:t>
            </a:r>
            <a:r>
              <a:rPr lang="en-US" sz="1200" kern="1200" dirty="0" smtClean="0">
                <a:solidFill>
                  <a:schemeClr val="tx1"/>
                </a:solidFill>
                <a:effectLst/>
                <a:latin typeface="+mn-lt"/>
                <a:ea typeface="+mn-ea"/>
                <a:cs typeface="+mn-cs"/>
              </a:rPr>
              <a:t> Outcome Measure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example, the percentage of patients with a myocardial infarction who receive an aspirin prescription on discharge is a process measure based on strong evidence that aspirin can prevent future cardiovascular events. Process vs outcome.</a:t>
            </a:r>
          </a:p>
          <a:p>
            <a:endParaRPr lang="en-US" dirty="0" smtClean="0"/>
          </a:p>
          <a:p>
            <a:r>
              <a:rPr lang="en-US" dirty="0" smtClean="0"/>
              <a:t>Process,</a:t>
            </a:r>
            <a:r>
              <a:rPr lang="en-US" baseline="0" dirty="0" smtClean="0"/>
              <a:t> outcome balancing. All c</a:t>
            </a:r>
            <a:r>
              <a:rPr lang="en-US" dirty="0" smtClean="0"/>
              <a:t>ritical for sustainable</a:t>
            </a:r>
            <a:r>
              <a:rPr lang="en-US" baseline="0" dirty="0" smtClean="0"/>
              <a:t> improvement </a:t>
            </a:r>
            <a:br>
              <a:rPr lang="en-US" baseline="0" dirty="0" smtClean="0"/>
            </a:br>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91D805BB-36F9-47C3-B2DE-204B02B48E27}" type="slidenum">
              <a:rPr lang="en-US" smtClean="0"/>
              <a:pPr/>
              <a:t>33</a:t>
            </a:fld>
            <a:endParaRPr lang="en-US"/>
          </a:p>
        </p:txBody>
      </p:sp>
    </p:spTree>
    <p:extLst>
      <p:ext uri="{BB962C8B-B14F-4D97-AF65-F5344CB8AC3E}">
        <p14:creationId xmlns:p14="http://schemas.microsoft.com/office/powerpoint/2010/main" xmlns="" val="2284648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MOC requirement</a:t>
            </a:r>
            <a:endParaRPr lang="en-US" dirty="0"/>
          </a:p>
        </p:txBody>
      </p:sp>
      <p:sp>
        <p:nvSpPr>
          <p:cNvPr id="4" name="Slide Number Placeholder 3"/>
          <p:cNvSpPr>
            <a:spLocks noGrp="1"/>
          </p:cNvSpPr>
          <p:nvPr>
            <p:ph type="sldNum" sz="quarter" idx="10"/>
          </p:nvPr>
        </p:nvSpPr>
        <p:spPr/>
        <p:txBody>
          <a:bodyPr/>
          <a:lstStyle/>
          <a:p>
            <a:fld id="{91D805BB-36F9-47C3-B2DE-204B02B48E27}" type="slidenum">
              <a:rPr lang="en-US" smtClean="0"/>
              <a:pPr/>
              <a:t>36</a:t>
            </a:fld>
            <a:endParaRPr lang="en-US"/>
          </a:p>
        </p:txBody>
      </p:sp>
    </p:spTree>
    <p:extLst>
      <p:ext uri="{BB962C8B-B14F-4D97-AF65-F5344CB8AC3E}">
        <p14:creationId xmlns:p14="http://schemas.microsoft.com/office/powerpoint/2010/main" xmlns="" val="217617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805BB-36F9-47C3-B2DE-204B02B48E27}" type="slidenum">
              <a:rPr lang="en-US" smtClean="0"/>
              <a:pPr/>
              <a:t>39</a:t>
            </a:fld>
            <a:endParaRPr lang="en-US"/>
          </a:p>
        </p:txBody>
      </p:sp>
    </p:spTree>
    <p:extLst>
      <p:ext uri="{BB962C8B-B14F-4D97-AF65-F5344CB8AC3E}">
        <p14:creationId xmlns:p14="http://schemas.microsoft.com/office/powerpoint/2010/main" xmlns="" val="758819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805BB-36F9-47C3-B2DE-204B02B48E27}" type="slidenum">
              <a:rPr lang="en-US" smtClean="0"/>
              <a:pPr/>
              <a:t>42</a:t>
            </a:fld>
            <a:endParaRPr lang="en-US"/>
          </a:p>
        </p:txBody>
      </p:sp>
    </p:spTree>
    <p:extLst>
      <p:ext uri="{BB962C8B-B14F-4D97-AF65-F5344CB8AC3E}">
        <p14:creationId xmlns:p14="http://schemas.microsoft.com/office/powerpoint/2010/main" xmlns="" val="1267091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showing decreased symptom burden after using portal</a:t>
            </a:r>
            <a:endParaRPr lang="en-US" dirty="0"/>
          </a:p>
        </p:txBody>
      </p:sp>
      <p:sp>
        <p:nvSpPr>
          <p:cNvPr id="4" name="Slide Number Placeholder 3"/>
          <p:cNvSpPr>
            <a:spLocks noGrp="1"/>
          </p:cNvSpPr>
          <p:nvPr>
            <p:ph type="sldNum" sz="quarter" idx="10"/>
          </p:nvPr>
        </p:nvSpPr>
        <p:spPr/>
        <p:txBody>
          <a:bodyPr/>
          <a:lstStyle/>
          <a:p>
            <a:fld id="{91D805BB-36F9-47C3-B2DE-204B02B48E27}" type="slidenum">
              <a:rPr lang="en-US" smtClean="0"/>
              <a:pPr/>
              <a:t>44</a:t>
            </a:fld>
            <a:endParaRPr lang="en-US"/>
          </a:p>
        </p:txBody>
      </p:sp>
    </p:spTree>
    <p:extLst>
      <p:ext uri="{BB962C8B-B14F-4D97-AF65-F5344CB8AC3E}">
        <p14:creationId xmlns:p14="http://schemas.microsoft.com/office/powerpoint/2010/main" xmlns="" val="331312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805BB-36F9-47C3-B2DE-204B02B48E27}" type="slidenum">
              <a:rPr lang="en-US" smtClean="0"/>
              <a:pPr/>
              <a:t>4</a:t>
            </a:fld>
            <a:endParaRPr lang="en-US"/>
          </a:p>
        </p:txBody>
      </p:sp>
    </p:spTree>
    <p:extLst>
      <p:ext uri="{BB962C8B-B14F-4D97-AF65-F5344CB8AC3E}">
        <p14:creationId xmlns:p14="http://schemas.microsoft.com/office/powerpoint/2010/main" xmlns="" val="3578206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a:t>
            </a:r>
            <a:r>
              <a:rPr lang="en-US" baseline="0" dirty="0" smtClean="0"/>
              <a:t> and family is going to go through these types of visits as they assess and treat appropriately.  We have developed measures to assess physicians performance at each stage of this process and will review them with you now.</a:t>
            </a:r>
            <a:endParaRPr lang="en-US" dirty="0"/>
          </a:p>
        </p:txBody>
      </p:sp>
      <p:sp>
        <p:nvSpPr>
          <p:cNvPr id="4" name="Slide Number Placeholder 3"/>
          <p:cNvSpPr>
            <a:spLocks noGrp="1"/>
          </p:cNvSpPr>
          <p:nvPr>
            <p:ph type="sldNum" sz="quarter" idx="10"/>
          </p:nvPr>
        </p:nvSpPr>
        <p:spPr/>
        <p:txBody>
          <a:bodyPr/>
          <a:lstStyle/>
          <a:p>
            <a:fld id="{91D805BB-36F9-47C3-B2DE-204B02B48E27}" type="slidenum">
              <a:rPr lang="en-US" smtClean="0"/>
              <a:pPr/>
              <a:t>5</a:t>
            </a:fld>
            <a:endParaRPr lang="en-US" dirty="0"/>
          </a:p>
        </p:txBody>
      </p:sp>
    </p:spTree>
    <p:extLst>
      <p:ext uri="{BB962C8B-B14F-4D97-AF65-F5344CB8AC3E}">
        <p14:creationId xmlns:p14="http://schemas.microsoft.com/office/powerpoint/2010/main" xmlns="" val="2035226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a:t>
            </a:r>
            <a:r>
              <a:rPr lang="en-US" baseline="0" dirty="0" smtClean="0"/>
              <a:t> and family is going to go through these types of visits as they assess and treat appropriately</a:t>
            </a:r>
            <a:endParaRPr lang="en-US" dirty="0"/>
          </a:p>
        </p:txBody>
      </p:sp>
      <p:sp>
        <p:nvSpPr>
          <p:cNvPr id="4" name="Slide Number Placeholder 3"/>
          <p:cNvSpPr>
            <a:spLocks noGrp="1"/>
          </p:cNvSpPr>
          <p:nvPr>
            <p:ph type="sldNum" sz="quarter" idx="10"/>
          </p:nvPr>
        </p:nvSpPr>
        <p:spPr/>
        <p:txBody>
          <a:bodyPr/>
          <a:lstStyle/>
          <a:p>
            <a:fld id="{91D805BB-36F9-47C3-B2DE-204B02B48E27}" type="slidenum">
              <a:rPr lang="en-US" smtClean="0"/>
              <a:pPr/>
              <a:t>6</a:t>
            </a:fld>
            <a:endParaRPr lang="en-US"/>
          </a:p>
        </p:txBody>
      </p:sp>
    </p:spTree>
    <p:extLst>
      <p:ext uri="{BB962C8B-B14F-4D97-AF65-F5344CB8AC3E}">
        <p14:creationId xmlns:p14="http://schemas.microsoft.com/office/powerpoint/2010/main" xmlns="" val="271228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know from the guidelines that Jenny</a:t>
            </a:r>
            <a:r>
              <a:rPr lang="en-US" baseline="0" dirty="0" smtClean="0"/>
              <a:t> should be assessed for ADHD</a:t>
            </a:r>
            <a:endParaRPr lang="en-US" dirty="0"/>
          </a:p>
        </p:txBody>
      </p:sp>
      <p:sp>
        <p:nvSpPr>
          <p:cNvPr id="4" name="Slide Number Placeholder 3"/>
          <p:cNvSpPr>
            <a:spLocks noGrp="1"/>
          </p:cNvSpPr>
          <p:nvPr>
            <p:ph type="sldNum" sz="quarter" idx="10"/>
          </p:nvPr>
        </p:nvSpPr>
        <p:spPr/>
        <p:txBody>
          <a:bodyPr/>
          <a:lstStyle/>
          <a:p>
            <a:fld id="{91D805BB-36F9-47C3-B2DE-204B02B48E27}" type="slidenum">
              <a:rPr lang="en-US" smtClean="0"/>
              <a:pPr/>
              <a:t>7</a:t>
            </a:fld>
            <a:endParaRPr lang="en-US"/>
          </a:p>
        </p:txBody>
      </p:sp>
    </p:spTree>
    <p:extLst>
      <p:ext uri="{BB962C8B-B14F-4D97-AF65-F5344CB8AC3E}">
        <p14:creationId xmlns:p14="http://schemas.microsoft.com/office/powerpoint/2010/main" xmlns="" val="2069870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also</a:t>
            </a:r>
            <a:r>
              <a:rPr lang="en-US" baseline="0" dirty="0" smtClean="0"/>
              <a:t> know from the guidelines that Jenny should be assessed using a validated instrument that assess for the DSM criteria for ADHD across multiple settings</a:t>
            </a:r>
            <a:endParaRPr lang="en-US" dirty="0"/>
          </a:p>
        </p:txBody>
      </p:sp>
      <p:sp>
        <p:nvSpPr>
          <p:cNvPr id="4" name="Slide Number Placeholder 3"/>
          <p:cNvSpPr>
            <a:spLocks noGrp="1"/>
          </p:cNvSpPr>
          <p:nvPr>
            <p:ph type="sldNum" sz="quarter" idx="10"/>
          </p:nvPr>
        </p:nvSpPr>
        <p:spPr/>
        <p:txBody>
          <a:bodyPr/>
          <a:lstStyle/>
          <a:p>
            <a:fld id="{91D805BB-36F9-47C3-B2DE-204B02B48E27}" type="slidenum">
              <a:rPr lang="en-US" smtClean="0"/>
              <a:pPr/>
              <a:t>8</a:t>
            </a:fld>
            <a:endParaRPr lang="en-US"/>
          </a:p>
        </p:txBody>
      </p:sp>
    </p:spTree>
    <p:extLst>
      <p:ext uri="{BB962C8B-B14F-4D97-AF65-F5344CB8AC3E}">
        <p14:creationId xmlns:p14="http://schemas.microsoft.com/office/powerpoint/2010/main" xmlns="" val="3842848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Mehealth</a:t>
            </a:r>
            <a:r>
              <a:rPr lang="en-US" dirty="0" smtClean="0"/>
              <a:t> will track which patients,</a:t>
            </a:r>
            <a:r>
              <a:rPr lang="en-US" baseline="0" dirty="0" smtClean="0"/>
              <a:t> including Jenny have had a Vanderbilt completed from the parent and teacher. </a:t>
            </a:r>
            <a:endParaRPr lang="en-US" dirty="0"/>
          </a:p>
        </p:txBody>
      </p:sp>
      <p:sp>
        <p:nvSpPr>
          <p:cNvPr id="4" name="Slide Number Placeholder 3"/>
          <p:cNvSpPr>
            <a:spLocks noGrp="1"/>
          </p:cNvSpPr>
          <p:nvPr>
            <p:ph type="sldNum" sz="quarter" idx="10"/>
          </p:nvPr>
        </p:nvSpPr>
        <p:spPr/>
        <p:txBody>
          <a:bodyPr/>
          <a:lstStyle/>
          <a:p>
            <a:fld id="{91D805BB-36F9-47C3-B2DE-204B02B48E27}" type="slidenum">
              <a:rPr lang="en-US" smtClean="0"/>
              <a:pPr/>
              <a:t>9</a:t>
            </a:fld>
            <a:endParaRPr lang="en-US"/>
          </a:p>
        </p:txBody>
      </p:sp>
    </p:spTree>
    <p:extLst>
      <p:ext uri="{BB962C8B-B14F-4D97-AF65-F5344CB8AC3E}">
        <p14:creationId xmlns:p14="http://schemas.microsoft.com/office/powerpoint/2010/main" xmlns="" val="181678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a:t>
            </a:r>
            <a:r>
              <a:rPr lang="en-US" baseline="0" dirty="0" smtClean="0"/>
              <a:t> and family is going to go through these types of visits as they assess and treat appropriately</a:t>
            </a:r>
            <a:endParaRPr lang="en-US" dirty="0"/>
          </a:p>
        </p:txBody>
      </p:sp>
      <p:sp>
        <p:nvSpPr>
          <p:cNvPr id="4" name="Slide Number Placeholder 3"/>
          <p:cNvSpPr>
            <a:spLocks noGrp="1"/>
          </p:cNvSpPr>
          <p:nvPr>
            <p:ph type="sldNum" sz="quarter" idx="10"/>
          </p:nvPr>
        </p:nvSpPr>
        <p:spPr/>
        <p:txBody>
          <a:bodyPr/>
          <a:lstStyle/>
          <a:p>
            <a:fld id="{91D805BB-36F9-47C3-B2DE-204B02B48E27}" type="slidenum">
              <a:rPr lang="en-US" smtClean="0"/>
              <a:pPr/>
              <a:t>12</a:t>
            </a:fld>
            <a:endParaRPr lang="en-US"/>
          </a:p>
        </p:txBody>
      </p:sp>
    </p:spTree>
    <p:extLst>
      <p:ext uri="{BB962C8B-B14F-4D97-AF65-F5344CB8AC3E}">
        <p14:creationId xmlns:p14="http://schemas.microsoft.com/office/powerpoint/2010/main" xmlns="" val="271228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3048" y="0"/>
            <a:ext cx="12188952" cy="6858000"/>
            <a:chOff x="3048" y="0"/>
            <a:chExt cx="12188952" cy="6858000"/>
          </a:xfrm>
        </p:grpSpPr>
        <p:sp>
          <p:nvSpPr>
            <p:cNvPr id="4" name="Rectangle 3"/>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a:p>
          </p:txBody>
        </p:sp>
        <p:grpSp>
          <p:nvGrpSpPr>
            <p:cNvPr id="18" name="Group 17"/>
            <p:cNvGrpSpPr/>
            <p:nvPr/>
          </p:nvGrpSpPr>
          <p:grpSpPr>
            <a:xfrm>
              <a:off x="1574798" y="3537161"/>
              <a:ext cx="9144001" cy="196717"/>
              <a:chOff x="1523999" y="4379129"/>
              <a:chExt cx="9144001" cy="196717"/>
            </a:xfrm>
          </p:grpSpPr>
          <p:sp>
            <p:nvSpPr>
              <p:cNvPr id="19" name="Rectangle 18" descr="Gold bar"/>
              <p:cNvSpPr>
                <a:spLocks noChangeArrowheads="1"/>
              </p:cNvSpPr>
              <p:nvPr/>
            </p:nvSpPr>
            <p:spPr bwMode="auto">
              <a:xfrm rot="16200000" flipH="1">
                <a:off x="2949872" y="2953256"/>
                <a:ext cx="196717" cy="3048463"/>
              </a:xfrm>
              <a:prstGeom prst="rect">
                <a:avLst/>
              </a:prstGeom>
              <a:solidFill>
                <a:schemeClr val="accent1"/>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0"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1" name="Rectangle 20" descr="Slate bar"/>
              <p:cNvSpPr>
                <a:spLocks noChangeArrowheads="1"/>
              </p:cNvSpPr>
              <p:nvPr/>
            </p:nvSpPr>
            <p:spPr bwMode="auto">
              <a:xfrm rot="16200000" flipH="1">
                <a:off x="9045410"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grpSp>
      </p:grpSp>
      <p:sp>
        <p:nvSpPr>
          <p:cNvPr id="3" name="Subtitle 2"/>
          <p:cNvSpPr>
            <a:spLocks noGrp="1"/>
          </p:cNvSpPr>
          <p:nvPr>
            <p:ph type="subTitle" idx="1"/>
          </p:nvPr>
        </p:nvSpPr>
        <p:spPr>
          <a:xfrm>
            <a:off x="1524000" y="4056115"/>
            <a:ext cx="9144000" cy="1655763"/>
          </a:xfrm>
          <a:prstGeom prst="rect">
            <a:avLst/>
          </a:prstGeom>
        </p:spPr>
        <p:txBody>
          <a:bodyPr/>
          <a:lstStyle>
            <a:lvl1pPr marL="0" indent="0" algn="ctr">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2" name="Title 1"/>
          <p:cNvSpPr>
            <a:spLocks noGrp="1"/>
          </p:cNvSpPr>
          <p:nvPr>
            <p:ph type="ctrTitle"/>
          </p:nvPr>
        </p:nvSpPr>
        <p:spPr>
          <a:xfrm>
            <a:off x="1524000" y="912611"/>
            <a:ext cx="9144000" cy="2387600"/>
          </a:xfrm>
          <a:prstGeom prst="rect">
            <a:avLst/>
          </a:prstGeom>
        </p:spPr>
        <p:txBody>
          <a:bodyPr anchor="b"/>
          <a:lstStyle>
            <a:lvl1pPr algn="ctr">
              <a:defRPr sz="6000">
                <a:solidFill>
                  <a:schemeClr val="tx2"/>
                </a:solidFill>
              </a:defRPr>
            </a:lvl1pPr>
          </a:lstStyle>
          <a:p>
            <a:r>
              <a:rPr lang="en-US" smtClean="0"/>
              <a:t>Click to edit Master title style</a:t>
            </a:r>
            <a:endParaRPr lang="en-US"/>
          </a:p>
        </p:txBody>
      </p:sp>
      <p:sp>
        <p:nvSpPr>
          <p:cNvPr id="11"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58AC9EE5-56AB-4AF9-892E-E5135AD30804}" type="datetimeFigureOut">
              <a:rPr lang="en-US" smtClean="0"/>
              <a:pPr/>
              <a:t>7/28/2016</a:t>
            </a:fld>
            <a:endParaRPr lang="en-US"/>
          </a:p>
        </p:txBody>
      </p:sp>
      <p:sp>
        <p:nvSpPr>
          <p:cNvPr id="12"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3"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5EFEDCB6-8868-40CE-8EBD-7B5E83E11904}" type="slidenum">
              <a:rPr lang="en-US" smtClean="0"/>
              <a:pPr/>
              <a:t>‹#›</a:t>
            </a:fld>
            <a:endParaRPr lang="en-US"/>
          </a:p>
        </p:txBody>
      </p:sp>
    </p:spTree>
    <p:extLst>
      <p:ext uri="{BB962C8B-B14F-4D97-AF65-F5344CB8AC3E}">
        <p14:creationId xmlns:p14="http://schemas.microsoft.com/office/powerpoint/2010/main" xmlns="" val="1699481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58AC9EE5-56AB-4AF9-892E-E5135AD30804}" type="datetimeFigureOut">
              <a:rPr lang="en-US" smtClean="0"/>
              <a:pPr/>
              <a:t>7/28/2016</a:t>
            </a:fld>
            <a:endParaRPr lang="en-US"/>
          </a:p>
        </p:txBody>
      </p:sp>
      <p:sp>
        <p:nvSpPr>
          <p:cNvPr id="8"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5EFEDCB6-8868-40CE-8EBD-7B5E83E11904}" type="slidenum">
              <a:rPr lang="en-US" smtClean="0"/>
              <a:pPr/>
              <a:t>‹#›</a:t>
            </a:fld>
            <a:endParaRPr lang="en-US"/>
          </a:p>
        </p:txBody>
      </p:sp>
    </p:spTree>
    <p:extLst>
      <p:ext uri="{BB962C8B-B14F-4D97-AF65-F5344CB8AC3E}">
        <p14:creationId xmlns:p14="http://schemas.microsoft.com/office/powerpoint/2010/main" xmlns="" val="8408478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smtClean="0"/>
              <a:t>Click to edit Master title style</a:t>
            </a:r>
            <a:endParaRPr lang="en-US"/>
          </a:p>
        </p:txBody>
      </p:sp>
      <p:sp>
        <p:nvSpPr>
          <p:cNvPr id="7"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58AC9EE5-56AB-4AF9-892E-E5135AD30804}" type="datetimeFigureOut">
              <a:rPr lang="en-US" smtClean="0"/>
              <a:pPr/>
              <a:t>7/28/2016</a:t>
            </a:fld>
            <a:endParaRPr lang="en-US"/>
          </a:p>
        </p:txBody>
      </p:sp>
      <p:sp>
        <p:nvSpPr>
          <p:cNvPr id="8"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5EFEDCB6-8868-40CE-8EBD-7B5E83E11904}" type="slidenum">
              <a:rPr lang="en-US" smtClean="0"/>
              <a:pPr/>
              <a:t>‹#›</a:t>
            </a:fld>
            <a:endParaRPr lang="en-US"/>
          </a:p>
        </p:txBody>
      </p:sp>
    </p:spTree>
    <p:extLst>
      <p:ext uri="{BB962C8B-B14F-4D97-AF65-F5344CB8AC3E}">
        <p14:creationId xmlns:p14="http://schemas.microsoft.com/office/powerpoint/2010/main" xmlns="" val="350685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15601" y="593367"/>
            <a:ext cx="11360799" cy="763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r>
              <a:rPr lang="en-US" smtClean="0"/>
              <a:t>Click to edit Master title style</a:t>
            </a:r>
            <a:endParaRPr/>
          </a:p>
        </p:txBody>
      </p:sp>
      <p:sp>
        <p:nvSpPr>
          <p:cNvPr id="17" name="Shape 17"/>
          <p:cNvSpPr txBox="1">
            <a:spLocks noGrp="1"/>
          </p:cNvSpPr>
          <p:nvPr>
            <p:ph type="body" idx="1"/>
          </p:nvPr>
        </p:nvSpPr>
        <p:spPr>
          <a:xfrm>
            <a:off x="415601" y="1536633"/>
            <a:ext cx="11360799" cy="45552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r>
              <a:rPr lang="en-US" smtClean="0"/>
              <a:t>Click to edit Master text styles</a:t>
            </a:r>
          </a:p>
        </p:txBody>
      </p:sp>
      <p:sp>
        <p:nvSpPr>
          <p:cNvPr id="18" name="Shape 18"/>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5EFEDCB6-8868-40CE-8EBD-7B5E83E11904}" type="slidenum">
              <a:rPr lang="en-US" smtClean="0"/>
              <a:pPr/>
              <a:t>‹#›</a:t>
            </a:fld>
            <a:endParaRPr lang="en-US" dirty="0"/>
          </a:p>
        </p:txBody>
      </p:sp>
    </p:spTree>
    <p:extLst>
      <p:ext uri="{BB962C8B-B14F-4D97-AF65-F5344CB8AC3E}">
        <p14:creationId xmlns:p14="http://schemas.microsoft.com/office/powerpoint/2010/main" xmlns="" val="1466582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Section Title and Description">
    <p:spTree>
      <p:nvGrpSpPr>
        <p:cNvPr id="1" name="Shape 34"/>
        <p:cNvGrpSpPr/>
        <p:nvPr/>
      </p:nvGrpSpPr>
      <p:grpSpPr>
        <a:xfrm>
          <a:off x="0" y="0"/>
          <a:ext cx="0" cy="0"/>
          <a:chOff x="0" y="0"/>
          <a:chExt cx="0" cy="0"/>
        </a:xfrm>
      </p:grpSpPr>
      <p:sp>
        <p:nvSpPr>
          <p:cNvPr id="36" name="Shape 36"/>
          <p:cNvSpPr txBox="1">
            <a:spLocks noGrp="1"/>
          </p:cNvSpPr>
          <p:nvPr>
            <p:ph type="title"/>
          </p:nvPr>
        </p:nvSpPr>
        <p:spPr>
          <a:xfrm>
            <a:off x="354001" y="1644233"/>
            <a:ext cx="5393599" cy="1976400"/>
          </a:xfrm>
          <a:prstGeom prst="rect">
            <a:avLst/>
          </a:prstGeom>
        </p:spPr>
        <p:txBody>
          <a:bodyPr lIns="91425" tIns="91425" rIns="91425" bIns="91425" anchor="b" anchorCtr="0"/>
          <a:lstStyle>
            <a:lvl1pPr algn="ctr">
              <a:spcBef>
                <a:spcPts val="0"/>
              </a:spcBef>
              <a:buSzPct val="100000"/>
              <a:defRPr sz="5600"/>
            </a:lvl1pPr>
            <a:lvl2pPr algn="ctr">
              <a:spcBef>
                <a:spcPts val="0"/>
              </a:spcBef>
              <a:buSzPct val="100000"/>
              <a:defRPr sz="5600"/>
            </a:lvl2pPr>
            <a:lvl3pPr algn="ctr">
              <a:spcBef>
                <a:spcPts val="0"/>
              </a:spcBef>
              <a:buSzPct val="100000"/>
              <a:defRPr sz="5600"/>
            </a:lvl3pPr>
            <a:lvl4pPr algn="ctr">
              <a:spcBef>
                <a:spcPts val="0"/>
              </a:spcBef>
              <a:buSzPct val="100000"/>
              <a:defRPr sz="5600"/>
            </a:lvl4pPr>
            <a:lvl5pPr algn="ctr">
              <a:spcBef>
                <a:spcPts val="0"/>
              </a:spcBef>
              <a:buSzPct val="100000"/>
              <a:defRPr sz="5600"/>
            </a:lvl5pPr>
            <a:lvl6pPr algn="ctr">
              <a:spcBef>
                <a:spcPts val="0"/>
              </a:spcBef>
              <a:buSzPct val="100000"/>
              <a:defRPr sz="5600"/>
            </a:lvl6pPr>
            <a:lvl7pPr algn="ctr">
              <a:spcBef>
                <a:spcPts val="0"/>
              </a:spcBef>
              <a:buSzPct val="100000"/>
              <a:defRPr sz="5600"/>
            </a:lvl7pPr>
            <a:lvl8pPr algn="ctr">
              <a:spcBef>
                <a:spcPts val="0"/>
              </a:spcBef>
              <a:buSzPct val="100000"/>
              <a:defRPr sz="5600"/>
            </a:lvl8pPr>
            <a:lvl9pPr algn="ctr">
              <a:spcBef>
                <a:spcPts val="0"/>
              </a:spcBef>
              <a:buSzPct val="100000"/>
              <a:defRPr sz="5600"/>
            </a:lvl9pPr>
          </a:lstStyle>
          <a:p>
            <a:r>
              <a:rPr lang="en-US" smtClean="0"/>
              <a:t>Click to edit Master title style</a:t>
            </a:r>
            <a:endParaRPr/>
          </a:p>
        </p:txBody>
      </p:sp>
      <p:sp>
        <p:nvSpPr>
          <p:cNvPr id="37" name="Shape 37"/>
          <p:cNvSpPr txBox="1">
            <a:spLocks noGrp="1"/>
          </p:cNvSpPr>
          <p:nvPr>
            <p:ph type="subTitle" idx="1"/>
          </p:nvPr>
        </p:nvSpPr>
        <p:spPr>
          <a:xfrm>
            <a:off x="354001" y="3737433"/>
            <a:ext cx="5393599" cy="16468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r>
              <a:rPr lang="en-US" smtClean="0"/>
              <a:t>Click to edit Master subtitle style</a:t>
            </a:r>
            <a:endParaRPr/>
          </a:p>
        </p:txBody>
      </p:sp>
      <p:sp>
        <p:nvSpPr>
          <p:cNvPr id="38" name="Shape 38"/>
          <p:cNvSpPr txBox="1">
            <a:spLocks noGrp="1"/>
          </p:cNvSpPr>
          <p:nvPr>
            <p:ph type="body" idx="2"/>
          </p:nvPr>
        </p:nvSpPr>
        <p:spPr>
          <a:xfrm>
            <a:off x="6586000" y="965434"/>
            <a:ext cx="5116000" cy="49267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r>
              <a:rPr lang="en-US" smtClean="0"/>
              <a:t>Click to edit Master text styles</a:t>
            </a:r>
          </a:p>
        </p:txBody>
      </p:sp>
      <p:sp>
        <p:nvSpPr>
          <p:cNvPr id="39" name="Shape 39"/>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5EFEDCB6-8868-40CE-8EBD-7B5E83E11904}" type="slidenum">
              <a:rPr lang="en-US" smtClean="0"/>
              <a:pPr/>
              <a:t>‹#›</a:t>
            </a:fld>
            <a:endParaRPr lang="en-US" dirty="0"/>
          </a:p>
        </p:txBody>
      </p:sp>
    </p:spTree>
    <p:extLst>
      <p:ext uri="{BB962C8B-B14F-4D97-AF65-F5344CB8AC3E}">
        <p14:creationId xmlns:p14="http://schemas.microsoft.com/office/powerpoint/2010/main" xmlns="" val="1289333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15601" y="2867800"/>
            <a:ext cx="11360799" cy="1122400"/>
          </a:xfrm>
          <a:prstGeom prst="rect">
            <a:avLst/>
          </a:prstGeom>
        </p:spPr>
        <p:txBody>
          <a:bodyPr lIns="91425" tIns="91425" rIns="91425" bIns="91425" anchor="ctr"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r>
              <a:rPr lang="en-US" smtClean="0"/>
              <a:t>Click to edit Master title style</a:t>
            </a:r>
            <a:endParaRPr/>
          </a:p>
        </p:txBody>
      </p:sp>
      <p:sp>
        <p:nvSpPr>
          <p:cNvPr id="14" name="Shape 14"/>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5EFEDCB6-8868-40CE-8EBD-7B5E83E11904}" type="slidenum">
              <a:rPr lang="en-US" smtClean="0"/>
              <a:pPr/>
              <a:t>‹#›</a:t>
            </a:fld>
            <a:endParaRPr lang="en-US" dirty="0"/>
          </a:p>
        </p:txBody>
      </p:sp>
    </p:spTree>
    <p:extLst>
      <p:ext uri="{BB962C8B-B14F-4D97-AF65-F5344CB8AC3E}">
        <p14:creationId xmlns:p14="http://schemas.microsoft.com/office/powerpoint/2010/main" xmlns="" val="89166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58AC9EE5-56AB-4AF9-892E-E5135AD30804}" type="datetimeFigureOut">
              <a:rPr lang="en-US" smtClean="0"/>
              <a:pPr/>
              <a:t>7/28/2016</a:t>
            </a:fld>
            <a:endParaRPr lang="en-US"/>
          </a:p>
        </p:txBody>
      </p:sp>
      <p:sp>
        <p:nvSpPr>
          <p:cNvPr id="8"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5EFEDCB6-8868-40CE-8EBD-7B5E83E11904}" type="slidenum">
              <a:rPr lang="en-US" smtClean="0"/>
              <a:pPr/>
              <a:t>‹#›</a:t>
            </a:fld>
            <a:endParaRPr lang="en-US"/>
          </a:p>
        </p:txBody>
      </p:sp>
    </p:spTree>
    <p:extLst>
      <p:ext uri="{BB962C8B-B14F-4D97-AF65-F5344CB8AC3E}">
        <p14:creationId xmlns:p14="http://schemas.microsoft.com/office/powerpoint/2010/main" xmlns="" val="11088599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smtClean="0"/>
              <a:t>Click to edit Master text styles</a:t>
            </a:r>
          </a:p>
        </p:txBody>
      </p:sp>
      <p:sp>
        <p:nvSpPr>
          <p:cNvPr id="2" name="Title 1"/>
          <p:cNvSpPr>
            <a:spLocks noGrp="1"/>
          </p:cNvSpPr>
          <p:nvPr>
            <p:ph type="title"/>
          </p:nvPr>
        </p:nvSpPr>
        <p:spPr>
          <a:xfrm>
            <a:off x="831851" y="1709738"/>
            <a:ext cx="10515600" cy="2862263"/>
          </a:xfrm>
          <a:prstGeom prst="rect">
            <a:avLst/>
          </a:prstGeom>
        </p:spPr>
        <p:txBody>
          <a:bodyPr anchor="b"/>
          <a:lstStyle>
            <a:lvl1pPr>
              <a:defRPr sz="6000"/>
            </a:lvl1pPr>
          </a:lstStyle>
          <a:p>
            <a:r>
              <a:rPr lang="en-US" smtClean="0"/>
              <a:t>Click to edit Master title style</a:t>
            </a:r>
            <a:endParaRPr lang="en-US"/>
          </a:p>
        </p:txBody>
      </p:sp>
      <p:sp>
        <p:nvSpPr>
          <p:cNvPr id="7"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58AC9EE5-56AB-4AF9-892E-E5135AD30804}" type="datetimeFigureOut">
              <a:rPr lang="en-US" smtClean="0"/>
              <a:pPr/>
              <a:t>7/28/2016</a:t>
            </a:fld>
            <a:endParaRPr lang="en-US"/>
          </a:p>
        </p:txBody>
      </p:sp>
      <p:sp>
        <p:nvSpPr>
          <p:cNvPr id="8"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5EFEDCB6-8868-40CE-8EBD-7B5E83E11904}" type="slidenum">
              <a:rPr lang="en-US" smtClean="0"/>
              <a:pPr/>
              <a:t>‹#›</a:t>
            </a:fld>
            <a:endParaRPr lang="en-US"/>
          </a:p>
        </p:txBody>
      </p:sp>
    </p:spTree>
    <p:extLst>
      <p:ext uri="{BB962C8B-B14F-4D97-AF65-F5344CB8AC3E}">
        <p14:creationId xmlns:p14="http://schemas.microsoft.com/office/powerpoint/2010/main" xmlns="" val="34973918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825625"/>
            <a:ext cx="5181600" cy="43513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838200" y="1825625"/>
            <a:ext cx="5181600" cy="43513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8" name="Date Placeholder 3"/>
          <p:cNvSpPr>
            <a:spLocks noGrp="1"/>
          </p:cNvSpPr>
          <p:nvPr>
            <p:ph type="dt" sz="half" idx="10"/>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58AC9EE5-56AB-4AF9-892E-E5135AD30804}" type="datetimeFigureOut">
              <a:rPr lang="en-US" smtClean="0"/>
              <a:pPr/>
              <a:t>7/28/2016</a:t>
            </a:fld>
            <a:endParaRPr lang="en-US"/>
          </a:p>
        </p:txBody>
      </p:sp>
      <p:sp>
        <p:nvSpPr>
          <p:cNvPr id="9"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5EFEDCB6-8868-40CE-8EBD-7B5E83E11904}" type="slidenum">
              <a:rPr lang="en-US" smtClean="0"/>
              <a:pPr/>
              <a:t>‹#›</a:t>
            </a:fld>
            <a:endParaRPr lang="en-US"/>
          </a:p>
        </p:txBody>
      </p:sp>
    </p:spTree>
    <p:extLst>
      <p:ext uri="{BB962C8B-B14F-4D97-AF65-F5344CB8AC3E}">
        <p14:creationId xmlns:p14="http://schemas.microsoft.com/office/powerpoint/2010/main" xmlns="" val="32879805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89664" y="2193925"/>
            <a:ext cx="5157787"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9664" y="1489075"/>
            <a:ext cx="5157787" cy="641351"/>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1" y="2193925"/>
            <a:ext cx="515620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831851" y="1489075"/>
            <a:ext cx="5156200" cy="641351"/>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 name="Title 1"/>
          <p:cNvSpPr>
            <a:spLocks noGrp="1"/>
          </p:cNvSpPr>
          <p:nvPr>
            <p:ph type="title"/>
          </p:nvPr>
        </p:nvSpPr>
        <p:spPr>
          <a:xfrm>
            <a:off x="831851" y="274639"/>
            <a:ext cx="10515600" cy="1143000"/>
          </a:xfrm>
          <a:prstGeom prst="rect">
            <a:avLst/>
          </a:prstGeom>
        </p:spPr>
        <p:txBody>
          <a:bodyPr/>
          <a:lstStyle/>
          <a:p>
            <a:r>
              <a:rPr lang="en-US" smtClean="0"/>
              <a:t>Click to edit Master title style</a:t>
            </a:r>
            <a:endParaRPr lang="en-US"/>
          </a:p>
        </p:txBody>
      </p:sp>
      <p:sp>
        <p:nvSpPr>
          <p:cNvPr id="10" name="Date Placeholder 3"/>
          <p:cNvSpPr>
            <a:spLocks noGrp="1"/>
          </p:cNvSpPr>
          <p:nvPr>
            <p:ph type="dt" sz="half" idx="10"/>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58AC9EE5-56AB-4AF9-892E-E5135AD30804}" type="datetimeFigureOut">
              <a:rPr lang="en-US" smtClean="0"/>
              <a:pPr/>
              <a:t>7/28/2016</a:t>
            </a:fld>
            <a:endParaRPr lang="en-US"/>
          </a:p>
        </p:txBody>
      </p:sp>
      <p:sp>
        <p:nvSpPr>
          <p:cNvPr id="11" name="Footer Placeholder 4"/>
          <p:cNvSpPr>
            <a:spLocks noGrp="1"/>
          </p:cNvSpPr>
          <p:nvPr>
            <p:ph type="ftr" sz="quarter" idx="11"/>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2" name="Slide Number Placeholder 5"/>
          <p:cNvSpPr>
            <a:spLocks noGrp="1"/>
          </p:cNvSpPr>
          <p:nvPr>
            <p:ph type="sldNum" sz="quarter" idx="12"/>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5EFEDCB6-8868-40CE-8EBD-7B5E83E11904}" type="slidenum">
              <a:rPr lang="en-US" smtClean="0"/>
              <a:pPr/>
              <a:t>‹#›</a:t>
            </a:fld>
            <a:endParaRPr lang="en-US"/>
          </a:p>
        </p:txBody>
      </p:sp>
    </p:spTree>
    <p:extLst>
      <p:ext uri="{BB962C8B-B14F-4D97-AF65-F5344CB8AC3E}">
        <p14:creationId xmlns:p14="http://schemas.microsoft.com/office/powerpoint/2010/main" xmlns="" val="30641721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58AC9EE5-56AB-4AF9-892E-E5135AD30804}" type="datetimeFigureOut">
              <a:rPr lang="en-US" smtClean="0"/>
              <a:pPr/>
              <a:t>7/28/2016</a:t>
            </a:fld>
            <a:endParaRPr lang="en-US"/>
          </a:p>
        </p:txBody>
      </p:sp>
      <p:sp>
        <p:nvSpPr>
          <p:cNvPr id="7"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8"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5EFEDCB6-8868-40CE-8EBD-7B5E83E11904}" type="slidenum">
              <a:rPr lang="en-US" smtClean="0"/>
              <a:pPr/>
              <a:t>‹#›</a:t>
            </a:fld>
            <a:endParaRPr lang="en-US"/>
          </a:p>
        </p:txBody>
      </p:sp>
    </p:spTree>
    <p:extLst>
      <p:ext uri="{BB962C8B-B14F-4D97-AF65-F5344CB8AC3E}">
        <p14:creationId xmlns:p14="http://schemas.microsoft.com/office/powerpoint/2010/main" xmlns="" val="35892914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58AC9EE5-56AB-4AF9-892E-E5135AD30804}" type="datetimeFigureOut">
              <a:rPr lang="en-US" smtClean="0"/>
              <a:pPr/>
              <a:t>7/28/2016</a:t>
            </a:fld>
            <a:endParaRPr lang="en-US"/>
          </a:p>
        </p:txBody>
      </p:sp>
      <p:sp>
        <p:nvSpPr>
          <p:cNvPr id="6"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7"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5EFEDCB6-8868-40CE-8EBD-7B5E83E11904}" type="slidenum">
              <a:rPr lang="en-US" smtClean="0"/>
              <a:pPr/>
              <a:t>‹#›</a:t>
            </a:fld>
            <a:endParaRPr lang="en-US"/>
          </a:p>
        </p:txBody>
      </p:sp>
    </p:spTree>
    <p:extLst>
      <p:ext uri="{BB962C8B-B14F-4D97-AF65-F5344CB8AC3E}">
        <p14:creationId xmlns:p14="http://schemas.microsoft.com/office/powerpoint/2010/main" xmlns="" val="9144407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101851"/>
            <a:ext cx="3932237" cy="3759200"/>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58AC9EE5-56AB-4AF9-892E-E5135AD30804}" type="datetimeFigureOut">
              <a:rPr lang="en-US" smtClean="0"/>
              <a:pPr/>
              <a:t>7/28/2016</a:t>
            </a:fld>
            <a:endParaRPr lang="en-US"/>
          </a:p>
        </p:txBody>
      </p:sp>
      <p:sp>
        <p:nvSpPr>
          <p:cNvPr id="9"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5EFEDCB6-8868-40CE-8EBD-7B5E83E11904}" type="slidenum">
              <a:rPr lang="en-US" smtClean="0"/>
              <a:pPr/>
              <a:t>‹#›</a:t>
            </a:fld>
            <a:endParaRPr lang="en-US"/>
          </a:p>
        </p:txBody>
      </p:sp>
    </p:spTree>
    <p:extLst>
      <p:ext uri="{BB962C8B-B14F-4D97-AF65-F5344CB8AC3E}">
        <p14:creationId xmlns:p14="http://schemas.microsoft.com/office/powerpoint/2010/main" xmlns="" val="119790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101851"/>
            <a:ext cx="3932237" cy="3759200"/>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58AC9EE5-56AB-4AF9-892E-E5135AD30804}" type="datetimeFigureOut">
              <a:rPr lang="en-US" smtClean="0"/>
              <a:pPr/>
              <a:t>7/28/2016</a:t>
            </a:fld>
            <a:endParaRPr lang="en-US"/>
          </a:p>
        </p:txBody>
      </p:sp>
      <p:sp>
        <p:nvSpPr>
          <p:cNvPr id="9"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5EFEDCB6-8868-40CE-8EBD-7B5E83E11904}" type="slidenum">
              <a:rPr lang="en-US" smtClean="0"/>
              <a:pPr/>
              <a:t>‹#›</a:t>
            </a:fld>
            <a:endParaRPr lang="en-US"/>
          </a:p>
        </p:txBody>
      </p:sp>
    </p:spTree>
    <p:extLst>
      <p:ext uri="{BB962C8B-B14F-4D97-AF65-F5344CB8AC3E}">
        <p14:creationId xmlns:p14="http://schemas.microsoft.com/office/powerpoint/2010/main" xmlns="" val="493088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6"/>
            <a:ext cx="12188952" cy="6858007"/>
            <a:chOff x="-2728" y="-5"/>
            <a:chExt cx="12188952" cy="6858006"/>
          </a:xfrm>
        </p:grpSpPr>
        <p:sp>
          <p:nvSpPr>
            <p:cNvPr id="26" name="Rectangle 25"/>
            <p:cNvSpPr/>
            <p:nvPr/>
          </p:nvSpPr>
          <p:spPr>
            <a:xfrm>
              <a:off x="-2728" y="1"/>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39" name="Group 38"/>
            <p:cNvGrpSpPr/>
            <p:nvPr/>
          </p:nvGrpSpPr>
          <p:grpSpPr>
            <a:xfrm>
              <a:off x="-2727" y="-5"/>
              <a:ext cx="716424" cy="6858000"/>
              <a:chOff x="-2727" y="-5"/>
              <a:chExt cx="716424" cy="6858000"/>
            </a:xfrm>
          </p:grpSpPr>
          <p:grpSp>
            <p:nvGrpSpPr>
              <p:cNvPr id="40" name="Group 39"/>
              <p:cNvGrpSpPr/>
              <p:nvPr/>
            </p:nvGrpSpPr>
            <p:grpSpPr>
              <a:xfrm>
                <a:off x="-2727" y="-5"/>
                <a:ext cx="571473" cy="6858000"/>
                <a:chOff x="6048440" y="-936481"/>
                <a:chExt cx="196717" cy="9144001"/>
              </a:xfrm>
            </p:grpSpPr>
            <p:sp>
              <p:nvSpPr>
                <p:cNvPr id="46" name="Rectangle 45" descr="Gold bar"/>
                <p:cNvSpPr>
                  <a:spLocks noChangeArrowheads="1"/>
                </p:cNvSpPr>
                <p:nvPr/>
              </p:nvSpPr>
              <p:spPr bwMode="auto">
                <a:xfrm rot="10800000" flipH="1">
                  <a:off x="6048440" y="5159057"/>
                  <a:ext cx="196717" cy="3048463"/>
                </a:xfrm>
                <a:prstGeom prst="rect">
                  <a:avLst/>
                </a:prstGeom>
                <a:solidFill>
                  <a:schemeClr val="accent6"/>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7" name="Rectangle 46" descr="Orange bar"/>
                <p:cNvSpPr>
                  <a:spLocks noChangeArrowheads="1"/>
                </p:cNvSpPr>
                <p:nvPr/>
              </p:nvSpPr>
              <p:spPr bwMode="auto">
                <a:xfrm rot="10800000" flipH="1">
                  <a:off x="6048440" y="2110594"/>
                  <a:ext cx="196717" cy="3048463"/>
                </a:xfrm>
                <a:prstGeom prst="rect">
                  <a:avLst/>
                </a:prstGeom>
                <a:solidFill>
                  <a:schemeClr val="accent4"/>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8" name="Rectangle 47" descr="Slate bar"/>
                <p:cNvSpPr>
                  <a:spLocks noChangeArrowheads="1"/>
                </p:cNvSpPr>
                <p:nvPr/>
              </p:nvSpPr>
              <p:spPr bwMode="auto">
                <a:xfrm rot="10800000" flipH="1">
                  <a:off x="6048440" y="-936481"/>
                  <a:ext cx="196717" cy="3048463"/>
                </a:xfrm>
                <a:prstGeom prst="rect">
                  <a:avLst/>
                </a:prstGeom>
                <a:solidFill>
                  <a:schemeClr val="accent1"/>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grpSp>
            <p:nvGrpSpPr>
              <p:cNvPr id="41" name="Group 40"/>
              <p:cNvGrpSpPr/>
              <p:nvPr/>
            </p:nvGrpSpPr>
            <p:grpSpPr>
              <a:xfrm>
                <a:off x="566005" y="-5"/>
                <a:ext cx="147692" cy="6858000"/>
                <a:chOff x="6048440" y="-936481"/>
                <a:chExt cx="196717" cy="9144001"/>
              </a:xfrm>
            </p:grpSpPr>
            <p:sp>
              <p:nvSpPr>
                <p:cNvPr id="43" name="Rectangle 42" descr="Gold bar"/>
                <p:cNvSpPr>
                  <a:spLocks noChangeArrowheads="1"/>
                </p:cNvSpPr>
                <p:nvPr/>
              </p:nvSpPr>
              <p:spPr bwMode="auto">
                <a:xfrm rot="10800000" flipH="1">
                  <a:off x="6048440" y="5159057"/>
                  <a:ext cx="196717" cy="304846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a:extLst/>
              </p:spPr>
              <p:txBody>
                <a:bodyPr wrap="none" anchor="ctr"/>
                <a:lstStyle/>
                <a:p>
                  <a:pPr lvl="0" algn="ctr"/>
                  <a:endParaRPr lang="en-US" sz="2400">
                    <a:latin typeface="Times New Roman" panose="02020603050405020304" pitchFamily="18" charset="0"/>
                  </a:endParaRPr>
                </a:p>
              </p:txBody>
            </p:sp>
            <p:sp>
              <p:nvSpPr>
                <p:cNvPr id="44" name="Rectangle 43" descr="Orange bar"/>
                <p:cNvSpPr>
                  <a:spLocks noChangeArrowheads="1"/>
                </p:cNvSpPr>
                <p:nvPr/>
              </p:nvSpPr>
              <p:spPr bwMode="auto">
                <a:xfrm rot="10800000" flipH="1">
                  <a:off x="6048440" y="2110594"/>
                  <a:ext cx="196717" cy="304846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5" name="Rectangle 44" descr="Slate bar"/>
                <p:cNvSpPr>
                  <a:spLocks noChangeArrowheads="1"/>
                </p:cNvSpPr>
                <p:nvPr/>
              </p:nvSpPr>
              <p:spPr bwMode="auto">
                <a:xfrm rot="10800000" flipH="1">
                  <a:off x="6048440" y="-936481"/>
                  <a:ext cx="196717" cy="3048463"/>
                </a:xfrm>
                <a:prstGeom prst="rect">
                  <a:avLst/>
                </a:prstGeom>
                <a:gradFill flip="none" rotWithShape="1">
                  <a:gsLst>
                    <a:gs pos="0">
                      <a:schemeClr val="accent1">
                        <a:lumMod val="60000"/>
                        <a:lumOff val="40000"/>
                      </a:schemeClr>
                    </a:gs>
                    <a:gs pos="100000">
                      <a:schemeClr val="bg1"/>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sp>
            <p:nvSpPr>
              <p:cNvPr id="42" name="Rectangle 41"/>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a:p>
            </p:txBody>
          </p:sp>
        </p:grpSp>
      </p:grpSp>
      <p:sp>
        <p:nvSpPr>
          <p:cNvPr id="34" name="Date Placeholder 3"/>
          <p:cNvSpPr>
            <a:spLocks noGrp="1"/>
          </p:cNvSpPr>
          <p:nvPr>
            <p:ph type="dt" sz="half" idx="2"/>
          </p:nvPr>
        </p:nvSpPr>
        <p:spPr>
          <a:xfrm>
            <a:off x="838200" y="6356351"/>
            <a:ext cx="3276600" cy="365125"/>
          </a:xfrm>
          <a:prstGeom prst="rect">
            <a:avLst/>
          </a:prstGeom>
        </p:spPr>
        <p:txBody>
          <a:bodyPr vert="horz" lIns="91440" tIns="45720" rIns="91440" bIns="45720" rtlCol="0" anchor="ctr"/>
          <a:lstStyle>
            <a:lvl1pPr algn="l">
              <a:defRPr sz="1200">
                <a:solidFill>
                  <a:schemeClr val="accent3"/>
                </a:solidFill>
              </a:defRPr>
            </a:lvl1pPr>
          </a:lstStyle>
          <a:p>
            <a:fld id="{58AC9EE5-56AB-4AF9-892E-E5135AD30804}" type="datetimeFigureOut">
              <a:rPr lang="en-US" smtClean="0"/>
              <a:pPr/>
              <a:t>7/28/2016</a:t>
            </a:fld>
            <a:endParaRPr lang="en-US" dirty="0"/>
          </a:p>
        </p:txBody>
      </p:sp>
      <p:sp>
        <p:nvSpPr>
          <p:cNvPr id="35" name="Footer Placeholder 4"/>
          <p:cNvSpPr>
            <a:spLocks noGrp="1"/>
          </p:cNvSpPr>
          <p:nvPr>
            <p:ph type="ftr" sz="quarter" idx="3"/>
          </p:nvPr>
        </p:nvSpPr>
        <p:spPr>
          <a:xfrm>
            <a:off x="4648200" y="6356351"/>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36" name="Slide Number Placeholder 5"/>
          <p:cNvSpPr>
            <a:spLocks noGrp="1"/>
          </p:cNvSpPr>
          <p:nvPr>
            <p:ph type="sldNum" sz="quarter" idx="4"/>
          </p:nvPr>
        </p:nvSpPr>
        <p:spPr>
          <a:xfrm>
            <a:off x="8077200" y="6356351"/>
            <a:ext cx="3276600" cy="365125"/>
          </a:xfrm>
          <a:prstGeom prst="rect">
            <a:avLst/>
          </a:prstGeom>
        </p:spPr>
        <p:txBody>
          <a:bodyPr vert="horz" lIns="91440" tIns="45720" rIns="91440" bIns="45720" rtlCol="0" anchor="ctr"/>
          <a:lstStyle>
            <a:lvl1pPr algn="r">
              <a:defRPr sz="1200">
                <a:solidFill>
                  <a:schemeClr val="accent3"/>
                </a:solidFill>
              </a:defRPr>
            </a:lvl1pPr>
          </a:lstStyle>
          <a:p>
            <a:fld id="{5EFEDCB6-8868-40CE-8EBD-7B5E83E11904}" type="slidenum">
              <a:rPr lang="en-US" smtClean="0"/>
              <a:pPr/>
              <a:t>‹#›</a:t>
            </a:fld>
            <a:endParaRPr lang="en-US" dirty="0"/>
          </a:p>
        </p:txBody>
      </p:sp>
      <p:sp>
        <p:nvSpPr>
          <p:cNvPr id="37"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xmlns="" val="6703468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377" rtl="0" eaLnBrk="1" latinLnBrk="0" hangingPunct="1">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ct val="30000"/>
        </a:spcBef>
        <a:buClr>
          <a:srgbClr val="5A9BD5"/>
        </a:buClr>
        <a:buFont typeface="Wingdings" panose="05000000000000000000" pitchFamily="2"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ct val="30000"/>
        </a:spcBef>
        <a:buClr>
          <a:srgbClr val="5A9BD5"/>
        </a:buClr>
        <a:buFont typeface="Wingdings" panose="05000000000000000000" pitchFamily="2"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ct val="30000"/>
        </a:spcBef>
        <a:buClr>
          <a:srgbClr val="5A9BD5"/>
        </a:buClr>
        <a:buFont typeface="Wingdings" panose="05000000000000000000" pitchFamily="2"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ct val="30000"/>
        </a:spcBef>
        <a:buClr>
          <a:srgbClr val="5A9BD5"/>
        </a:buClr>
        <a:buFont typeface="Wingdings" panose="05000000000000000000" pitchFamily="2"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ct val="30000"/>
        </a:spcBef>
        <a:buClr>
          <a:srgbClr val="5A9BD5"/>
        </a:buClr>
        <a:buFont typeface="Wingdings" panose="05000000000000000000" pitchFamily="2"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google.com/url?sa=i&amp;rct=j&amp;q=&amp;esrc=s&amp;frm=1&amp;source=images&amp;cd=&amp;cad=rja&amp;uact=8&amp;ved=0CAcQjRxqFQoTCJjipcbynscCFUjUgAodMMIKCQ&amp;url=http://www.cliparthut.com/general-contractor-construction-free-clipart.html&amp;ei=3svIVZj7FMiogwSwhKtI&amp;bvm=bv.99804247,d.eXY&amp;psig=AFQjCNE0CEi_VY5XCqL8nacTFs4P9PPUmw&amp;ust=1439309080077278"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46474" y="5546478"/>
            <a:ext cx="1281935" cy="991975"/>
          </a:xfrm>
          <a:prstGeom prst="rect">
            <a:avLst/>
          </a:prstGeom>
          <a:noFill/>
          <a:ln w="9525">
            <a:noFill/>
            <a:miter lim="800000"/>
            <a:headEnd/>
            <a:tailEnd/>
          </a:ln>
        </p:spPr>
      </p:pic>
      <p:pic>
        <p:nvPicPr>
          <p:cNvPr id="6" name="Picture 5" descr="1LineAAPLogoPo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48640" y="5984753"/>
            <a:ext cx="3276600"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5" cstate="print"/>
          <a:stretch>
            <a:fillRect/>
          </a:stretch>
        </p:blipFill>
        <p:spPr>
          <a:xfrm>
            <a:off x="8458201" y="5716989"/>
            <a:ext cx="3276601" cy="817451"/>
          </a:xfrm>
          <a:prstGeom prst="rect">
            <a:avLst/>
          </a:prstGeom>
        </p:spPr>
      </p:pic>
      <p:pic>
        <p:nvPicPr>
          <p:cNvPr id="2" name="Picture 1"/>
          <p:cNvPicPr>
            <a:picLocks noChangeAspect="1"/>
          </p:cNvPicPr>
          <p:nvPr/>
        </p:nvPicPr>
        <p:blipFill>
          <a:blip r:embed="rId6" cstate="print"/>
          <a:stretch>
            <a:fillRect/>
          </a:stretch>
        </p:blipFill>
        <p:spPr>
          <a:xfrm>
            <a:off x="3916680" y="2209800"/>
            <a:ext cx="7772400" cy="1322832"/>
          </a:xfrm>
          <a:prstGeom prst="rect">
            <a:avLst/>
          </a:prstGeom>
        </p:spPr>
      </p:pic>
      <p:pic>
        <p:nvPicPr>
          <p:cNvPr id="9" name="Picture 8"/>
          <p:cNvPicPr>
            <a:picLocks noChangeAspect="1"/>
          </p:cNvPicPr>
          <p:nvPr/>
        </p:nvPicPr>
        <p:blipFill>
          <a:blip r:embed="rId7" cstate="print"/>
          <a:stretch>
            <a:fillRect/>
          </a:stretch>
        </p:blipFill>
        <p:spPr>
          <a:xfrm>
            <a:off x="502920" y="2210452"/>
            <a:ext cx="4709160" cy="1322832"/>
          </a:xfrm>
          <a:prstGeom prst="rect">
            <a:avLst/>
          </a:prstGeom>
        </p:spPr>
      </p:pic>
      <p:sp>
        <p:nvSpPr>
          <p:cNvPr id="5" name="Title 4"/>
          <p:cNvSpPr>
            <a:spLocks noGrp="1"/>
          </p:cNvSpPr>
          <p:nvPr>
            <p:ph type="ctrTitle"/>
          </p:nvPr>
        </p:nvSpPr>
        <p:spPr>
          <a:xfrm>
            <a:off x="548640" y="-30480"/>
            <a:ext cx="10728960" cy="2643051"/>
          </a:xfrm>
        </p:spPr>
        <p:txBody>
          <a:bodyPr>
            <a:normAutofit/>
          </a:bodyPr>
          <a:lstStyle/>
          <a:p>
            <a:r>
              <a:rPr lang="en-US" sz="5467" dirty="0" smtClean="0">
                <a:solidFill>
                  <a:srgbClr val="70AD46"/>
                </a:solidFill>
              </a:rPr>
              <a:t>The </a:t>
            </a:r>
            <a:r>
              <a:rPr lang="en-US" sz="5467" dirty="0" err="1" smtClean="0">
                <a:solidFill>
                  <a:srgbClr val="70AD46"/>
                </a:solidFill>
              </a:rPr>
              <a:t>mehealth</a:t>
            </a:r>
            <a:r>
              <a:rPr lang="en-US" sz="5467" dirty="0" smtClean="0">
                <a:solidFill>
                  <a:srgbClr val="70AD46"/>
                </a:solidFill>
              </a:rPr>
              <a:t> Portal and</a:t>
            </a:r>
            <a:r>
              <a:rPr lang="en-US" sz="5467" dirty="0">
                <a:solidFill>
                  <a:srgbClr val="70AD46"/>
                </a:solidFill>
              </a:rPr>
              <a:t/>
            </a:r>
            <a:br>
              <a:rPr lang="en-US" sz="5467" dirty="0">
                <a:solidFill>
                  <a:srgbClr val="70AD46"/>
                </a:solidFill>
              </a:rPr>
            </a:br>
            <a:r>
              <a:rPr lang="en-US" sz="5467" dirty="0" smtClean="0">
                <a:solidFill>
                  <a:srgbClr val="70AD46"/>
                </a:solidFill>
              </a:rPr>
              <a:t>CQN ADHD Measurement</a:t>
            </a:r>
            <a:endParaRPr lang="en-US" sz="5467" dirty="0">
              <a:solidFill>
                <a:srgbClr val="70AD46"/>
              </a:solidFill>
            </a:endParaRPr>
          </a:p>
        </p:txBody>
      </p:sp>
      <p:sp>
        <p:nvSpPr>
          <p:cNvPr id="10" name="Shape 51"/>
          <p:cNvSpPr txBox="1">
            <a:spLocks/>
          </p:cNvSpPr>
          <p:nvPr/>
        </p:nvSpPr>
        <p:spPr>
          <a:xfrm>
            <a:off x="914400" y="3725376"/>
            <a:ext cx="10363200" cy="2089109"/>
          </a:xfrm>
          <a:prstGeom prst="rect">
            <a:avLst/>
          </a:prstGeom>
        </p:spPr>
        <p:txBody>
          <a:bodyPr vert="horz" lIns="121920" tIns="60960" rIns="121920" bIns="60960" rtlCol="0">
            <a:normAutofit/>
          </a:bodyPr>
          <a:lstStyle>
            <a:lvl1pPr marL="0" indent="0" algn="ctr" defTabSz="685800" rtl="0" eaLnBrk="1" latinLnBrk="0" hangingPunct="1">
              <a:lnSpc>
                <a:spcPct val="90000"/>
              </a:lnSpc>
              <a:spcBef>
                <a:spcPct val="30000"/>
              </a:spcBef>
              <a:buClr>
                <a:schemeClr val="accent2"/>
              </a:buClr>
              <a:buFont typeface="Wingdings" panose="05000000000000000000" pitchFamily="2" charset="2"/>
              <a:buNone/>
              <a:defRPr sz="1800" kern="1200">
                <a:solidFill>
                  <a:schemeClr val="tx1"/>
                </a:solidFill>
                <a:latin typeface="+mn-lt"/>
                <a:ea typeface="+mn-ea"/>
                <a:cs typeface="+mn-cs"/>
              </a:defRPr>
            </a:lvl1pPr>
            <a:lvl2pPr marL="342900" indent="0" algn="ctr" defTabSz="685800" rtl="0" eaLnBrk="1" latinLnBrk="0" hangingPunct="1">
              <a:lnSpc>
                <a:spcPct val="90000"/>
              </a:lnSpc>
              <a:spcBef>
                <a:spcPct val="30000"/>
              </a:spcBef>
              <a:buClr>
                <a:schemeClr val="accent2"/>
              </a:buClr>
              <a:buFont typeface="Wingdings" panose="05000000000000000000" pitchFamily="2" charset="2"/>
              <a:buNone/>
              <a:defRPr sz="1500" kern="1200">
                <a:solidFill>
                  <a:schemeClr val="tx1"/>
                </a:solidFill>
                <a:latin typeface="+mn-lt"/>
                <a:ea typeface="+mn-ea"/>
                <a:cs typeface="+mn-cs"/>
              </a:defRPr>
            </a:lvl2pPr>
            <a:lvl3pPr marL="685800" indent="0" algn="ctr" defTabSz="685800" rtl="0" eaLnBrk="1" latinLnBrk="0" hangingPunct="1">
              <a:lnSpc>
                <a:spcPct val="90000"/>
              </a:lnSpc>
              <a:spcBef>
                <a:spcPct val="30000"/>
              </a:spcBef>
              <a:buClr>
                <a:schemeClr val="accent2"/>
              </a:buClr>
              <a:buFont typeface="Wingdings" panose="05000000000000000000" pitchFamily="2" charset="2"/>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ct val="30000"/>
              </a:spcBef>
              <a:buClr>
                <a:schemeClr val="accent2"/>
              </a:buClr>
              <a:buFont typeface="Wingdings" panose="05000000000000000000" pitchFamily="2" charset="2"/>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ct val="30000"/>
              </a:spcBef>
              <a:buClr>
                <a:schemeClr val="accent2"/>
              </a:buClr>
              <a:buFont typeface="Wingdings" panose="05000000000000000000" pitchFamily="2" charset="2"/>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ct val="30000"/>
              </a:spcBef>
              <a:buClr>
                <a:schemeClr val="accent2"/>
              </a:buClr>
              <a:buFont typeface="Wingdings" panose="05000000000000000000" pitchFamily="2"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ct val="30000"/>
              </a:spcBef>
              <a:buClr>
                <a:schemeClr val="accent2"/>
              </a:buClr>
              <a:buFont typeface="Wingdings" panose="05000000000000000000" pitchFamily="2" charset="2"/>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ct val="30000"/>
              </a:spcBef>
              <a:buClr>
                <a:schemeClr val="accent2"/>
              </a:buClr>
              <a:buFont typeface="Wingdings" panose="05000000000000000000" pitchFamily="2" charset="2"/>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ct val="30000"/>
              </a:spcBef>
              <a:buClr>
                <a:schemeClr val="accent2"/>
              </a:buClr>
              <a:buFont typeface="Wingdings" panose="05000000000000000000" pitchFamily="2" charset="2"/>
              <a:buNone/>
              <a:defRPr sz="1200" kern="1200">
                <a:solidFill>
                  <a:schemeClr val="tx1"/>
                </a:solidFill>
                <a:latin typeface="+mn-lt"/>
                <a:ea typeface="+mn-ea"/>
                <a:cs typeface="+mn-cs"/>
              </a:defRPr>
            </a:lvl9pPr>
          </a:lstStyle>
          <a:p>
            <a:r>
              <a:rPr lang="en-US" sz="2400" dirty="0"/>
              <a:t>Chapter Quality Network ADHD Project</a:t>
            </a:r>
          </a:p>
          <a:p>
            <a:r>
              <a:rPr lang="en" sz="2400" dirty="0" smtClean="0"/>
              <a:t>Jeff Epstein, PhD</a:t>
            </a:r>
            <a:endParaRPr lang="en" sz="2400" dirty="0"/>
          </a:p>
          <a:p>
            <a:r>
              <a:rPr lang="en-US" sz="2400" i="1" dirty="0"/>
              <a:t>CQN ADHD National Expert</a:t>
            </a:r>
          </a:p>
        </p:txBody>
      </p:sp>
    </p:spTree>
    <p:extLst>
      <p:ext uri="{BB962C8B-B14F-4D97-AF65-F5344CB8AC3E}">
        <p14:creationId xmlns:p14="http://schemas.microsoft.com/office/powerpoint/2010/main" xmlns="" val="291154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Introduce to Report Card</a:t>
            </a:r>
          </a:p>
          <a:p>
            <a:r>
              <a:rPr lang="en-US" dirty="0" smtClean="0"/>
              <a:t>Scroll down to % with parent and teacher ratings during assessment graph</a:t>
            </a:r>
            <a:endParaRPr lang="en-US" dirty="0"/>
          </a:p>
        </p:txBody>
      </p:sp>
      <p:sp>
        <p:nvSpPr>
          <p:cNvPr id="2" name="Title 1"/>
          <p:cNvSpPr>
            <a:spLocks noGrp="1"/>
          </p:cNvSpPr>
          <p:nvPr>
            <p:ph type="title"/>
          </p:nvPr>
        </p:nvSpPr>
        <p:spPr/>
        <p:txBody>
          <a:bodyPr/>
          <a:lstStyle/>
          <a:p>
            <a:r>
              <a:rPr lang="en-US" dirty="0" smtClean="0"/>
              <a:t>Portal Demo</a:t>
            </a:r>
            <a:endParaRPr lang="en-US" dirty="0"/>
          </a:p>
        </p:txBody>
      </p:sp>
    </p:spTree>
    <p:extLst>
      <p:ext uri="{BB962C8B-B14F-4D97-AF65-F5344CB8AC3E}">
        <p14:creationId xmlns:p14="http://schemas.microsoft.com/office/powerpoint/2010/main" xmlns="" val="12595530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8145" y="241498"/>
            <a:ext cx="11371416" cy="5043935"/>
          </a:xfrm>
          <a:prstGeom prst="rect">
            <a:avLst/>
          </a:prstGeom>
        </p:spPr>
      </p:pic>
      <p:pic>
        <p:nvPicPr>
          <p:cNvPr id="4" name="Picture 3"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903707" y="6390924"/>
            <a:ext cx="2115854" cy="322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208816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694559868"/>
              </p:ext>
            </p:extLst>
          </p:nvPr>
        </p:nvGraphicFramePr>
        <p:xfrm>
          <a:off x="845288" y="835442"/>
          <a:ext cx="11346712"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38200" y="-70295"/>
            <a:ext cx="10515600" cy="1325563"/>
          </a:xfrm>
        </p:spPr>
        <p:txBody>
          <a:bodyPr/>
          <a:lstStyle/>
          <a:p>
            <a:r>
              <a:rPr lang="en-US" dirty="0" smtClean="0"/>
              <a:t>CQN ADHD Care Timeline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4182181537"/>
              </p:ext>
            </p:extLst>
          </p:nvPr>
        </p:nvGraphicFramePr>
        <p:xfrm>
          <a:off x="838200" y="2526456"/>
          <a:ext cx="11224364" cy="3931920"/>
        </p:xfrm>
        <a:graphic>
          <a:graphicData uri="http://schemas.openxmlformats.org/drawingml/2006/table">
            <a:tbl>
              <a:tblPr firstRow="1" bandRow="1">
                <a:tableStyleId>{5C22544A-7EE6-4342-B048-85BDC9FD1C3A}</a:tableStyleId>
              </a:tblPr>
              <a:tblGrid>
                <a:gridCol w="2616568">
                  <a:extLst>
                    <a:ext uri="{9D8B030D-6E8A-4147-A177-3AD203B41FA5}">
                      <a16:colId xmlns:a16="http://schemas.microsoft.com/office/drawing/2014/main" xmlns="" val="20000"/>
                    </a:ext>
                  </a:extLst>
                </a:gridCol>
                <a:gridCol w="2746918">
                  <a:extLst>
                    <a:ext uri="{9D8B030D-6E8A-4147-A177-3AD203B41FA5}">
                      <a16:colId xmlns:a16="http://schemas.microsoft.com/office/drawing/2014/main" xmlns="" val="20001"/>
                    </a:ext>
                  </a:extLst>
                </a:gridCol>
                <a:gridCol w="2817957">
                  <a:extLst>
                    <a:ext uri="{9D8B030D-6E8A-4147-A177-3AD203B41FA5}">
                      <a16:colId xmlns:a16="http://schemas.microsoft.com/office/drawing/2014/main" xmlns="" val="20002"/>
                    </a:ext>
                  </a:extLst>
                </a:gridCol>
                <a:gridCol w="3042921">
                  <a:extLst>
                    <a:ext uri="{9D8B030D-6E8A-4147-A177-3AD203B41FA5}">
                      <a16:colId xmlns:a16="http://schemas.microsoft.com/office/drawing/2014/main" xmlns="" val="20003"/>
                    </a:ext>
                  </a:extLst>
                </a:gridCol>
              </a:tblGrid>
              <a:tr h="10339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tx1"/>
                          </a:solidFill>
                          <a:latin typeface="+mn-lt"/>
                          <a:ea typeface="+mn-ea"/>
                          <a:cs typeface="+mn-cs"/>
                        </a:rPr>
                        <a:t>Use Vanderbilt to assess for ADHD</a:t>
                      </a:r>
                      <a:endParaRPr lang="en-US" sz="2000" b="0" kern="1200" baseline="0" dirty="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rgbClr val="FF0000"/>
                          </a:solidFill>
                          <a:latin typeface="+mn-lt"/>
                          <a:ea typeface="+mn-ea"/>
                          <a:cs typeface="+mn-cs"/>
                        </a:rPr>
                        <a:t>Have conversation about ADHD diagnosis &amp; provide ADHD brochure</a:t>
                      </a:r>
                      <a:endParaRPr lang="en-US" sz="2000" b="0" kern="1200" baseline="0" dirty="0">
                        <a:solidFill>
                          <a:srgbClr val="FF0000"/>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kern="1200" baseline="0" dirty="0" smtClean="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kern="1200" baseline="0" dirty="0" smtClean="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868251">
                <a:tc>
                  <a:txBody>
                    <a:bodyPr/>
                    <a:lstStyle/>
                    <a:p>
                      <a:pPr algn="ctr"/>
                      <a:endParaRPr lang="en-US" sz="200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Prescribe </a:t>
                      </a:r>
                      <a:r>
                        <a:rPr lang="en-US" sz="2000" baseline="0" dirty="0" smtClean="0">
                          <a:solidFill>
                            <a:schemeClr val="tx1"/>
                          </a:solidFill>
                        </a:rPr>
                        <a:t>ADHD medication</a:t>
                      </a:r>
                      <a:endParaRPr lang="en-US" sz="2000" dirty="0" smtClean="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smtClean="0">
                          <a:solidFill>
                            <a:schemeClr val="tx1"/>
                          </a:solidFill>
                        </a:rPr>
                        <a:t>Immediately (&lt;2</a:t>
                      </a:r>
                      <a:r>
                        <a:rPr lang="en-US" sz="2000" baseline="0" dirty="0" smtClean="0">
                          <a:solidFill>
                            <a:schemeClr val="tx1"/>
                          </a:solidFill>
                        </a:rPr>
                        <a:t> weeks) </a:t>
                      </a:r>
                      <a:r>
                        <a:rPr lang="en-US" sz="2000" dirty="0" smtClean="0">
                          <a:solidFill>
                            <a:schemeClr val="tx1"/>
                          </a:solidFill>
                        </a:rPr>
                        <a:t>assess</a:t>
                      </a:r>
                      <a:r>
                        <a:rPr lang="en-US" sz="2000" baseline="0" dirty="0" smtClean="0">
                          <a:solidFill>
                            <a:schemeClr val="tx1"/>
                          </a:solidFill>
                        </a:rPr>
                        <a:t> effectiveness and side effects using ratings</a:t>
                      </a: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tx1"/>
                          </a:solidFill>
                          <a:latin typeface="+mn-lt"/>
                          <a:ea typeface="+mn-ea"/>
                          <a:cs typeface="+mn-cs"/>
                        </a:rPr>
                        <a:t>Periodically assess progress using ratings</a:t>
                      </a: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883614">
                <a:tc>
                  <a:txBody>
                    <a:bodyPr/>
                    <a:lstStyle/>
                    <a:p>
                      <a:pPr algn="ctr"/>
                      <a:endParaRPr lang="en-US" sz="200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Prescribe </a:t>
                      </a:r>
                      <a:r>
                        <a:rPr lang="en-US" sz="2000" baseline="0" dirty="0" smtClean="0">
                          <a:solidFill>
                            <a:schemeClr val="tx1"/>
                          </a:solidFill>
                        </a:rPr>
                        <a:t>Behavior Therapy</a:t>
                      </a:r>
                      <a:endParaRPr lang="en-US" sz="20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4072821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cs typeface="Arial" panose="020B0604020202020204" pitchFamily="34" charset="0"/>
              </a:rPr>
              <a:t>The </a:t>
            </a:r>
            <a:r>
              <a:rPr lang="en-US" dirty="0">
                <a:cs typeface="Arial" panose="020B0604020202020204" pitchFamily="34" charset="0"/>
              </a:rPr>
              <a:t>primary care clinician should recognize ADHD as a chronic condition and, therefore, consider children and adolescents with ADHD as children and youth with special health care needs. Management of children and youth with special health care needs should follow the principles of the chronic care model and the medical </a:t>
            </a:r>
            <a:r>
              <a:rPr lang="en-US" dirty="0" smtClean="0">
                <a:cs typeface="Arial" panose="020B0604020202020204" pitchFamily="34" charset="0"/>
              </a:rPr>
              <a:t>home.</a:t>
            </a:r>
            <a:endParaRPr lang="en-US" dirty="0">
              <a:cs typeface="Arial" panose="020B0604020202020204" pitchFamily="34" charset="0"/>
            </a:endParaRPr>
          </a:p>
        </p:txBody>
      </p:sp>
      <p:sp>
        <p:nvSpPr>
          <p:cNvPr id="2" name="Title 1"/>
          <p:cNvSpPr>
            <a:spLocks noGrp="1"/>
          </p:cNvSpPr>
          <p:nvPr>
            <p:ph type="title"/>
          </p:nvPr>
        </p:nvSpPr>
        <p:spPr/>
        <p:txBody>
          <a:bodyPr/>
          <a:lstStyle/>
          <a:p>
            <a:r>
              <a:rPr lang="en-US" dirty="0" smtClean="0"/>
              <a:t>Chronic Care – Action </a:t>
            </a:r>
            <a:r>
              <a:rPr lang="en-US" dirty="0"/>
              <a:t>Statement </a:t>
            </a:r>
            <a:r>
              <a:rPr lang="en-US" dirty="0" smtClean="0"/>
              <a:t>4</a:t>
            </a:r>
            <a:endParaRPr lang="en-US" dirty="0"/>
          </a:p>
        </p:txBody>
      </p:sp>
      <p:grpSp>
        <p:nvGrpSpPr>
          <p:cNvPr id="10" name="Group 9"/>
          <p:cNvGrpSpPr/>
          <p:nvPr/>
        </p:nvGrpSpPr>
        <p:grpSpPr>
          <a:xfrm>
            <a:off x="838199" y="5168304"/>
            <a:ext cx="2940212" cy="1424987"/>
            <a:chOff x="2667149" y="201906"/>
            <a:chExt cx="2940212" cy="1424987"/>
          </a:xfrm>
        </p:grpSpPr>
        <p:sp>
          <p:nvSpPr>
            <p:cNvPr id="11" name="Chevron 10"/>
            <p:cNvSpPr/>
            <p:nvPr/>
          </p:nvSpPr>
          <p:spPr>
            <a:xfrm>
              <a:off x="2667149" y="201906"/>
              <a:ext cx="2940212" cy="1424987"/>
            </a:xfrm>
            <a:prstGeom prst="chevron">
              <a:avLst/>
            </a:prstGeom>
            <a:solidFill>
              <a:schemeClr val="accent1"/>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2" name="Chevron 4"/>
            <p:cNvSpPr/>
            <p:nvPr/>
          </p:nvSpPr>
          <p:spPr>
            <a:xfrm>
              <a:off x="3379643" y="201906"/>
              <a:ext cx="1515225" cy="14249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Treatment Visit</a:t>
              </a:r>
              <a:endParaRPr lang="en-US" sz="2000" b="1" kern="1200" dirty="0">
                <a:solidFill>
                  <a:schemeClr val="tx1"/>
                </a:solidFill>
              </a:endParaRPr>
            </a:p>
          </p:txBody>
        </p:sp>
      </p:grpSp>
      <p:pic>
        <p:nvPicPr>
          <p:cNvPr id="13" name="Picture 6"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096271" y="6311901"/>
            <a:ext cx="29273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012077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547992" cy="5811838"/>
          </a:xfrm>
        </p:spPr>
        <p:txBody>
          <a:bodyPr>
            <a:normAutofit/>
          </a:bodyPr>
          <a:lstStyle/>
          <a:p>
            <a:pPr algn="ctr"/>
            <a:r>
              <a:rPr lang="en-US" sz="6600" b="1" dirty="0" smtClean="0">
                <a:solidFill>
                  <a:schemeClr val="tx1"/>
                </a:solidFill>
              </a:rPr>
              <a:t>AAP ADHD Brochure</a:t>
            </a:r>
            <a:endParaRPr lang="en-US" sz="6600" b="1" dirty="0">
              <a:solidFill>
                <a:schemeClr val="tx1"/>
              </a:solidFill>
            </a:endParaRPr>
          </a:p>
        </p:txBody>
      </p:sp>
      <p:pic>
        <p:nvPicPr>
          <p:cNvPr id="4" name="Picture 3"/>
          <p:cNvPicPr>
            <a:picLocks noChangeAspect="1"/>
          </p:cNvPicPr>
          <p:nvPr/>
        </p:nvPicPr>
        <p:blipFill rotWithShape="1">
          <a:blip r:embed="rId2" cstate="print"/>
          <a:srcRect l="2140" t="1200" r="2574" b="1923"/>
          <a:stretch/>
        </p:blipFill>
        <p:spPr>
          <a:xfrm>
            <a:off x="5964865" y="93439"/>
            <a:ext cx="4112143" cy="6618860"/>
          </a:xfrm>
          <a:prstGeom prst="rect">
            <a:avLst/>
          </a:prstGeom>
        </p:spPr>
      </p:pic>
    </p:spTree>
    <p:extLst>
      <p:ext uri="{BB962C8B-B14F-4D97-AF65-F5344CB8AC3E}">
        <p14:creationId xmlns:p14="http://schemas.microsoft.com/office/powerpoint/2010/main" xmlns="" val="12921746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Show where in portal they are going to indicate having provided AAP ADHD brochure</a:t>
            </a:r>
            <a:endParaRPr lang="en-US" dirty="0"/>
          </a:p>
        </p:txBody>
      </p:sp>
      <p:sp>
        <p:nvSpPr>
          <p:cNvPr id="2" name="Title 1"/>
          <p:cNvSpPr>
            <a:spLocks noGrp="1"/>
          </p:cNvSpPr>
          <p:nvPr>
            <p:ph type="title"/>
          </p:nvPr>
        </p:nvSpPr>
        <p:spPr/>
        <p:txBody>
          <a:bodyPr/>
          <a:lstStyle/>
          <a:p>
            <a:r>
              <a:rPr lang="en-US" dirty="0" smtClean="0"/>
              <a:t>Portal Demo	</a:t>
            </a:r>
            <a:endParaRPr lang="en-US" dirty="0"/>
          </a:p>
        </p:txBody>
      </p:sp>
    </p:spTree>
    <p:extLst>
      <p:ext uri="{BB962C8B-B14F-4D97-AF65-F5344CB8AC3E}">
        <p14:creationId xmlns:p14="http://schemas.microsoft.com/office/powerpoint/2010/main" xmlns="" val="6885108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 of </a:t>
            </a:r>
            <a:r>
              <a:rPr lang="en-US" dirty="0" smtClean="0"/>
              <a:t>patients diagnosed with ADHD whose </a:t>
            </a:r>
            <a:r>
              <a:rPr lang="en-US" dirty="0"/>
              <a:t>p</a:t>
            </a:r>
            <a:r>
              <a:rPr lang="en-US" dirty="0" smtClean="0"/>
              <a:t>hysician documented a thorough </a:t>
            </a:r>
            <a:r>
              <a:rPr lang="en-US" dirty="0"/>
              <a:t>i</a:t>
            </a:r>
            <a:r>
              <a:rPr lang="en-US" dirty="0" smtClean="0"/>
              <a:t>nitial </a:t>
            </a:r>
            <a:r>
              <a:rPr lang="en-US" dirty="0"/>
              <a:t>c</a:t>
            </a:r>
            <a:r>
              <a:rPr lang="en-US" dirty="0" smtClean="0"/>
              <a:t>onversation with the parent about ADHD and gave the parent an ADHD-Resource Kit</a:t>
            </a:r>
          </a:p>
          <a:p>
            <a:r>
              <a:rPr lang="en-US" dirty="0">
                <a:solidFill>
                  <a:srgbClr val="FF0000"/>
                </a:solidFill>
              </a:rPr>
              <a:t>Goal: 90</a:t>
            </a:r>
            <a:r>
              <a:rPr lang="en-US" dirty="0" smtClean="0">
                <a:solidFill>
                  <a:srgbClr val="FF0000"/>
                </a:solidFill>
              </a:rPr>
              <a:t>%</a:t>
            </a:r>
          </a:p>
          <a:p>
            <a:r>
              <a:rPr lang="en-US" dirty="0" smtClean="0"/>
              <a:t>A similar asthma action plan measure in the CQN asthma work has risen from 49</a:t>
            </a:r>
            <a:r>
              <a:rPr lang="en-US" dirty="0"/>
              <a:t>% at baseline to 85% at the end of the project. </a:t>
            </a:r>
            <a:endParaRPr lang="en-US" dirty="0">
              <a:solidFill>
                <a:srgbClr val="FF0000"/>
              </a:solidFill>
            </a:endParaRPr>
          </a:p>
        </p:txBody>
      </p:sp>
      <p:sp>
        <p:nvSpPr>
          <p:cNvPr id="2" name="Title 1"/>
          <p:cNvSpPr>
            <a:spLocks noGrp="1"/>
          </p:cNvSpPr>
          <p:nvPr>
            <p:ph type="title"/>
          </p:nvPr>
        </p:nvSpPr>
        <p:spPr/>
        <p:txBody>
          <a:bodyPr>
            <a:normAutofit/>
          </a:bodyPr>
          <a:lstStyle/>
          <a:p>
            <a:r>
              <a:rPr lang="en-US" dirty="0" smtClean="0"/>
              <a:t>Patient/Parent Education Measure</a:t>
            </a:r>
            <a:endParaRPr lang="en-US" dirty="0"/>
          </a:p>
        </p:txBody>
      </p:sp>
      <p:grpSp>
        <p:nvGrpSpPr>
          <p:cNvPr id="13" name="Group 12"/>
          <p:cNvGrpSpPr/>
          <p:nvPr/>
        </p:nvGrpSpPr>
        <p:grpSpPr>
          <a:xfrm>
            <a:off x="838200" y="5359222"/>
            <a:ext cx="2940212" cy="1424987"/>
            <a:chOff x="2667149" y="201906"/>
            <a:chExt cx="2940212" cy="1424987"/>
          </a:xfrm>
        </p:grpSpPr>
        <p:sp>
          <p:nvSpPr>
            <p:cNvPr id="14" name="Chevron 13"/>
            <p:cNvSpPr/>
            <p:nvPr/>
          </p:nvSpPr>
          <p:spPr>
            <a:xfrm>
              <a:off x="2667149" y="201906"/>
              <a:ext cx="2940212" cy="1424987"/>
            </a:xfrm>
            <a:prstGeom prst="chevron">
              <a:avLst/>
            </a:prstGeom>
            <a:solidFill>
              <a:schemeClr val="accent1"/>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5" name="Chevron 4"/>
            <p:cNvSpPr/>
            <p:nvPr/>
          </p:nvSpPr>
          <p:spPr>
            <a:xfrm>
              <a:off x="3379643" y="201906"/>
              <a:ext cx="1515225" cy="14249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Treatment Visit</a:t>
              </a:r>
              <a:endParaRPr lang="en-US" sz="2000" b="1" kern="1200" dirty="0">
                <a:solidFill>
                  <a:schemeClr val="tx1"/>
                </a:solidFill>
              </a:endParaRPr>
            </a:p>
          </p:txBody>
        </p:sp>
      </p:grpSp>
      <p:pic>
        <p:nvPicPr>
          <p:cNvPr id="16" name="Picture 6"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096271" y="6311901"/>
            <a:ext cx="29273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37481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a:xfrm>
            <a:off x="684663" y="289644"/>
            <a:ext cx="11239848" cy="764444"/>
          </a:xfrm>
        </p:spPr>
        <p:txBody>
          <a:bodyPr>
            <a:noAutofit/>
          </a:bodyPr>
          <a:lstStyle/>
          <a:p>
            <a:pPr algn="ctr"/>
            <a:r>
              <a:rPr lang="en-US" sz="3200" dirty="0" smtClean="0"/>
              <a:t>% of Patients Receiving </a:t>
            </a:r>
            <a:r>
              <a:rPr lang="en-US" sz="3200" dirty="0"/>
              <a:t>Understanding ADHD </a:t>
            </a:r>
            <a:r>
              <a:rPr lang="en-US" sz="3200" dirty="0" smtClean="0"/>
              <a:t>Booklet </a:t>
            </a:r>
            <a:r>
              <a:rPr lang="en-US" sz="3200" dirty="0"/>
              <a:t>and </a:t>
            </a:r>
            <a:r>
              <a:rPr lang="en-US" sz="3200" dirty="0" smtClean="0"/>
              <a:t>Parent Resource Handout</a:t>
            </a:r>
            <a:endParaRPr lang="en-US" sz="3200" dirty="0"/>
          </a:p>
        </p:txBody>
      </p:sp>
      <p:graphicFrame>
        <p:nvGraphicFramePr>
          <p:cNvPr id="5" name="Chart 4"/>
          <p:cNvGraphicFramePr>
            <a:graphicFrameLocks/>
          </p:cNvGraphicFramePr>
          <p:nvPr>
            <p:extLst/>
          </p:nvPr>
        </p:nvGraphicFramePr>
        <p:xfrm>
          <a:off x="684663" y="1233514"/>
          <a:ext cx="11239847" cy="5535559"/>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1LineAAPLogoPo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567917" y="6356390"/>
            <a:ext cx="2356593" cy="359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972638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735042982"/>
              </p:ext>
            </p:extLst>
          </p:nvPr>
        </p:nvGraphicFramePr>
        <p:xfrm>
          <a:off x="845288" y="835442"/>
          <a:ext cx="11346712"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38200" y="-70295"/>
            <a:ext cx="10515600" cy="1325563"/>
          </a:xfrm>
        </p:spPr>
        <p:txBody>
          <a:bodyPr/>
          <a:lstStyle/>
          <a:p>
            <a:r>
              <a:rPr lang="en-US" dirty="0" smtClean="0"/>
              <a:t>CQN ADHD Care Timeline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3350625735"/>
              </p:ext>
            </p:extLst>
          </p:nvPr>
        </p:nvGraphicFramePr>
        <p:xfrm>
          <a:off x="838200" y="2526456"/>
          <a:ext cx="11224364" cy="3931920"/>
        </p:xfrm>
        <a:graphic>
          <a:graphicData uri="http://schemas.openxmlformats.org/drawingml/2006/table">
            <a:tbl>
              <a:tblPr firstRow="1" bandRow="1">
                <a:tableStyleId>{5C22544A-7EE6-4342-B048-85BDC9FD1C3A}</a:tableStyleId>
              </a:tblPr>
              <a:tblGrid>
                <a:gridCol w="2616568">
                  <a:extLst>
                    <a:ext uri="{9D8B030D-6E8A-4147-A177-3AD203B41FA5}">
                      <a16:colId xmlns:a16="http://schemas.microsoft.com/office/drawing/2014/main" xmlns="" val="20000"/>
                    </a:ext>
                  </a:extLst>
                </a:gridCol>
                <a:gridCol w="2746918">
                  <a:extLst>
                    <a:ext uri="{9D8B030D-6E8A-4147-A177-3AD203B41FA5}">
                      <a16:colId xmlns:a16="http://schemas.microsoft.com/office/drawing/2014/main" xmlns="" val="20001"/>
                    </a:ext>
                  </a:extLst>
                </a:gridCol>
                <a:gridCol w="2817957">
                  <a:extLst>
                    <a:ext uri="{9D8B030D-6E8A-4147-A177-3AD203B41FA5}">
                      <a16:colId xmlns:a16="http://schemas.microsoft.com/office/drawing/2014/main" xmlns="" val="20002"/>
                    </a:ext>
                  </a:extLst>
                </a:gridCol>
                <a:gridCol w="3042921">
                  <a:extLst>
                    <a:ext uri="{9D8B030D-6E8A-4147-A177-3AD203B41FA5}">
                      <a16:colId xmlns:a16="http://schemas.microsoft.com/office/drawing/2014/main" xmlns="" val="20003"/>
                    </a:ext>
                  </a:extLst>
                </a:gridCol>
              </a:tblGrid>
              <a:tr h="10339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tx1"/>
                          </a:solidFill>
                          <a:latin typeface="+mn-lt"/>
                          <a:ea typeface="+mn-ea"/>
                          <a:cs typeface="+mn-cs"/>
                        </a:rPr>
                        <a:t>Use Vanderbilt to assess for ADHD</a:t>
                      </a:r>
                      <a:endParaRPr lang="en-US" sz="2000" b="0" kern="1200" baseline="0" dirty="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tx1"/>
                          </a:solidFill>
                          <a:latin typeface="+mn-lt"/>
                          <a:ea typeface="+mn-ea"/>
                          <a:cs typeface="+mn-cs"/>
                        </a:rPr>
                        <a:t>Have conversation about ADHD diagnosis &amp; provide ADHD brochure</a:t>
                      </a:r>
                      <a:endParaRPr lang="en-US" sz="2000" b="0" kern="1200" baseline="0" dirty="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kern="1200" baseline="0" dirty="0" smtClean="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kern="1200" baseline="0" dirty="0" smtClean="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868251">
                <a:tc>
                  <a:txBody>
                    <a:bodyPr/>
                    <a:lstStyle/>
                    <a:p>
                      <a:pPr algn="ctr"/>
                      <a:endParaRPr lang="en-US" sz="200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0000"/>
                          </a:solidFill>
                        </a:rPr>
                        <a:t>Prescribe </a:t>
                      </a:r>
                      <a:r>
                        <a:rPr lang="en-US" sz="2000" baseline="0" dirty="0" smtClean="0">
                          <a:solidFill>
                            <a:srgbClr val="FF0000"/>
                          </a:solidFill>
                        </a:rPr>
                        <a:t>ADHD medication</a:t>
                      </a:r>
                      <a:endParaRPr lang="en-US" sz="2000" dirty="0" smtClean="0">
                        <a:solidFill>
                          <a:srgbClr val="FF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smtClean="0">
                          <a:solidFill>
                            <a:schemeClr val="tx1"/>
                          </a:solidFill>
                        </a:rPr>
                        <a:t>Immediately (&lt;2</a:t>
                      </a:r>
                      <a:r>
                        <a:rPr lang="en-US" sz="2000" baseline="0" dirty="0" smtClean="0">
                          <a:solidFill>
                            <a:schemeClr val="tx1"/>
                          </a:solidFill>
                        </a:rPr>
                        <a:t> weeks) </a:t>
                      </a:r>
                      <a:r>
                        <a:rPr lang="en-US" sz="2000" dirty="0" smtClean="0">
                          <a:solidFill>
                            <a:schemeClr val="tx1"/>
                          </a:solidFill>
                        </a:rPr>
                        <a:t>assess</a:t>
                      </a:r>
                      <a:r>
                        <a:rPr lang="en-US" sz="2000" baseline="0" dirty="0" smtClean="0">
                          <a:solidFill>
                            <a:schemeClr val="tx1"/>
                          </a:solidFill>
                        </a:rPr>
                        <a:t> effectiveness and side effects using ratings</a:t>
                      </a: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tx1"/>
                          </a:solidFill>
                          <a:latin typeface="+mn-lt"/>
                          <a:ea typeface="+mn-ea"/>
                          <a:cs typeface="+mn-cs"/>
                        </a:rPr>
                        <a:t>Periodically assess progress using ratings</a:t>
                      </a: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883614">
                <a:tc>
                  <a:txBody>
                    <a:bodyPr/>
                    <a:lstStyle/>
                    <a:p>
                      <a:pPr algn="ctr"/>
                      <a:endParaRPr lang="en-US" sz="200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Prescribe </a:t>
                      </a:r>
                      <a:r>
                        <a:rPr lang="en-US" sz="2000" baseline="0" dirty="0" smtClean="0">
                          <a:solidFill>
                            <a:schemeClr val="tx1"/>
                          </a:solidFill>
                        </a:rPr>
                        <a:t>Behavior Therapy</a:t>
                      </a:r>
                      <a:endParaRPr lang="en-US" sz="20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686123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9483"/>
            <a:ext cx="10515600" cy="4351339"/>
          </a:xfrm>
        </p:spPr>
        <p:txBody>
          <a:bodyPr>
            <a:normAutofit/>
          </a:bodyPr>
          <a:lstStyle/>
          <a:p>
            <a:pPr marL="0" indent="0">
              <a:buNone/>
            </a:pPr>
            <a:r>
              <a:rPr lang="en-US" sz="1800" dirty="0" smtClean="0"/>
              <a:t>Recommendations for </a:t>
            </a:r>
            <a:r>
              <a:rPr lang="en-US" sz="1800" dirty="0"/>
              <a:t>treatment of children </a:t>
            </a:r>
            <a:r>
              <a:rPr lang="en-US" sz="1800" dirty="0" smtClean="0"/>
              <a:t>and youth </a:t>
            </a:r>
            <a:r>
              <a:rPr lang="en-US" sz="1800" dirty="0"/>
              <a:t>with </a:t>
            </a:r>
            <a:r>
              <a:rPr lang="en-US" sz="1800" dirty="0" smtClean="0"/>
              <a:t>ADHD </a:t>
            </a:r>
            <a:r>
              <a:rPr lang="en-US" sz="1800" dirty="0"/>
              <a:t>vary depending </a:t>
            </a:r>
            <a:r>
              <a:rPr lang="en-US" sz="1800" dirty="0" smtClean="0"/>
              <a:t>on the </a:t>
            </a:r>
            <a:r>
              <a:rPr lang="en-US" sz="1800" dirty="0"/>
              <a:t>patient’s age</a:t>
            </a:r>
            <a:r>
              <a:rPr lang="en-US" sz="1800" dirty="0" smtClean="0"/>
              <a:t>.</a:t>
            </a:r>
          </a:p>
          <a:p>
            <a:r>
              <a:rPr lang="en-US" sz="1800" i="1" dirty="0"/>
              <a:t>4</a:t>
            </a:r>
            <a:r>
              <a:rPr lang="en-US" sz="1800" dirty="0"/>
              <a:t>–</a:t>
            </a:r>
            <a:r>
              <a:rPr lang="en-US" sz="1800" i="1" dirty="0"/>
              <a:t>5 years of </a:t>
            </a:r>
            <a:r>
              <a:rPr lang="en-US" sz="1800" i="1" dirty="0" smtClean="0"/>
              <a:t>age</a:t>
            </a:r>
            <a:r>
              <a:rPr lang="en-US" sz="1800" dirty="0" smtClean="0"/>
              <a:t>-evidence-based parent and/or </a:t>
            </a:r>
            <a:r>
              <a:rPr lang="en-US" sz="1800" dirty="0"/>
              <a:t>teacher-administered </a:t>
            </a:r>
            <a:r>
              <a:rPr lang="en-US" sz="1800" dirty="0" smtClean="0"/>
              <a:t>behavior therapy </a:t>
            </a:r>
            <a:r>
              <a:rPr lang="en-US" sz="1800" dirty="0"/>
              <a:t>as the first line </a:t>
            </a:r>
            <a:r>
              <a:rPr lang="en-US" sz="1800" dirty="0" smtClean="0"/>
              <a:t>of treatment and may </a:t>
            </a:r>
            <a:r>
              <a:rPr lang="en-US" sz="1800" dirty="0"/>
              <a:t>prescribe methylphenidate </a:t>
            </a:r>
            <a:r>
              <a:rPr lang="en-US" sz="1800" dirty="0" smtClean="0"/>
              <a:t>if the </a:t>
            </a:r>
            <a:r>
              <a:rPr lang="en-US" sz="1800" dirty="0"/>
              <a:t>behavior interventions do </a:t>
            </a:r>
            <a:r>
              <a:rPr lang="en-US" sz="1800" dirty="0" smtClean="0"/>
              <a:t>not provide </a:t>
            </a:r>
            <a:r>
              <a:rPr lang="en-US" sz="1800" dirty="0"/>
              <a:t>significant </a:t>
            </a:r>
            <a:r>
              <a:rPr lang="en-US" sz="1800" dirty="0" smtClean="0"/>
              <a:t>improvement and </a:t>
            </a:r>
            <a:r>
              <a:rPr lang="en-US" sz="1800" dirty="0"/>
              <a:t>there is </a:t>
            </a:r>
            <a:r>
              <a:rPr lang="en-US" sz="1800" dirty="0" smtClean="0"/>
              <a:t>moderate-to-severe continuing </a:t>
            </a:r>
            <a:r>
              <a:rPr lang="en-US" sz="1800" dirty="0"/>
              <a:t>disturbance in </a:t>
            </a:r>
            <a:r>
              <a:rPr lang="en-US" sz="1800" dirty="0" smtClean="0"/>
              <a:t>the child’s </a:t>
            </a:r>
            <a:r>
              <a:rPr lang="en-US" sz="1800" dirty="0"/>
              <a:t>function</a:t>
            </a:r>
            <a:r>
              <a:rPr lang="en-US" sz="1800" dirty="0" smtClean="0"/>
              <a:t>.</a:t>
            </a:r>
            <a:endParaRPr lang="en-US" sz="1800" dirty="0"/>
          </a:p>
          <a:p>
            <a:r>
              <a:rPr lang="en-US" sz="1800" i="1" dirty="0" smtClean="0"/>
              <a:t>6</a:t>
            </a:r>
            <a:r>
              <a:rPr lang="en-US" sz="1800" dirty="0" smtClean="0"/>
              <a:t>–</a:t>
            </a:r>
            <a:r>
              <a:rPr lang="en-US" sz="1800" i="1" dirty="0" smtClean="0"/>
              <a:t>11 years </a:t>
            </a:r>
            <a:r>
              <a:rPr lang="en-US" sz="1800" i="1" dirty="0"/>
              <a:t>of </a:t>
            </a:r>
            <a:r>
              <a:rPr lang="en-US" sz="1800" i="1" dirty="0" smtClean="0"/>
              <a:t>age-</a:t>
            </a:r>
            <a:r>
              <a:rPr lang="en-US" sz="1800" dirty="0" smtClean="0"/>
              <a:t> </a:t>
            </a:r>
            <a:r>
              <a:rPr lang="en-US" sz="1800" dirty="0"/>
              <a:t>the primary care </a:t>
            </a:r>
            <a:r>
              <a:rPr lang="en-US" sz="1800" dirty="0" smtClean="0"/>
              <a:t>clinician should </a:t>
            </a:r>
            <a:r>
              <a:rPr lang="en-US" sz="1800" dirty="0"/>
              <a:t>prescribe </a:t>
            </a:r>
            <a:r>
              <a:rPr lang="en-US" sz="1800" dirty="0" smtClean="0"/>
              <a:t>FDA approved medications </a:t>
            </a:r>
            <a:r>
              <a:rPr lang="en-US" sz="1800" dirty="0"/>
              <a:t>for </a:t>
            </a:r>
            <a:r>
              <a:rPr lang="en-US" sz="1800" dirty="0" smtClean="0"/>
              <a:t>ADHD (quality </a:t>
            </a:r>
            <a:r>
              <a:rPr lang="en-US" sz="1800" dirty="0"/>
              <a:t>of evidence A/strong </a:t>
            </a:r>
            <a:r>
              <a:rPr lang="en-US" sz="1800" dirty="0" smtClean="0"/>
              <a:t>recommendation) and/or evidence-based parent- </a:t>
            </a:r>
            <a:r>
              <a:rPr lang="en-US" sz="1800" dirty="0"/>
              <a:t>and/or </a:t>
            </a:r>
            <a:r>
              <a:rPr lang="en-US" sz="1800" dirty="0" smtClean="0"/>
              <a:t>teacher administered behavior </a:t>
            </a:r>
            <a:r>
              <a:rPr lang="en-US" sz="1800" dirty="0"/>
              <a:t>therapy </a:t>
            </a:r>
            <a:r>
              <a:rPr lang="en-US" sz="1800" dirty="0" smtClean="0"/>
              <a:t>as treatment </a:t>
            </a:r>
            <a:r>
              <a:rPr lang="en-US" sz="1800" dirty="0"/>
              <a:t>for ADHD, </a:t>
            </a:r>
            <a:r>
              <a:rPr lang="en-US" sz="1800" dirty="0" smtClean="0"/>
              <a:t>preferably both</a:t>
            </a:r>
          </a:p>
          <a:p>
            <a:r>
              <a:rPr lang="en-US" sz="1800" dirty="0"/>
              <a:t>12–18 years of age - the primary care clinician should prescribe FDA-approved medications for ADHD with the assent of the adolescent (quality of evidence A/strong recommendation) and may prescribe behavior therapy as treatment for ADHD (quality of evidence C/recommendation), preferably both.</a:t>
            </a:r>
          </a:p>
          <a:p>
            <a:endParaRPr lang="en-US" sz="1800" dirty="0"/>
          </a:p>
        </p:txBody>
      </p:sp>
      <p:sp>
        <p:nvSpPr>
          <p:cNvPr id="2" name="Title 1"/>
          <p:cNvSpPr>
            <a:spLocks noGrp="1"/>
          </p:cNvSpPr>
          <p:nvPr>
            <p:ph type="title"/>
          </p:nvPr>
        </p:nvSpPr>
        <p:spPr>
          <a:xfrm>
            <a:off x="838200" y="113920"/>
            <a:ext cx="10515600" cy="1325563"/>
          </a:xfrm>
        </p:spPr>
        <p:txBody>
          <a:bodyPr/>
          <a:lstStyle/>
          <a:p>
            <a:r>
              <a:rPr lang="en-US" dirty="0" smtClean="0"/>
              <a:t>Treatment – Action </a:t>
            </a:r>
            <a:r>
              <a:rPr lang="en-US" dirty="0"/>
              <a:t>Statement </a:t>
            </a:r>
            <a:r>
              <a:rPr lang="en-US" dirty="0" smtClean="0"/>
              <a:t>5</a:t>
            </a:r>
            <a:endParaRPr lang="en-US" dirty="0"/>
          </a:p>
        </p:txBody>
      </p:sp>
      <p:grpSp>
        <p:nvGrpSpPr>
          <p:cNvPr id="7" name="Group 6"/>
          <p:cNvGrpSpPr/>
          <p:nvPr/>
        </p:nvGrpSpPr>
        <p:grpSpPr>
          <a:xfrm>
            <a:off x="838200" y="5242094"/>
            <a:ext cx="2940212" cy="1424987"/>
            <a:chOff x="2667149" y="201906"/>
            <a:chExt cx="2940212" cy="1424987"/>
          </a:xfrm>
        </p:grpSpPr>
        <p:sp>
          <p:nvSpPr>
            <p:cNvPr id="8" name="Chevron 7"/>
            <p:cNvSpPr/>
            <p:nvPr/>
          </p:nvSpPr>
          <p:spPr>
            <a:xfrm>
              <a:off x="2667149" y="201906"/>
              <a:ext cx="2940212" cy="1424987"/>
            </a:xfrm>
            <a:prstGeom prst="chevron">
              <a:avLst/>
            </a:prstGeom>
            <a:solidFill>
              <a:schemeClr val="accent1"/>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9" name="Chevron 4"/>
            <p:cNvSpPr/>
            <p:nvPr/>
          </p:nvSpPr>
          <p:spPr>
            <a:xfrm>
              <a:off x="3379643" y="201906"/>
              <a:ext cx="1515225" cy="14249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Treatment Visit</a:t>
              </a:r>
              <a:endParaRPr lang="en-US" sz="2000" b="1" kern="1200" dirty="0">
                <a:solidFill>
                  <a:schemeClr val="tx1"/>
                </a:solidFill>
              </a:endParaRPr>
            </a:p>
          </p:txBody>
        </p:sp>
      </p:grpSp>
      <p:pic>
        <p:nvPicPr>
          <p:cNvPr id="10" name="Picture 6"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096271" y="6311901"/>
            <a:ext cx="29273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199894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171450" indent="0">
              <a:buNone/>
            </a:pPr>
            <a:r>
              <a:rPr lang="en-US" altLang="en-US" sz="3200" dirty="0" smtClean="0"/>
              <a:t>Jeff Epstein, PhD</a:t>
            </a:r>
          </a:p>
          <a:p>
            <a:pPr marL="171450" indent="0">
              <a:buNone/>
            </a:pPr>
            <a:endParaRPr lang="en-US" altLang="en-US" sz="3200" dirty="0" smtClean="0"/>
          </a:p>
          <a:p>
            <a:pPr marL="514350" indent="-342900"/>
            <a:r>
              <a:rPr lang="en-US" altLang="en-US" sz="3200" dirty="0" smtClean="0"/>
              <a:t>Derived </a:t>
            </a:r>
            <a:r>
              <a:rPr lang="en-US" altLang="en-US" sz="3200" dirty="0"/>
              <a:t>Intellectual Property:  ADHD Web Portal Software (www.mehealth.com/adhd)</a:t>
            </a:r>
          </a:p>
          <a:p>
            <a:pPr marL="514350" indent="-342900"/>
            <a:endParaRPr lang="en-US" altLang="en-US" sz="3200" dirty="0"/>
          </a:p>
          <a:p>
            <a:pPr marL="514350" indent="-342900"/>
            <a:r>
              <a:rPr lang="en-US" altLang="en-US" sz="3200" dirty="0"/>
              <a:t>No other actual or potential conflict of interest in relation to this program / presentation</a:t>
            </a:r>
          </a:p>
        </p:txBody>
      </p:sp>
      <p:sp>
        <p:nvSpPr>
          <p:cNvPr id="3" name="Title 2"/>
          <p:cNvSpPr>
            <a:spLocks noGrp="1"/>
          </p:cNvSpPr>
          <p:nvPr>
            <p:ph type="title"/>
          </p:nvPr>
        </p:nvSpPr>
        <p:spPr/>
        <p:txBody>
          <a:bodyPr/>
          <a:lstStyle/>
          <a:p>
            <a:r>
              <a:rPr lang="en-US" dirty="0" smtClean="0"/>
              <a:t>Commercial Interests Disclosure</a:t>
            </a:r>
            <a:endParaRPr lang="en-US" dirty="0"/>
          </a:p>
        </p:txBody>
      </p:sp>
      <p:sp>
        <p:nvSpPr>
          <p:cNvPr id="2" name="Slide Number Placeholder 1"/>
          <p:cNvSpPr>
            <a:spLocks noGrp="1"/>
          </p:cNvSpPr>
          <p:nvPr>
            <p:ph type="sldNum" sz="quarter" idx="4"/>
          </p:nvPr>
        </p:nvSpPr>
        <p:spPr>
          <a:prstGeom prst="rect">
            <a:avLst/>
          </a:prstGeom>
        </p:spPr>
        <p:txBody>
          <a:bodyPr/>
          <a:lstStyle/>
          <a:p>
            <a:pPr>
              <a:defRPr/>
            </a:pPr>
            <a:fld id="{F8989B23-B6A7-401B-AAB1-449DCCC3B9F5}" type="slidenum">
              <a:rPr lang="en-US" smtClean="0">
                <a:solidFill>
                  <a:srgbClr val="9BBB59"/>
                </a:solidFill>
              </a:rPr>
              <a:pPr>
                <a:defRPr/>
              </a:pPr>
              <a:t>2</a:t>
            </a:fld>
            <a:endParaRPr lang="en-US">
              <a:solidFill>
                <a:srgbClr val="9BBB59"/>
              </a:solidFill>
            </a:endParaRPr>
          </a:p>
        </p:txBody>
      </p:sp>
      <p:pic>
        <p:nvPicPr>
          <p:cNvPr id="6" name="Picture 5"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152748" y="6265816"/>
            <a:ext cx="2778293" cy="42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436367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774212309"/>
              </p:ext>
            </p:extLst>
          </p:nvPr>
        </p:nvGraphicFramePr>
        <p:xfrm>
          <a:off x="845288" y="835442"/>
          <a:ext cx="11346712"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38200" y="-70295"/>
            <a:ext cx="10515600" cy="1325563"/>
          </a:xfrm>
        </p:spPr>
        <p:txBody>
          <a:bodyPr/>
          <a:lstStyle/>
          <a:p>
            <a:r>
              <a:rPr lang="en-US" dirty="0" smtClean="0"/>
              <a:t>CQN ADHD Care Timeline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1618289631"/>
              </p:ext>
            </p:extLst>
          </p:nvPr>
        </p:nvGraphicFramePr>
        <p:xfrm>
          <a:off x="838200" y="2526456"/>
          <a:ext cx="11224364" cy="3931920"/>
        </p:xfrm>
        <a:graphic>
          <a:graphicData uri="http://schemas.openxmlformats.org/drawingml/2006/table">
            <a:tbl>
              <a:tblPr firstRow="1" bandRow="1">
                <a:tableStyleId>{5C22544A-7EE6-4342-B048-85BDC9FD1C3A}</a:tableStyleId>
              </a:tblPr>
              <a:tblGrid>
                <a:gridCol w="2616568">
                  <a:extLst>
                    <a:ext uri="{9D8B030D-6E8A-4147-A177-3AD203B41FA5}">
                      <a16:colId xmlns:a16="http://schemas.microsoft.com/office/drawing/2014/main" xmlns="" val="20000"/>
                    </a:ext>
                  </a:extLst>
                </a:gridCol>
                <a:gridCol w="2746918">
                  <a:extLst>
                    <a:ext uri="{9D8B030D-6E8A-4147-A177-3AD203B41FA5}">
                      <a16:colId xmlns:a16="http://schemas.microsoft.com/office/drawing/2014/main" xmlns="" val="20001"/>
                    </a:ext>
                  </a:extLst>
                </a:gridCol>
                <a:gridCol w="2817957">
                  <a:extLst>
                    <a:ext uri="{9D8B030D-6E8A-4147-A177-3AD203B41FA5}">
                      <a16:colId xmlns:a16="http://schemas.microsoft.com/office/drawing/2014/main" xmlns="" val="20002"/>
                    </a:ext>
                  </a:extLst>
                </a:gridCol>
                <a:gridCol w="3042921">
                  <a:extLst>
                    <a:ext uri="{9D8B030D-6E8A-4147-A177-3AD203B41FA5}">
                      <a16:colId xmlns:a16="http://schemas.microsoft.com/office/drawing/2014/main" xmlns="" val="20003"/>
                    </a:ext>
                  </a:extLst>
                </a:gridCol>
              </a:tblGrid>
              <a:tr h="10339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tx1"/>
                          </a:solidFill>
                          <a:latin typeface="+mn-lt"/>
                          <a:ea typeface="+mn-ea"/>
                          <a:cs typeface="+mn-cs"/>
                        </a:rPr>
                        <a:t>Use Vanderbilt to assess for ADHD</a:t>
                      </a:r>
                      <a:endParaRPr lang="en-US" sz="2000" b="0" kern="1200" baseline="0" dirty="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tx1"/>
                          </a:solidFill>
                          <a:latin typeface="+mn-lt"/>
                          <a:ea typeface="+mn-ea"/>
                          <a:cs typeface="+mn-cs"/>
                        </a:rPr>
                        <a:t>Have conversation about ADHD diagnosis &amp; provide ADHD brochure</a:t>
                      </a:r>
                      <a:endParaRPr lang="en-US" sz="2000" b="0" kern="1200" baseline="0" dirty="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kern="1200" baseline="0" dirty="0" smtClean="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kern="1200" baseline="0" dirty="0" smtClean="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868251">
                <a:tc>
                  <a:txBody>
                    <a:bodyPr/>
                    <a:lstStyle/>
                    <a:p>
                      <a:pPr algn="ctr"/>
                      <a:endParaRPr lang="en-US" sz="200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Prescribe </a:t>
                      </a:r>
                      <a:r>
                        <a:rPr lang="en-US" sz="2000" baseline="0" dirty="0" smtClean="0">
                          <a:solidFill>
                            <a:schemeClr val="tx1"/>
                          </a:solidFill>
                        </a:rPr>
                        <a:t>ADHD medication</a:t>
                      </a:r>
                      <a:endParaRPr lang="en-US" sz="2000" dirty="0" smtClean="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smtClean="0">
                          <a:solidFill>
                            <a:schemeClr val="tx1"/>
                          </a:solidFill>
                        </a:rPr>
                        <a:t>Immediately (&lt;2</a:t>
                      </a:r>
                      <a:r>
                        <a:rPr lang="en-US" sz="2000" baseline="0" dirty="0" smtClean="0">
                          <a:solidFill>
                            <a:schemeClr val="tx1"/>
                          </a:solidFill>
                        </a:rPr>
                        <a:t> weeks) </a:t>
                      </a:r>
                      <a:r>
                        <a:rPr lang="en-US" sz="2000" dirty="0" smtClean="0">
                          <a:solidFill>
                            <a:schemeClr val="tx1"/>
                          </a:solidFill>
                        </a:rPr>
                        <a:t>assess</a:t>
                      </a:r>
                      <a:r>
                        <a:rPr lang="en-US" sz="2000" baseline="0" dirty="0" smtClean="0">
                          <a:solidFill>
                            <a:schemeClr val="tx1"/>
                          </a:solidFill>
                        </a:rPr>
                        <a:t> effectiveness and side effects using ratings</a:t>
                      </a: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tx1"/>
                          </a:solidFill>
                          <a:latin typeface="+mn-lt"/>
                          <a:ea typeface="+mn-ea"/>
                          <a:cs typeface="+mn-cs"/>
                        </a:rPr>
                        <a:t>Periodically assess progress using ratings</a:t>
                      </a: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883614">
                <a:tc>
                  <a:txBody>
                    <a:bodyPr/>
                    <a:lstStyle/>
                    <a:p>
                      <a:pPr algn="ctr"/>
                      <a:endParaRPr lang="en-US" sz="200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0000"/>
                          </a:solidFill>
                        </a:rPr>
                        <a:t>Prescribe </a:t>
                      </a:r>
                      <a:r>
                        <a:rPr lang="en-US" sz="2000" baseline="0" dirty="0" smtClean="0">
                          <a:solidFill>
                            <a:srgbClr val="FF0000"/>
                          </a:solidFill>
                        </a:rPr>
                        <a:t>Behavior Therapy</a:t>
                      </a:r>
                      <a:endParaRPr lang="en-US" sz="2000" dirty="0" smtClean="0">
                        <a:solidFill>
                          <a:srgbClr val="FF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5084803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Show where in portal they are going to record behavior therapy</a:t>
            </a:r>
            <a:endParaRPr lang="en-US" dirty="0"/>
          </a:p>
        </p:txBody>
      </p:sp>
      <p:sp>
        <p:nvSpPr>
          <p:cNvPr id="2" name="Title 1"/>
          <p:cNvSpPr>
            <a:spLocks noGrp="1"/>
          </p:cNvSpPr>
          <p:nvPr>
            <p:ph type="title"/>
          </p:nvPr>
        </p:nvSpPr>
        <p:spPr/>
        <p:txBody>
          <a:bodyPr/>
          <a:lstStyle/>
          <a:p>
            <a:r>
              <a:rPr lang="en-US" dirty="0" smtClean="0"/>
              <a:t>Portal Demo</a:t>
            </a:r>
            <a:endParaRPr lang="en-US" dirty="0"/>
          </a:p>
        </p:txBody>
      </p:sp>
    </p:spTree>
    <p:extLst>
      <p:ext uri="{BB962C8B-B14F-4D97-AF65-F5344CB8AC3E}">
        <p14:creationId xmlns:p14="http://schemas.microsoft.com/office/powerpoint/2010/main" xmlns="" val="41220349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74418"/>
            <a:ext cx="10515600" cy="4351339"/>
          </a:xfrm>
        </p:spPr>
        <p:txBody>
          <a:bodyPr>
            <a:normAutofit/>
          </a:bodyPr>
          <a:lstStyle/>
          <a:p>
            <a:r>
              <a:rPr lang="en-US" sz="2600" dirty="0"/>
              <a:t>% </a:t>
            </a:r>
            <a:r>
              <a:rPr lang="en-US" sz="2600" dirty="0" smtClean="0"/>
              <a:t>of diagnosed patients who are prescribed behavior therapy excluding </a:t>
            </a:r>
            <a:r>
              <a:rPr lang="en-US" sz="2600" dirty="0"/>
              <a:t>patients who do not have access to behavior therapy</a:t>
            </a:r>
            <a:r>
              <a:rPr lang="en-US" sz="2600" dirty="0" smtClean="0"/>
              <a:t>.</a:t>
            </a:r>
          </a:p>
          <a:p>
            <a:pPr lvl="1"/>
            <a:r>
              <a:rPr lang="en-US" dirty="0" smtClean="0"/>
              <a:t>Local resources should be identified and written on the Understanding ADHD Booklet.</a:t>
            </a:r>
          </a:p>
          <a:p>
            <a:r>
              <a:rPr lang="en-US" sz="2600" dirty="0">
                <a:solidFill>
                  <a:srgbClr val="FF0000"/>
                </a:solidFill>
              </a:rPr>
              <a:t>Goal: </a:t>
            </a:r>
            <a:r>
              <a:rPr lang="en-US" sz="2600" dirty="0" smtClean="0">
                <a:solidFill>
                  <a:srgbClr val="FF0000"/>
                </a:solidFill>
              </a:rPr>
              <a:t>80%</a:t>
            </a:r>
          </a:p>
          <a:p>
            <a:r>
              <a:rPr lang="en-US" sz="2600" dirty="0"/>
              <a:t>According to data collected by the CDC in 2009 and 2010, </a:t>
            </a:r>
            <a:r>
              <a:rPr lang="en-US" sz="2600" dirty="0" smtClean="0">
                <a:solidFill>
                  <a:srgbClr val="FF0000"/>
                </a:solidFill>
              </a:rPr>
              <a:t>only</a:t>
            </a:r>
            <a:r>
              <a:rPr lang="en-US" sz="2600" dirty="0" smtClean="0"/>
              <a:t> 44</a:t>
            </a:r>
            <a:r>
              <a:rPr lang="en-US" sz="2600" dirty="0"/>
              <a:t>% of pediatric ADHD patients received behavior therapy</a:t>
            </a:r>
            <a:endParaRPr lang="en-US" sz="2600" dirty="0">
              <a:solidFill>
                <a:srgbClr val="FF0000"/>
              </a:solidFill>
            </a:endParaRPr>
          </a:p>
        </p:txBody>
      </p:sp>
      <p:sp>
        <p:nvSpPr>
          <p:cNvPr id="2" name="Title 1"/>
          <p:cNvSpPr>
            <a:spLocks noGrp="1"/>
          </p:cNvSpPr>
          <p:nvPr>
            <p:ph type="title"/>
          </p:nvPr>
        </p:nvSpPr>
        <p:spPr>
          <a:xfrm>
            <a:off x="838200" y="113918"/>
            <a:ext cx="10515600" cy="1325563"/>
          </a:xfrm>
        </p:spPr>
        <p:txBody>
          <a:bodyPr>
            <a:normAutofit/>
          </a:bodyPr>
          <a:lstStyle/>
          <a:p>
            <a:r>
              <a:rPr lang="en-US" dirty="0" smtClean="0"/>
              <a:t>Behavior Therapy Measure</a:t>
            </a:r>
            <a:endParaRPr lang="en-US" dirty="0"/>
          </a:p>
        </p:txBody>
      </p:sp>
      <p:grpSp>
        <p:nvGrpSpPr>
          <p:cNvPr id="7" name="Group 6"/>
          <p:cNvGrpSpPr/>
          <p:nvPr/>
        </p:nvGrpSpPr>
        <p:grpSpPr>
          <a:xfrm>
            <a:off x="838200" y="5349174"/>
            <a:ext cx="2940212" cy="1424987"/>
            <a:chOff x="2667149" y="201906"/>
            <a:chExt cx="2940212" cy="1424987"/>
          </a:xfrm>
        </p:grpSpPr>
        <p:sp>
          <p:nvSpPr>
            <p:cNvPr id="8" name="Chevron 7"/>
            <p:cNvSpPr/>
            <p:nvPr/>
          </p:nvSpPr>
          <p:spPr>
            <a:xfrm>
              <a:off x="2667149" y="201906"/>
              <a:ext cx="2940212" cy="1424987"/>
            </a:xfrm>
            <a:prstGeom prst="chevron">
              <a:avLst/>
            </a:prstGeom>
            <a:solidFill>
              <a:schemeClr val="accent1"/>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9" name="Chevron 4"/>
            <p:cNvSpPr/>
            <p:nvPr/>
          </p:nvSpPr>
          <p:spPr>
            <a:xfrm>
              <a:off x="3379643" y="201906"/>
              <a:ext cx="1515225" cy="14249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Treatment Visit</a:t>
              </a:r>
              <a:endParaRPr lang="en-US" sz="2000" b="1" kern="1200" dirty="0">
                <a:solidFill>
                  <a:schemeClr val="tx1"/>
                </a:solidFill>
              </a:endParaRPr>
            </a:p>
          </p:txBody>
        </p:sp>
      </p:grpSp>
      <p:pic>
        <p:nvPicPr>
          <p:cNvPr id="10" name="Picture 6"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096271" y="6311901"/>
            <a:ext cx="29273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816947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a:xfrm>
            <a:off x="737419" y="80242"/>
            <a:ext cx="11239847" cy="716173"/>
          </a:xfrm>
        </p:spPr>
        <p:txBody>
          <a:bodyPr>
            <a:normAutofit/>
          </a:bodyPr>
          <a:lstStyle/>
          <a:p>
            <a:pPr algn="ctr"/>
            <a:r>
              <a:rPr lang="en-US" sz="3600" dirty="0" smtClean="0"/>
              <a:t>% of Patients with Behavior Therapy Prescribed </a:t>
            </a:r>
            <a:endParaRPr lang="en-US" sz="3600" dirty="0"/>
          </a:p>
        </p:txBody>
      </p:sp>
      <p:graphicFrame>
        <p:nvGraphicFramePr>
          <p:cNvPr id="5" name="Chart 4"/>
          <p:cNvGraphicFramePr>
            <a:graphicFrameLocks/>
          </p:cNvGraphicFramePr>
          <p:nvPr>
            <p:extLst>
              <p:ext uri="{D42A27DB-BD31-4B8C-83A1-F6EECF244321}">
                <p14:modId xmlns:p14="http://schemas.microsoft.com/office/powerpoint/2010/main" xmlns="" val="1220339570"/>
              </p:ext>
            </p:extLst>
          </p:nvPr>
        </p:nvGraphicFramePr>
        <p:xfrm>
          <a:off x="737419" y="796415"/>
          <a:ext cx="11239847" cy="5535559"/>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1LineAAPLogoPo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620673" y="6410638"/>
            <a:ext cx="2356593" cy="359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29454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790449702"/>
              </p:ext>
            </p:extLst>
          </p:nvPr>
        </p:nvGraphicFramePr>
        <p:xfrm>
          <a:off x="845288" y="835442"/>
          <a:ext cx="11346712"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38200" y="-70295"/>
            <a:ext cx="10515600" cy="1325563"/>
          </a:xfrm>
        </p:spPr>
        <p:txBody>
          <a:bodyPr/>
          <a:lstStyle/>
          <a:p>
            <a:r>
              <a:rPr lang="en-US" dirty="0" smtClean="0"/>
              <a:t>CQN ADHD Care Timeline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1080413581"/>
              </p:ext>
            </p:extLst>
          </p:nvPr>
        </p:nvGraphicFramePr>
        <p:xfrm>
          <a:off x="838200" y="2526456"/>
          <a:ext cx="11224364" cy="3931920"/>
        </p:xfrm>
        <a:graphic>
          <a:graphicData uri="http://schemas.openxmlformats.org/drawingml/2006/table">
            <a:tbl>
              <a:tblPr firstRow="1" bandRow="1">
                <a:tableStyleId>{5C22544A-7EE6-4342-B048-85BDC9FD1C3A}</a:tableStyleId>
              </a:tblPr>
              <a:tblGrid>
                <a:gridCol w="2616568">
                  <a:extLst>
                    <a:ext uri="{9D8B030D-6E8A-4147-A177-3AD203B41FA5}">
                      <a16:colId xmlns:a16="http://schemas.microsoft.com/office/drawing/2014/main" xmlns="" val="20000"/>
                    </a:ext>
                  </a:extLst>
                </a:gridCol>
                <a:gridCol w="2746918">
                  <a:extLst>
                    <a:ext uri="{9D8B030D-6E8A-4147-A177-3AD203B41FA5}">
                      <a16:colId xmlns:a16="http://schemas.microsoft.com/office/drawing/2014/main" xmlns="" val="20001"/>
                    </a:ext>
                  </a:extLst>
                </a:gridCol>
                <a:gridCol w="2817957">
                  <a:extLst>
                    <a:ext uri="{9D8B030D-6E8A-4147-A177-3AD203B41FA5}">
                      <a16:colId xmlns:a16="http://schemas.microsoft.com/office/drawing/2014/main" xmlns="" val="20002"/>
                    </a:ext>
                  </a:extLst>
                </a:gridCol>
                <a:gridCol w="3042921">
                  <a:extLst>
                    <a:ext uri="{9D8B030D-6E8A-4147-A177-3AD203B41FA5}">
                      <a16:colId xmlns:a16="http://schemas.microsoft.com/office/drawing/2014/main" xmlns="" val="20003"/>
                    </a:ext>
                  </a:extLst>
                </a:gridCol>
              </a:tblGrid>
              <a:tr h="10339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tx1"/>
                          </a:solidFill>
                          <a:latin typeface="+mn-lt"/>
                          <a:ea typeface="+mn-ea"/>
                          <a:cs typeface="+mn-cs"/>
                        </a:rPr>
                        <a:t>Use Vanderbilt to assess for ADHD</a:t>
                      </a:r>
                      <a:endParaRPr lang="en-US" sz="2000" b="0" kern="1200" baseline="0" dirty="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tx1"/>
                          </a:solidFill>
                          <a:latin typeface="+mn-lt"/>
                          <a:ea typeface="+mn-ea"/>
                          <a:cs typeface="+mn-cs"/>
                        </a:rPr>
                        <a:t>Have conversation about ADHD diagnosis &amp; provide ADHD brochure</a:t>
                      </a:r>
                      <a:endParaRPr lang="en-US" sz="2000" b="0" kern="1200" baseline="0" dirty="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kern="1200" baseline="0" dirty="0" smtClean="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kern="1200" baseline="0" dirty="0" smtClean="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868251">
                <a:tc>
                  <a:txBody>
                    <a:bodyPr/>
                    <a:lstStyle/>
                    <a:p>
                      <a:pPr algn="ctr"/>
                      <a:endParaRPr lang="en-US" sz="200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Prescribe </a:t>
                      </a:r>
                      <a:r>
                        <a:rPr lang="en-US" sz="2000" baseline="0" dirty="0" smtClean="0">
                          <a:solidFill>
                            <a:schemeClr val="tx1"/>
                          </a:solidFill>
                        </a:rPr>
                        <a:t>ADHD medication</a:t>
                      </a:r>
                      <a:endParaRPr lang="en-US" sz="2000" dirty="0" smtClean="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smtClean="0">
                          <a:solidFill>
                            <a:srgbClr val="FF0000"/>
                          </a:solidFill>
                        </a:rPr>
                        <a:t>Immediately (&lt;2</a:t>
                      </a:r>
                      <a:r>
                        <a:rPr lang="en-US" sz="2000" baseline="0" dirty="0" smtClean="0">
                          <a:solidFill>
                            <a:srgbClr val="FF0000"/>
                          </a:solidFill>
                        </a:rPr>
                        <a:t> weeks) </a:t>
                      </a:r>
                      <a:r>
                        <a:rPr lang="en-US" sz="2000" dirty="0" smtClean="0">
                          <a:solidFill>
                            <a:srgbClr val="FF0000"/>
                          </a:solidFill>
                        </a:rPr>
                        <a:t>assess</a:t>
                      </a:r>
                      <a:r>
                        <a:rPr lang="en-US" sz="2000" baseline="0" dirty="0" smtClean="0">
                          <a:solidFill>
                            <a:srgbClr val="FF0000"/>
                          </a:solidFill>
                        </a:rPr>
                        <a:t> effectiveness and side effects using ratings</a:t>
                      </a:r>
                      <a:endParaRPr lang="en-US" sz="2000" dirty="0">
                        <a:solidFill>
                          <a:srgbClr val="FF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tx1"/>
                          </a:solidFill>
                          <a:latin typeface="+mn-lt"/>
                          <a:ea typeface="+mn-ea"/>
                          <a:cs typeface="+mn-cs"/>
                        </a:rPr>
                        <a:t>Periodically assess progress using ratings</a:t>
                      </a: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883614">
                <a:tc>
                  <a:txBody>
                    <a:bodyPr/>
                    <a:lstStyle/>
                    <a:p>
                      <a:pPr algn="ctr"/>
                      <a:endParaRPr lang="en-US" sz="200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Prescribe </a:t>
                      </a:r>
                      <a:r>
                        <a:rPr lang="en-US" sz="2000" baseline="0" dirty="0" smtClean="0">
                          <a:solidFill>
                            <a:schemeClr val="tx1"/>
                          </a:solidFill>
                        </a:rPr>
                        <a:t>Behavior Therapy</a:t>
                      </a:r>
                      <a:endParaRPr lang="en-US" sz="20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87320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 of </a:t>
            </a:r>
            <a:r>
              <a:rPr lang="en-US" dirty="0" smtClean="0"/>
              <a:t>patients whose medication initiation is followed up by Vanderbilt Assessment scales from multiple sources within 30 days</a:t>
            </a:r>
          </a:p>
          <a:p>
            <a:r>
              <a:rPr lang="en-US" dirty="0">
                <a:solidFill>
                  <a:srgbClr val="FF0000"/>
                </a:solidFill>
              </a:rPr>
              <a:t>Goal: </a:t>
            </a:r>
            <a:r>
              <a:rPr lang="en-US" dirty="0" smtClean="0">
                <a:solidFill>
                  <a:srgbClr val="FF0000"/>
                </a:solidFill>
              </a:rPr>
              <a:t>60%</a:t>
            </a:r>
          </a:p>
          <a:p>
            <a:r>
              <a:rPr lang="en-US" dirty="0"/>
              <a:t>According to NCQA, approximately 40% of pediatric ADHD patients receive follow-up care </a:t>
            </a:r>
            <a:r>
              <a:rPr lang="en-US" dirty="0" smtClean="0"/>
              <a:t>within 30 days of </a:t>
            </a:r>
            <a:r>
              <a:rPr lang="en-US" dirty="0"/>
              <a:t>treatment initiation. </a:t>
            </a:r>
          </a:p>
        </p:txBody>
      </p:sp>
      <p:sp>
        <p:nvSpPr>
          <p:cNvPr id="2" name="Title 1"/>
          <p:cNvSpPr>
            <a:spLocks noGrp="1"/>
          </p:cNvSpPr>
          <p:nvPr>
            <p:ph type="title"/>
          </p:nvPr>
        </p:nvSpPr>
        <p:spPr/>
        <p:txBody>
          <a:bodyPr>
            <a:normAutofit fontScale="90000"/>
          </a:bodyPr>
          <a:lstStyle/>
          <a:p>
            <a:r>
              <a:rPr lang="en-US" dirty="0" smtClean="0"/>
              <a:t>Medication Titration Follow-up Measure</a:t>
            </a:r>
            <a:endParaRPr lang="en-US" dirty="0"/>
          </a:p>
        </p:txBody>
      </p:sp>
      <p:grpSp>
        <p:nvGrpSpPr>
          <p:cNvPr id="7" name="Group 6"/>
          <p:cNvGrpSpPr/>
          <p:nvPr/>
        </p:nvGrpSpPr>
        <p:grpSpPr>
          <a:xfrm>
            <a:off x="838200" y="5148207"/>
            <a:ext cx="3221255" cy="1424987"/>
            <a:chOff x="5251114" y="201906"/>
            <a:chExt cx="3221255" cy="1424987"/>
          </a:xfrm>
        </p:grpSpPr>
        <p:sp>
          <p:nvSpPr>
            <p:cNvPr id="8" name="Chevron 7"/>
            <p:cNvSpPr/>
            <p:nvPr/>
          </p:nvSpPr>
          <p:spPr>
            <a:xfrm>
              <a:off x="5251114" y="201906"/>
              <a:ext cx="3221255" cy="1424987"/>
            </a:xfrm>
            <a:prstGeom prst="chevron">
              <a:avLst/>
            </a:prstGeom>
            <a:solidFill>
              <a:schemeClr val="accent1"/>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9" name="Chevron 4"/>
            <p:cNvSpPr/>
            <p:nvPr/>
          </p:nvSpPr>
          <p:spPr>
            <a:xfrm>
              <a:off x="5963608" y="201906"/>
              <a:ext cx="1796268" cy="14249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Treatment Follow-up </a:t>
              </a:r>
              <a:endParaRPr lang="en-US" sz="2000" b="1" kern="1200" dirty="0">
                <a:solidFill>
                  <a:schemeClr val="tx1"/>
                </a:solidFill>
              </a:endParaRPr>
            </a:p>
          </p:txBody>
        </p:sp>
      </p:grpSp>
      <p:pic>
        <p:nvPicPr>
          <p:cNvPr id="10" name="Picture 6" descr="1LineAAPLogoPo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096271" y="6311901"/>
            <a:ext cx="29273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612989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753745" y="733529"/>
            <a:ext cx="11194942" cy="5124660"/>
          </a:xfrm>
          <a:prstGeom prst="rect">
            <a:avLst/>
          </a:prstGeom>
        </p:spPr>
      </p:pic>
      <p:pic>
        <p:nvPicPr>
          <p:cNvPr id="3" name="Picture 2"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903707" y="6390924"/>
            <a:ext cx="2115854" cy="322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883405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a:xfrm>
            <a:off x="203162" y="86612"/>
            <a:ext cx="11774103" cy="995363"/>
          </a:xfrm>
        </p:spPr>
        <p:txBody>
          <a:bodyPr>
            <a:noAutofit/>
          </a:bodyPr>
          <a:lstStyle/>
          <a:p>
            <a:r>
              <a:rPr lang="en-US" sz="3200" dirty="0"/>
              <a:t>% of patients whose medication initiation is followed up by Vanderbilt Assessment scales from multiple sources within 30 days</a:t>
            </a:r>
          </a:p>
        </p:txBody>
      </p:sp>
      <p:graphicFrame>
        <p:nvGraphicFramePr>
          <p:cNvPr id="5" name="Chart 4"/>
          <p:cNvGraphicFramePr>
            <a:graphicFrameLocks/>
          </p:cNvGraphicFramePr>
          <p:nvPr>
            <p:extLst>
              <p:ext uri="{D42A27DB-BD31-4B8C-83A1-F6EECF244321}">
                <p14:modId xmlns:p14="http://schemas.microsoft.com/office/powerpoint/2010/main" xmlns="" val="1066946417"/>
              </p:ext>
            </p:extLst>
          </p:nvPr>
        </p:nvGraphicFramePr>
        <p:xfrm>
          <a:off x="203163" y="1233514"/>
          <a:ext cx="11239847" cy="5535559"/>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1LineAAPLogoPo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620673" y="6410638"/>
            <a:ext cx="2356593" cy="359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479417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429682208"/>
              </p:ext>
            </p:extLst>
          </p:nvPr>
        </p:nvGraphicFramePr>
        <p:xfrm>
          <a:off x="845288" y="835442"/>
          <a:ext cx="11346712"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38200" y="-70295"/>
            <a:ext cx="10515600" cy="1325563"/>
          </a:xfrm>
        </p:spPr>
        <p:txBody>
          <a:bodyPr/>
          <a:lstStyle/>
          <a:p>
            <a:r>
              <a:rPr lang="en-US" dirty="0" smtClean="0"/>
              <a:t>CQN ADHD Care Timeline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272664750"/>
              </p:ext>
            </p:extLst>
          </p:nvPr>
        </p:nvGraphicFramePr>
        <p:xfrm>
          <a:off x="838200" y="2526456"/>
          <a:ext cx="11224364" cy="3931920"/>
        </p:xfrm>
        <a:graphic>
          <a:graphicData uri="http://schemas.openxmlformats.org/drawingml/2006/table">
            <a:tbl>
              <a:tblPr firstRow="1" bandRow="1">
                <a:tableStyleId>{5C22544A-7EE6-4342-B048-85BDC9FD1C3A}</a:tableStyleId>
              </a:tblPr>
              <a:tblGrid>
                <a:gridCol w="2616568">
                  <a:extLst>
                    <a:ext uri="{9D8B030D-6E8A-4147-A177-3AD203B41FA5}">
                      <a16:colId xmlns:a16="http://schemas.microsoft.com/office/drawing/2014/main" xmlns="" val="20000"/>
                    </a:ext>
                  </a:extLst>
                </a:gridCol>
                <a:gridCol w="2746918">
                  <a:extLst>
                    <a:ext uri="{9D8B030D-6E8A-4147-A177-3AD203B41FA5}">
                      <a16:colId xmlns:a16="http://schemas.microsoft.com/office/drawing/2014/main" xmlns="" val="20001"/>
                    </a:ext>
                  </a:extLst>
                </a:gridCol>
                <a:gridCol w="2817957">
                  <a:extLst>
                    <a:ext uri="{9D8B030D-6E8A-4147-A177-3AD203B41FA5}">
                      <a16:colId xmlns:a16="http://schemas.microsoft.com/office/drawing/2014/main" xmlns="" val="20002"/>
                    </a:ext>
                  </a:extLst>
                </a:gridCol>
                <a:gridCol w="3042921">
                  <a:extLst>
                    <a:ext uri="{9D8B030D-6E8A-4147-A177-3AD203B41FA5}">
                      <a16:colId xmlns:a16="http://schemas.microsoft.com/office/drawing/2014/main" xmlns="" val="20003"/>
                    </a:ext>
                  </a:extLst>
                </a:gridCol>
              </a:tblGrid>
              <a:tr h="10339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tx1"/>
                          </a:solidFill>
                          <a:latin typeface="+mn-lt"/>
                          <a:ea typeface="+mn-ea"/>
                          <a:cs typeface="+mn-cs"/>
                        </a:rPr>
                        <a:t>Use Vanderbilt to assess for ADHD</a:t>
                      </a:r>
                      <a:endParaRPr lang="en-US" sz="2000" b="0" kern="1200" baseline="0" dirty="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tx1"/>
                          </a:solidFill>
                          <a:latin typeface="+mn-lt"/>
                          <a:ea typeface="+mn-ea"/>
                          <a:cs typeface="+mn-cs"/>
                        </a:rPr>
                        <a:t>Have conversation about ADHD diagnosis &amp; provide ADHD brochure</a:t>
                      </a:r>
                      <a:endParaRPr lang="en-US" sz="2000" b="0" kern="1200" baseline="0" dirty="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kern="1200" baseline="0" dirty="0" smtClean="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kern="1200" baseline="0" dirty="0" smtClean="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868251">
                <a:tc>
                  <a:txBody>
                    <a:bodyPr/>
                    <a:lstStyle/>
                    <a:p>
                      <a:pPr algn="ctr"/>
                      <a:endParaRPr lang="en-US" sz="200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Prescribe </a:t>
                      </a:r>
                      <a:r>
                        <a:rPr lang="en-US" sz="2000" baseline="0" dirty="0" smtClean="0">
                          <a:solidFill>
                            <a:schemeClr val="tx1"/>
                          </a:solidFill>
                        </a:rPr>
                        <a:t>ADHD medication</a:t>
                      </a:r>
                      <a:endParaRPr lang="en-US" sz="2000" dirty="0" smtClean="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smtClean="0">
                          <a:solidFill>
                            <a:schemeClr val="tx1"/>
                          </a:solidFill>
                        </a:rPr>
                        <a:t>Immediately (&lt;2</a:t>
                      </a:r>
                      <a:r>
                        <a:rPr lang="en-US" sz="2000" baseline="0" dirty="0" smtClean="0">
                          <a:solidFill>
                            <a:schemeClr val="tx1"/>
                          </a:solidFill>
                        </a:rPr>
                        <a:t> weeks) </a:t>
                      </a:r>
                      <a:r>
                        <a:rPr lang="en-US" sz="2000" dirty="0" smtClean="0">
                          <a:solidFill>
                            <a:schemeClr val="tx1"/>
                          </a:solidFill>
                        </a:rPr>
                        <a:t>assess</a:t>
                      </a:r>
                      <a:r>
                        <a:rPr lang="en-US" sz="2000" baseline="0" dirty="0" smtClean="0">
                          <a:solidFill>
                            <a:schemeClr val="tx1"/>
                          </a:solidFill>
                        </a:rPr>
                        <a:t> effectiveness and side effects using ratings</a:t>
                      </a: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rgbClr val="FF0000"/>
                          </a:solidFill>
                          <a:latin typeface="+mn-lt"/>
                          <a:ea typeface="+mn-ea"/>
                          <a:cs typeface="+mn-cs"/>
                        </a:rPr>
                        <a:t>Periodically assess progress using ratings</a:t>
                      </a:r>
                      <a:endParaRPr lang="en-US" sz="2000" dirty="0">
                        <a:solidFill>
                          <a:srgbClr val="FF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883614">
                <a:tc>
                  <a:txBody>
                    <a:bodyPr/>
                    <a:lstStyle/>
                    <a:p>
                      <a:pPr algn="ctr"/>
                      <a:endParaRPr lang="en-US" sz="200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Prescribe </a:t>
                      </a:r>
                      <a:r>
                        <a:rPr lang="en-US" sz="2000" baseline="0" dirty="0" smtClean="0">
                          <a:solidFill>
                            <a:schemeClr val="tx1"/>
                          </a:solidFill>
                        </a:rPr>
                        <a:t>Behavior Therapy</a:t>
                      </a:r>
                      <a:endParaRPr lang="en-US" sz="20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296915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 </a:t>
            </a:r>
            <a:r>
              <a:rPr lang="en-US" dirty="0"/>
              <a:t>of </a:t>
            </a:r>
            <a:r>
              <a:rPr lang="en-US" dirty="0" smtClean="0"/>
              <a:t>patients whose </a:t>
            </a:r>
            <a:r>
              <a:rPr lang="en-US" dirty="0"/>
              <a:t>m</a:t>
            </a:r>
            <a:r>
              <a:rPr lang="en-US" dirty="0" smtClean="0"/>
              <a:t>edication maintenance is properly monitored by multiple </a:t>
            </a:r>
            <a:r>
              <a:rPr lang="en-US" dirty="0"/>
              <a:t>sets </a:t>
            </a:r>
            <a:r>
              <a:rPr lang="en-US" dirty="0" smtClean="0"/>
              <a:t>of Vanderbilt Assessment scales across multiple settings within 180 days of medication initiation.</a:t>
            </a:r>
          </a:p>
          <a:p>
            <a:r>
              <a:rPr lang="en-US" dirty="0">
                <a:solidFill>
                  <a:srgbClr val="FF0000"/>
                </a:solidFill>
              </a:rPr>
              <a:t>Goal: </a:t>
            </a:r>
            <a:r>
              <a:rPr lang="en-US" dirty="0" smtClean="0">
                <a:solidFill>
                  <a:srgbClr val="FF0000"/>
                </a:solidFill>
              </a:rPr>
              <a:t>60%</a:t>
            </a:r>
          </a:p>
          <a:p>
            <a:r>
              <a:rPr lang="en-US" dirty="0"/>
              <a:t>According to </a:t>
            </a:r>
            <a:r>
              <a:rPr lang="en-US" dirty="0" smtClean="0"/>
              <a:t>NCQA, </a:t>
            </a:r>
            <a:r>
              <a:rPr lang="en-US" dirty="0"/>
              <a:t>45-47% of pediatric ADHD patients receive follow-up care during treatment continuation</a:t>
            </a:r>
            <a:r>
              <a:rPr lang="en-US" dirty="0" smtClean="0"/>
              <a:t>.</a:t>
            </a:r>
            <a:endParaRPr lang="en-US" dirty="0"/>
          </a:p>
        </p:txBody>
      </p:sp>
      <p:sp>
        <p:nvSpPr>
          <p:cNvPr id="2" name="Title 1"/>
          <p:cNvSpPr>
            <a:spLocks noGrp="1"/>
          </p:cNvSpPr>
          <p:nvPr>
            <p:ph type="title"/>
          </p:nvPr>
        </p:nvSpPr>
        <p:spPr/>
        <p:txBody>
          <a:bodyPr/>
          <a:lstStyle/>
          <a:p>
            <a:r>
              <a:rPr lang="en-US" dirty="0" smtClean="0"/>
              <a:t>Medication Maintenance Measure</a:t>
            </a:r>
            <a:endParaRPr lang="en-US" dirty="0"/>
          </a:p>
        </p:txBody>
      </p:sp>
      <p:grpSp>
        <p:nvGrpSpPr>
          <p:cNvPr id="10" name="Group 9"/>
          <p:cNvGrpSpPr/>
          <p:nvPr/>
        </p:nvGrpSpPr>
        <p:grpSpPr>
          <a:xfrm>
            <a:off x="838200" y="5108014"/>
            <a:ext cx="3227382" cy="1424987"/>
            <a:chOff x="8116122" y="201906"/>
            <a:chExt cx="3227382" cy="1424987"/>
          </a:xfrm>
        </p:grpSpPr>
        <p:sp>
          <p:nvSpPr>
            <p:cNvPr id="11" name="Chevron 10"/>
            <p:cNvSpPr/>
            <p:nvPr/>
          </p:nvSpPr>
          <p:spPr>
            <a:xfrm>
              <a:off x="8116122" y="201906"/>
              <a:ext cx="3227382" cy="1424987"/>
            </a:xfrm>
            <a:prstGeom prst="chevron">
              <a:avLst/>
            </a:prstGeom>
            <a:solidFill>
              <a:schemeClr val="accent1"/>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2" name="Chevron 4"/>
            <p:cNvSpPr/>
            <p:nvPr/>
          </p:nvSpPr>
          <p:spPr>
            <a:xfrm>
              <a:off x="8828616" y="201906"/>
              <a:ext cx="1802395" cy="14249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Long-term</a:t>
              </a:r>
              <a:br>
                <a:rPr lang="en-US" sz="2000" b="1" kern="1200" dirty="0" smtClean="0">
                  <a:solidFill>
                    <a:schemeClr val="tx1"/>
                  </a:solidFill>
                </a:rPr>
              </a:br>
              <a:r>
                <a:rPr lang="en-US" sz="2000" b="1" kern="1200" dirty="0" smtClean="0">
                  <a:solidFill>
                    <a:schemeClr val="tx1"/>
                  </a:solidFill>
                </a:rPr>
                <a:t>Follow-up</a:t>
              </a:r>
              <a:endParaRPr lang="en-US" sz="2000" b="1" kern="1200" dirty="0">
                <a:solidFill>
                  <a:schemeClr val="tx1"/>
                </a:solidFill>
              </a:endParaRPr>
            </a:p>
          </p:txBody>
        </p:sp>
      </p:grpSp>
      <p:pic>
        <p:nvPicPr>
          <p:cNvPr id="13" name="Picture 6" descr="1LineAAPLogoPo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096271" y="6311901"/>
            <a:ext cx="29273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07328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nSpc>
                <a:spcPct val="100000"/>
              </a:lnSpc>
              <a:spcBef>
                <a:spcPts val="0"/>
              </a:spcBef>
              <a:spcAft>
                <a:spcPts val="1200"/>
              </a:spcAft>
            </a:pPr>
            <a:r>
              <a:rPr lang="en-US" sz="3200" dirty="0" smtClean="0"/>
              <a:t>Demonstrate clinical utility of </a:t>
            </a:r>
            <a:r>
              <a:rPr lang="en-US" sz="3200" dirty="0" err="1" smtClean="0"/>
              <a:t>mehealth</a:t>
            </a:r>
            <a:r>
              <a:rPr lang="en-US" sz="3200" dirty="0" smtClean="0"/>
              <a:t> for ADHD web portal</a:t>
            </a:r>
          </a:p>
          <a:p>
            <a:pPr lvl="0">
              <a:lnSpc>
                <a:spcPct val="100000"/>
              </a:lnSpc>
              <a:spcBef>
                <a:spcPts val="0"/>
              </a:spcBef>
              <a:spcAft>
                <a:spcPts val="1200"/>
              </a:spcAft>
            </a:pPr>
            <a:r>
              <a:rPr lang="en-US" sz="3200" dirty="0" smtClean="0"/>
              <a:t>Review ADHD patient flow in the context of the AAP ADHD practice guidelines </a:t>
            </a:r>
          </a:p>
          <a:p>
            <a:pPr lvl="0">
              <a:lnSpc>
                <a:spcPct val="100000"/>
              </a:lnSpc>
              <a:spcBef>
                <a:spcPts val="0"/>
              </a:spcBef>
              <a:spcAft>
                <a:spcPts val="1200"/>
              </a:spcAft>
            </a:pPr>
            <a:r>
              <a:rPr lang="en-US" sz="3200" dirty="0" smtClean="0"/>
              <a:t>Show you how we plan to measure ADHD care for this project</a:t>
            </a:r>
            <a:endParaRPr lang="en-US" sz="3200" dirty="0"/>
          </a:p>
          <a:p>
            <a:pPr>
              <a:lnSpc>
                <a:spcPct val="100000"/>
              </a:lnSpc>
              <a:spcBef>
                <a:spcPts val="0"/>
              </a:spcBef>
              <a:spcAft>
                <a:spcPts val="1200"/>
              </a:spcAft>
            </a:pPr>
            <a:endParaRPr lang="en-US" sz="3200" dirty="0"/>
          </a:p>
        </p:txBody>
      </p:sp>
      <p:sp>
        <p:nvSpPr>
          <p:cNvPr id="3" name="Title 2"/>
          <p:cNvSpPr>
            <a:spLocks noGrp="1"/>
          </p:cNvSpPr>
          <p:nvPr>
            <p:ph type="title"/>
          </p:nvPr>
        </p:nvSpPr>
        <p:spPr/>
        <p:txBody>
          <a:bodyPr/>
          <a:lstStyle/>
          <a:p>
            <a:r>
              <a:rPr lang="en-US" dirty="0" smtClean="0"/>
              <a:t>Session Objectives</a:t>
            </a:r>
            <a:endParaRPr lang="en-US" dirty="0"/>
          </a:p>
        </p:txBody>
      </p:sp>
      <p:pic>
        <p:nvPicPr>
          <p:cNvPr id="4" name="Picture 6" descr="1LineAAPLogoPo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096271" y="6311901"/>
            <a:ext cx="29273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254162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894302" y="547589"/>
            <a:ext cx="10831167" cy="5154475"/>
          </a:xfrm>
          <a:prstGeom prst="rect">
            <a:avLst/>
          </a:prstGeom>
        </p:spPr>
      </p:pic>
      <p:pic>
        <p:nvPicPr>
          <p:cNvPr id="3" name="Picture 2"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903707" y="6390924"/>
            <a:ext cx="2115854" cy="322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11741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a:xfrm>
            <a:off x="838201" y="401934"/>
            <a:ext cx="10604810" cy="893614"/>
          </a:xfrm>
        </p:spPr>
        <p:txBody>
          <a:bodyPr>
            <a:noAutofit/>
          </a:bodyPr>
          <a:lstStyle/>
          <a:p>
            <a:pPr algn="ctr"/>
            <a:r>
              <a:rPr lang="en-US" sz="2000" dirty="0"/>
              <a:t>% of patients whose medication maintenance is properly monitored by multiple sets of Vanderbilt Assessment scales across multiple settings within 180 days of medication initiation.</a:t>
            </a:r>
            <a:br>
              <a:rPr lang="en-US" sz="2000" dirty="0"/>
            </a:br>
            <a:endParaRPr lang="en-US" sz="2000" dirty="0"/>
          </a:p>
        </p:txBody>
      </p:sp>
      <p:graphicFrame>
        <p:nvGraphicFramePr>
          <p:cNvPr id="5" name="Chart 4"/>
          <p:cNvGraphicFramePr>
            <a:graphicFrameLocks/>
          </p:cNvGraphicFramePr>
          <p:nvPr>
            <p:extLst>
              <p:ext uri="{D42A27DB-BD31-4B8C-83A1-F6EECF244321}">
                <p14:modId xmlns:p14="http://schemas.microsoft.com/office/powerpoint/2010/main" xmlns="" val="3356793563"/>
              </p:ext>
            </p:extLst>
          </p:nvPr>
        </p:nvGraphicFramePr>
        <p:xfrm>
          <a:off x="838200" y="1296767"/>
          <a:ext cx="10604810" cy="54723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6868076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cs typeface="Arial" panose="020B0604020202020204" pitchFamily="34" charset="0"/>
              </a:rPr>
              <a:t>The </a:t>
            </a:r>
            <a:r>
              <a:rPr lang="en-US" dirty="0">
                <a:cs typeface="Arial" panose="020B0604020202020204" pitchFamily="34" charset="0"/>
              </a:rPr>
              <a:t>primary care clinician should recognize ADHD as a chronic condition and, therefore, consider children and adolescents with ADHD as children and youth with special health care needs. Management of children and youth with special health care needs should follow the principles of the chronic care model and the medical </a:t>
            </a:r>
            <a:r>
              <a:rPr lang="en-US" dirty="0" smtClean="0">
                <a:cs typeface="Arial" panose="020B0604020202020204" pitchFamily="34" charset="0"/>
              </a:rPr>
              <a:t>home.</a:t>
            </a:r>
            <a:endParaRPr lang="en-US" dirty="0">
              <a:cs typeface="Arial" panose="020B0604020202020204" pitchFamily="34" charset="0"/>
            </a:endParaRPr>
          </a:p>
        </p:txBody>
      </p:sp>
      <p:sp>
        <p:nvSpPr>
          <p:cNvPr id="2" name="Title 1"/>
          <p:cNvSpPr>
            <a:spLocks noGrp="1"/>
          </p:cNvSpPr>
          <p:nvPr>
            <p:ph type="title"/>
          </p:nvPr>
        </p:nvSpPr>
        <p:spPr>
          <a:xfrm>
            <a:off x="838199" y="365125"/>
            <a:ext cx="10971179" cy="1325563"/>
          </a:xfrm>
        </p:spPr>
        <p:txBody>
          <a:bodyPr/>
          <a:lstStyle/>
          <a:p>
            <a:r>
              <a:rPr lang="en-US" dirty="0" smtClean="0"/>
              <a:t>Chronic Care – Action </a:t>
            </a:r>
            <a:r>
              <a:rPr lang="en-US" dirty="0"/>
              <a:t>Statement </a:t>
            </a:r>
            <a:r>
              <a:rPr lang="en-US" dirty="0" smtClean="0"/>
              <a:t>4</a:t>
            </a:r>
            <a:endParaRPr lang="en-US" dirty="0"/>
          </a:p>
        </p:txBody>
      </p:sp>
      <p:grpSp>
        <p:nvGrpSpPr>
          <p:cNvPr id="7" name="Group 6"/>
          <p:cNvGrpSpPr/>
          <p:nvPr/>
        </p:nvGrpSpPr>
        <p:grpSpPr>
          <a:xfrm>
            <a:off x="838199" y="5037675"/>
            <a:ext cx="3227382" cy="1424987"/>
            <a:chOff x="8116122" y="201906"/>
            <a:chExt cx="3227382" cy="1424987"/>
          </a:xfrm>
        </p:grpSpPr>
        <p:sp>
          <p:nvSpPr>
            <p:cNvPr id="8" name="Chevron 7"/>
            <p:cNvSpPr/>
            <p:nvPr/>
          </p:nvSpPr>
          <p:spPr>
            <a:xfrm>
              <a:off x="8116122" y="201906"/>
              <a:ext cx="3227382" cy="1424987"/>
            </a:xfrm>
            <a:prstGeom prst="chevron">
              <a:avLst/>
            </a:prstGeom>
            <a:solidFill>
              <a:schemeClr val="accent1"/>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9" name="Chevron 4"/>
            <p:cNvSpPr/>
            <p:nvPr/>
          </p:nvSpPr>
          <p:spPr>
            <a:xfrm>
              <a:off x="8828616" y="201906"/>
              <a:ext cx="1802395" cy="14249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Long-term</a:t>
              </a:r>
              <a:br>
                <a:rPr lang="en-US" sz="2000" b="1" kern="1200" dirty="0" smtClean="0">
                  <a:solidFill>
                    <a:schemeClr val="tx1"/>
                  </a:solidFill>
                </a:rPr>
              </a:br>
              <a:r>
                <a:rPr lang="en-US" sz="2000" b="1" kern="1200" dirty="0" smtClean="0">
                  <a:solidFill>
                    <a:schemeClr val="tx1"/>
                  </a:solidFill>
                </a:rPr>
                <a:t>Follow-up</a:t>
              </a:r>
              <a:endParaRPr lang="en-US" sz="2000" b="1" kern="1200" dirty="0">
                <a:solidFill>
                  <a:schemeClr val="tx1"/>
                </a:solidFill>
              </a:endParaRPr>
            </a:p>
          </p:txBody>
        </p:sp>
      </p:grpSp>
      <p:pic>
        <p:nvPicPr>
          <p:cNvPr id="10" name="Picture 6" descr="1LineAAPLogoPo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096271" y="6311901"/>
            <a:ext cx="29273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281492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158" y="883790"/>
            <a:ext cx="5431854" cy="4120289"/>
          </a:xfrm>
        </p:spPr>
        <p:txBody>
          <a:bodyPr>
            <a:noAutofit/>
          </a:bodyPr>
          <a:lstStyle/>
          <a:p>
            <a:pPr marL="0" indent="0">
              <a:buNone/>
            </a:pPr>
            <a:r>
              <a:rPr lang="en-US" sz="4800" b="1" dirty="0" smtClean="0">
                <a:solidFill>
                  <a:schemeClr val="bg1"/>
                </a:solidFill>
              </a:rPr>
              <a:t>Outcome – “a </a:t>
            </a:r>
            <a:r>
              <a:rPr lang="en-US" sz="4800" b="1" dirty="0">
                <a:solidFill>
                  <a:schemeClr val="bg1"/>
                </a:solidFill>
              </a:rPr>
              <a:t>health state of a patient resulting from health </a:t>
            </a:r>
            <a:r>
              <a:rPr lang="en-US" sz="4800" b="1" dirty="0" smtClean="0">
                <a:solidFill>
                  <a:schemeClr val="bg1"/>
                </a:solidFill>
              </a:rPr>
              <a:t>care.”</a:t>
            </a:r>
          </a:p>
          <a:p>
            <a:endParaRPr lang="en-US" sz="4800" b="1" dirty="0" smtClean="0">
              <a:solidFill>
                <a:schemeClr val="bg1"/>
              </a:solidFill>
            </a:endParaRPr>
          </a:p>
        </p:txBody>
      </p:sp>
      <p:pic>
        <p:nvPicPr>
          <p:cNvPr id="4" name="Picture 3"/>
          <p:cNvPicPr>
            <a:picLocks noChangeAspect="1"/>
          </p:cNvPicPr>
          <p:nvPr/>
        </p:nvPicPr>
        <p:blipFill>
          <a:blip r:embed="rId3" cstate="print"/>
          <a:stretch>
            <a:fillRect/>
          </a:stretch>
        </p:blipFill>
        <p:spPr>
          <a:xfrm>
            <a:off x="6121365" y="2537925"/>
            <a:ext cx="5719957" cy="3806371"/>
          </a:xfrm>
          <a:prstGeom prst="rect">
            <a:avLst/>
          </a:prstGeom>
        </p:spPr>
      </p:pic>
    </p:spTree>
    <p:extLst>
      <p:ext uri="{BB962C8B-B14F-4D97-AF65-F5344CB8AC3E}">
        <p14:creationId xmlns:p14="http://schemas.microsoft.com/office/powerpoint/2010/main" xmlns="" val="32784399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Average percent reduction in ADHD total Symptom </a:t>
            </a:r>
            <a:r>
              <a:rPr lang="en-US" dirty="0"/>
              <a:t>score from initial assessment to most recent follow-up assessment</a:t>
            </a:r>
            <a:endParaRPr lang="en-US" dirty="0" smtClean="0"/>
          </a:p>
          <a:p>
            <a:pPr lvl="1"/>
            <a:r>
              <a:rPr lang="en-US" dirty="0" smtClean="0"/>
              <a:t>One measure for parent and one for teacher</a:t>
            </a:r>
          </a:p>
          <a:p>
            <a:pPr lvl="1"/>
            <a:r>
              <a:rPr lang="en-US" dirty="0" smtClean="0">
                <a:solidFill>
                  <a:srgbClr val="FF0000"/>
                </a:solidFill>
              </a:rPr>
              <a:t>Goal: 25% reduction in TSS</a:t>
            </a:r>
            <a:endParaRPr lang="en-US" dirty="0">
              <a:solidFill>
                <a:srgbClr val="FF0000"/>
              </a:solidFill>
            </a:endParaRPr>
          </a:p>
        </p:txBody>
      </p:sp>
      <p:sp>
        <p:nvSpPr>
          <p:cNvPr id="2" name="Title 1"/>
          <p:cNvSpPr>
            <a:spLocks noGrp="1"/>
          </p:cNvSpPr>
          <p:nvPr>
            <p:ph type="title"/>
          </p:nvPr>
        </p:nvSpPr>
        <p:spPr/>
        <p:txBody>
          <a:bodyPr>
            <a:normAutofit/>
          </a:bodyPr>
          <a:lstStyle/>
          <a:p>
            <a:r>
              <a:rPr lang="en-US" dirty="0" smtClean="0"/>
              <a:t>TSS</a:t>
            </a:r>
            <a:r>
              <a:rPr lang="en-US" dirty="0"/>
              <a:t> </a:t>
            </a:r>
            <a:r>
              <a:rPr lang="en-US" dirty="0" smtClean="0"/>
              <a:t>Reduction Measure</a:t>
            </a:r>
            <a:endParaRPr lang="en-US" dirty="0"/>
          </a:p>
        </p:txBody>
      </p:sp>
      <p:grpSp>
        <p:nvGrpSpPr>
          <p:cNvPr id="7" name="Group 6"/>
          <p:cNvGrpSpPr/>
          <p:nvPr/>
        </p:nvGrpSpPr>
        <p:grpSpPr>
          <a:xfrm>
            <a:off x="838200" y="4987433"/>
            <a:ext cx="3227382" cy="1424987"/>
            <a:chOff x="8116122" y="201906"/>
            <a:chExt cx="3227382" cy="1424987"/>
          </a:xfrm>
        </p:grpSpPr>
        <p:sp>
          <p:nvSpPr>
            <p:cNvPr id="8" name="Chevron 7"/>
            <p:cNvSpPr/>
            <p:nvPr/>
          </p:nvSpPr>
          <p:spPr>
            <a:xfrm>
              <a:off x="8116122" y="201906"/>
              <a:ext cx="3227382" cy="1424987"/>
            </a:xfrm>
            <a:prstGeom prst="chevron">
              <a:avLst/>
            </a:prstGeom>
            <a:solidFill>
              <a:schemeClr val="accent1"/>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9" name="Chevron 4"/>
            <p:cNvSpPr/>
            <p:nvPr/>
          </p:nvSpPr>
          <p:spPr>
            <a:xfrm>
              <a:off x="8828616" y="201906"/>
              <a:ext cx="1802395" cy="14249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Long-term</a:t>
              </a:r>
              <a:br>
                <a:rPr lang="en-US" sz="2000" b="1" kern="1200" dirty="0" smtClean="0">
                  <a:solidFill>
                    <a:schemeClr val="tx1"/>
                  </a:solidFill>
                </a:rPr>
              </a:br>
              <a:r>
                <a:rPr lang="en-US" sz="2000" b="1" kern="1200" dirty="0" smtClean="0">
                  <a:solidFill>
                    <a:schemeClr val="tx1"/>
                  </a:solidFill>
                </a:rPr>
                <a:t>Follow-up</a:t>
              </a:r>
              <a:endParaRPr lang="en-US" sz="2000" b="1" kern="1200" dirty="0">
                <a:solidFill>
                  <a:schemeClr val="tx1"/>
                </a:solidFill>
              </a:endParaRPr>
            </a:p>
          </p:txBody>
        </p:sp>
      </p:grpSp>
      <p:pic>
        <p:nvPicPr>
          <p:cNvPr id="10" name="Picture 6" descr="1LineAAPLogoPo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096271" y="6311901"/>
            <a:ext cx="29273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435248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834012" y="606731"/>
            <a:ext cx="11016343" cy="5026647"/>
          </a:xfrm>
          <a:prstGeom prst="rect">
            <a:avLst/>
          </a:prstGeom>
        </p:spPr>
      </p:pic>
      <p:pic>
        <p:nvPicPr>
          <p:cNvPr id="3" name="Picture 2"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903707" y="6390924"/>
            <a:ext cx="2115854" cy="322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159374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Number </a:t>
            </a:r>
            <a:r>
              <a:rPr lang="en-US" dirty="0" smtClean="0"/>
              <a:t>of patients registered on the </a:t>
            </a:r>
            <a:r>
              <a:rPr lang="en-US" dirty="0" err="1" smtClean="0"/>
              <a:t>mehealth</a:t>
            </a:r>
            <a:r>
              <a:rPr lang="en-US" dirty="0" smtClean="0"/>
              <a:t> for ADHD portal each month</a:t>
            </a:r>
          </a:p>
          <a:p>
            <a:r>
              <a:rPr lang="en-US" dirty="0">
                <a:solidFill>
                  <a:srgbClr val="FF0000"/>
                </a:solidFill>
              </a:rPr>
              <a:t>MOC Criterion: An average of 5 unique patient records </a:t>
            </a:r>
            <a:r>
              <a:rPr lang="en-US" dirty="0" smtClean="0">
                <a:solidFill>
                  <a:srgbClr val="FF0000"/>
                </a:solidFill>
              </a:rPr>
              <a:t>in at least </a:t>
            </a:r>
            <a:r>
              <a:rPr lang="en-US" dirty="0">
                <a:solidFill>
                  <a:srgbClr val="FF0000"/>
                </a:solidFill>
              </a:rPr>
              <a:t>5 of the first 6 </a:t>
            </a:r>
            <a:r>
              <a:rPr lang="en-US" dirty="0" smtClean="0">
                <a:solidFill>
                  <a:srgbClr val="FF0000"/>
                </a:solidFill>
              </a:rPr>
              <a:t>months (Phase 1: January – June)</a:t>
            </a:r>
            <a:endParaRPr lang="en-US" dirty="0">
              <a:solidFill>
                <a:srgbClr val="FF0000"/>
              </a:solidFill>
            </a:endParaRPr>
          </a:p>
        </p:txBody>
      </p:sp>
      <p:sp>
        <p:nvSpPr>
          <p:cNvPr id="2" name="Title 1"/>
          <p:cNvSpPr>
            <a:spLocks noGrp="1"/>
          </p:cNvSpPr>
          <p:nvPr>
            <p:ph type="title"/>
          </p:nvPr>
        </p:nvSpPr>
        <p:spPr/>
        <p:txBody>
          <a:bodyPr>
            <a:normAutofit fontScale="90000"/>
          </a:bodyPr>
          <a:lstStyle/>
          <a:p>
            <a:r>
              <a:rPr lang="en-US" dirty="0" smtClean="0"/>
              <a:t>Participation Measure – Patients Registered</a:t>
            </a:r>
            <a:endParaRPr lang="en-US" dirty="0"/>
          </a:p>
        </p:txBody>
      </p:sp>
      <p:pic>
        <p:nvPicPr>
          <p:cNvPr id="4" name="Picture 6"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096271" y="6311901"/>
            <a:ext cx="29273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255150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pPr>
            <a:r>
              <a:rPr lang="en-US" dirty="0"/>
              <a:t>Check Report Card Regularly</a:t>
            </a:r>
          </a:p>
          <a:p>
            <a:pPr marL="514350" indent="-514350">
              <a:buFont typeface="+mj-lt"/>
              <a:buAutoNum type="arabicPeriod"/>
            </a:pPr>
            <a:r>
              <a:rPr lang="en-US" dirty="0"/>
              <a:t>After Month 1 Reports Identify Area of Focus</a:t>
            </a:r>
          </a:p>
          <a:p>
            <a:pPr marL="514350" indent="-514350">
              <a:buFont typeface="+mj-lt"/>
              <a:buAutoNum type="arabicPeriod"/>
            </a:pPr>
            <a:r>
              <a:rPr lang="en-US" dirty="0"/>
              <a:t>Conduct PDSA on Area of Focus</a:t>
            </a:r>
          </a:p>
        </p:txBody>
      </p:sp>
      <p:sp>
        <p:nvSpPr>
          <p:cNvPr id="2" name="Title 1"/>
          <p:cNvSpPr>
            <a:spLocks noGrp="1"/>
          </p:cNvSpPr>
          <p:nvPr>
            <p:ph type="title"/>
          </p:nvPr>
        </p:nvSpPr>
        <p:spPr/>
        <p:txBody>
          <a:bodyPr/>
          <a:lstStyle/>
          <a:p>
            <a:r>
              <a:rPr lang="en-US" dirty="0" smtClean="0"/>
              <a:t>Monitoring Performance</a:t>
            </a:r>
            <a:endParaRPr lang="en-US" dirty="0"/>
          </a:p>
        </p:txBody>
      </p:sp>
      <p:pic>
        <p:nvPicPr>
          <p:cNvPr id="4" name="Picture 6" descr="1LineAAPLogoPo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096271" y="6311901"/>
            <a:ext cx="29273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133571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38200" y="1450622"/>
            <a:ext cx="10162572" cy="480131"/>
          </a:xfrm>
          <a:prstGeom prst="rect">
            <a:avLst/>
          </a:prstGeom>
          <a:noFill/>
        </p:spPr>
        <p:txBody>
          <a:bodyPr wrap="square" rtlCol="0">
            <a:spAutoFit/>
          </a:bodyPr>
          <a:lstStyle/>
          <a:p>
            <a:pPr marL="228594" indent="-228594" defTabSz="914377">
              <a:lnSpc>
                <a:spcPct val="90000"/>
              </a:lnSpc>
              <a:spcBef>
                <a:spcPct val="30000"/>
              </a:spcBef>
              <a:buClr>
                <a:schemeClr val="accent2"/>
              </a:buClr>
              <a:buFont typeface="Wingdings" panose="05000000000000000000" pitchFamily="2" charset="2"/>
              <a:buChar char="§"/>
            </a:pPr>
            <a:r>
              <a:rPr lang="en-US" sz="2800" dirty="0"/>
              <a:t>Short demo of Test of Change Wizard</a:t>
            </a:r>
          </a:p>
        </p:txBody>
      </p:sp>
      <p:sp>
        <p:nvSpPr>
          <p:cNvPr id="5" name="Title 1"/>
          <p:cNvSpPr txBox="1">
            <a:spLocks/>
          </p:cNvSpPr>
          <p:nvPr/>
        </p:nvSpPr>
        <p:spPr>
          <a:xfrm>
            <a:off x="838200" y="365125"/>
            <a:ext cx="10515600" cy="1325563"/>
          </a:xfrm>
          <a:prstGeom prst="rect">
            <a:avLst/>
          </a:prstGeom>
        </p:spPr>
        <p:txBody>
          <a:bodyPr/>
          <a:lstStyle>
            <a:lvl1pPr algn="l" defTabSz="914377" rtl="0" eaLnBrk="1" latinLnBrk="0" hangingPunct="1">
              <a:spcBef>
                <a:spcPct val="0"/>
              </a:spcBef>
              <a:buNone/>
              <a:defRPr sz="4400" kern="1200">
                <a:solidFill>
                  <a:schemeClr val="tx2"/>
                </a:solidFill>
                <a:latin typeface="+mj-lt"/>
                <a:ea typeface="+mj-ea"/>
                <a:cs typeface="+mj-cs"/>
              </a:defRPr>
            </a:lvl1pPr>
          </a:lstStyle>
          <a:p>
            <a:r>
              <a:rPr lang="en-US" dirty="0" smtClean="0"/>
              <a:t>Portal Demo</a:t>
            </a:r>
            <a:endParaRPr lang="en-US" dirty="0"/>
          </a:p>
        </p:txBody>
      </p:sp>
    </p:spTree>
    <p:extLst>
      <p:ext uri="{BB962C8B-B14F-4D97-AF65-F5344CB8AC3E}">
        <p14:creationId xmlns:p14="http://schemas.microsoft.com/office/powerpoint/2010/main" xmlns="" val="41165200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457200" lvl="1" indent="0" eaLnBrk="1" fontAlgn="auto" hangingPunct="1">
              <a:spcAft>
                <a:spcPts val="0"/>
              </a:spcAft>
              <a:buFont typeface="Wingdings" panose="05000000000000000000" pitchFamily="2" charset="2"/>
              <a:buNone/>
              <a:defRPr/>
            </a:pPr>
            <a:endParaRPr lang="en-US" dirty="0" smtClean="0"/>
          </a:p>
          <a:p>
            <a:pPr marL="914400" lvl="1" indent="-457200" eaLnBrk="1" fontAlgn="auto" hangingPunct="1">
              <a:lnSpc>
                <a:spcPct val="100000"/>
              </a:lnSpc>
              <a:spcBef>
                <a:spcPts val="600"/>
              </a:spcBef>
              <a:spcAft>
                <a:spcPts val="1200"/>
              </a:spcAft>
              <a:buFontTx/>
              <a:buAutoNum type="arabicPeriod"/>
              <a:defRPr/>
            </a:pPr>
            <a:r>
              <a:rPr lang="en-US" sz="2400" dirty="0" smtClean="0"/>
              <a:t>Does ADHD web portal intervention lead to improved ADHD treatment care?</a:t>
            </a:r>
          </a:p>
          <a:p>
            <a:pPr marL="914400" lvl="1" indent="-457200" eaLnBrk="1" fontAlgn="auto" hangingPunct="1">
              <a:lnSpc>
                <a:spcPct val="100000"/>
              </a:lnSpc>
              <a:spcBef>
                <a:spcPts val="600"/>
              </a:spcBef>
              <a:spcAft>
                <a:spcPts val="1200"/>
              </a:spcAft>
              <a:buFontTx/>
              <a:buAutoNum type="arabicPeriod"/>
              <a:defRPr/>
            </a:pPr>
            <a:r>
              <a:rPr lang="en-US" sz="2400" dirty="0" smtClean="0"/>
              <a:t>Does ADHD web portal lead to improved child outcomes?</a:t>
            </a:r>
          </a:p>
        </p:txBody>
      </p:sp>
      <p:sp>
        <p:nvSpPr>
          <p:cNvPr id="47107" name="Title 1"/>
          <p:cNvSpPr>
            <a:spLocks noGrp="1"/>
          </p:cNvSpPr>
          <p:nvPr>
            <p:ph type="title"/>
          </p:nvPr>
        </p:nvSpPr>
        <p:spPr/>
        <p:txBody>
          <a:bodyPr/>
          <a:lstStyle/>
          <a:p>
            <a:pPr eaLnBrk="1" hangingPunct="1"/>
            <a:r>
              <a:rPr lang="en-US" altLang="en-US" sz="4000" smtClean="0"/>
              <a:t>Evaluation of ADHD web portal</a:t>
            </a:r>
          </a:p>
        </p:txBody>
      </p:sp>
      <p:pic>
        <p:nvPicPr>
          <p:cNvPr id="47108" name="Picture 3"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915400" y="6088063"/>
            <a:ext cx="29273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83153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662848"/>
            <a:ext cx="10515600" cy="1325563"/>
          </a:xfrm>
        </p:spPr>
        <p:txBody>
          <a:bodyPr/>
          <a:lstStyle/>
          <a:p>
            <a:pPr algn="ctr"/>
            <a:r>
              <a:rPr lang="en-US" dirty="0" err="1" smtClean="0"/>
              <a:t>mehealth</a:t>
            </a:r>
            <a:r>
              <a:rPr lang="en-US" dirty="0" smtClean="0"/>
              <a:t>/ADHD DEMO</a:t>
            </a:r>
            <a:endParaRPr lang="en-US" dirty="0"/>
          </a:p>
        </p:txBody>
      </p:sp>
    </p:spTree>
    <p:extLst>
      <p:ext uri="{BB962C8B-B14F-4D97-AF65-F5344CB8AC3E}">
        <p14:creationId xmlns:p14="http://schemas.microsoft.com/office/powerpoint/2010/main" xmlns="" val="24851807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838200" y="164160"/>
            <a:ext cx="10515600" cy="1325563"/>
          </a:xfrm>
        </p:spPr>
        <p:txBody>
          <a:bodyPr/>
          <a:lstStyle/>
          <a:p>
            <a:pPr algn="ctr"/>
            <a:r>
              <a:rPr lang="en-US" altLang="en-US" sz="3600" dirty="0" smtClean="0"/>
              <a:t>50 Pediatric Practices</a:t>
            </a:r>
            <a:endParaRPr lang="en-US" altLang="en-US" dirty="0" smtClean="0"/>
          </a:p>
        </p:txBody>
      </p:sp>
      <p:pic>
        <p:nvPicPr>
          <p:cNvPr id="4813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43325" y="1319860"/>
            <a:ext cx="4705350" cy="4791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8132" name="Picture 3"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915400" y="6088063"/>
            <a:ext cx="29273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582690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9154" name="Group 13"/>
          <p:cNvGrpSpPr>
            <a:grpSpLocks/>
          </p:cNvGrpSpPr>
          <p:nvPr/>
        </p:nvGrpSpPr>
        <p:grpSpPr bwMode="auto">
          <a:xfrm>
            <a:off x="1900238" y="304800"/>
            <a:ext cx="8305800" cy="3270250"/>
            <a:chOff x="80433" y="497571"/>
            <a:chExt cx="8305799" cy="3269801"/>
          </a:xfrm>
        </p:grpSpPr>
        <p:grpSp>
          <p:nvGrpSpPr>
            <p:cNvPr id="49167" name="Group 3"/>
            <p:cNvGrpSpPr>
              <a:grpSpLocks/>
            </p:cNvGrpSpPr>
            <p:nvPr/>
          </p:nvGrpSpPr>
          <p:grpSpPr bwMode="auto">
            <a:xfrm>
              <a:off x="80433" y="497571"/>
              <a:ext cx="8305799" cy="628651"/>
              <a:chOff x="304801" y="497572"/>
              <a:chExt cx="8305799" cy="628651"/>
            </a:xfrm>
          </p:grpSpPr>
          <p:pic>
            <p:nvPicPr>
              <p:cNvPr id="49212"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1"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213"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34534"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214"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64267"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215"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94000"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216"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23733"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217"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53466"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218"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83199"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219"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2932"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220"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42665"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221"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0"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9168" name="Group 25"/>
            <p:cNvGrpSpPr>
              <a:grpSpLocks/>
            </p:cNvGrpSpPr>
            <p:nvPr/>
          </p:nvGrpSpPr>
          <p:grpSpPr bwMode="auto">
            <a:xfrm>
              <a:off x="80433" y="1157859"/>
              <a:ext cx="8305799" cy="628651"/>
              <a:chOff x="304801" y="497572"/>
              <a:chExt cx="8305799" cy="628651"/>
            </a:xfrm>
          </p:grpSpPr>
          <p:pic>
            <p:nvPicPr>
              <p:cNvPr id="49202"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1"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203"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34534"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204"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64267"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205"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94000"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206"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23733"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207"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53466"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208"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83199"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209"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2932"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210"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42665"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211"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0"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9169" name="Group 36"/>
            <p:cNvGrpSpPr>
              <a:grpSpLocks/>
            </p:cNvGrpSpPr>
            <p:nvPr/>
          </p:nvGrpSpPr>
          <p:grpSpPr bwMode="auto">
            <a:xfrm>
              <a:off x="80433" y="1818146"/>
              <a:ext cx="8305799" cy="628651"/>
              <a:chOff x="304801" y="497572"/>
              <a:chExt cx="8305799" cy="628651"/>
            </a:xfrm>
          </p:grpSpPr>
          <p:pic>
            <p:nvPicPr>
              <p:cNvPr id="49192"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1"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93"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34534"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94"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64267"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95"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94000"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96"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23733"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97"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53466"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98"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83199"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99"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2932"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200"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42665"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201"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0"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9170" name="Group 47"/>
            <p:cNvGrpSpPr>
              <a:grpSpLocks/>
            </p:cNvGrpSpPr>
            <p:nvPr/>
          </p:nvGrpSpPr>
          <p:grpSpPr bwMode="auto">
            <a:xfrm>
              <a:off x="80433" y="2478433"/>
              <a:ext cx="8305799" cy="628651"/>
              <a:chOff x="304801" y="497572"/>
              <a:chExt cx="8305799" cy="628651"/>
            </a:xfrm>
          </p:grpSpPr>
          <p:pic>
            <p:nvPicPr>
              <p:cNvPr id="49182"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1"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83"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34534"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84"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64267"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85"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94000"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86"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23733"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87"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53466"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88"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83199"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89"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2932"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90"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42665"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91"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0"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9171" name="Group 58"/>
            <p:cNvGrpSpPr>
              <a:grpSpLocks/>
            </p:cNvGrpSpPr>
            <p:nvPr/>
          </p:nvGrpSpPr>
          <p:grpSpPr bwMode="auto">
            <a:xfrm>
              <a:off x="80433" y="3138721"/>
              <a:ext cx="8305799" cy="628651"/>
              <a:chOff x="304801" y="497572"/>
              <a:chExt cx="8305799" cy="628651"/>
            </a:xfrm>
          </p:grpSpPr>
          <p:pic>
            <p:nvPicPr>
              <p:cNvPr id="49172"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1"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73"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34534"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74"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64267"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75"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94000"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76"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23733"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77"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53466"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78"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83199"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79"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2932"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80"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42665"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81" name="Picture 2" descr="http://www.cliparthut.com/clip-arts/1190/hospital-building-clip-art-1190278.g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0" y="497572"/>
                <a:ext cx="838200" cy="628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pic>
        <p:nvPicPr>
          <p:cNvPr id="49155" name="Picture 4" descr="Hospital Building Clip Art Clipa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4114800"/>
            <a:ext cx="973138"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56" name="Picture 4" descr="Hospital Building Clip Art Clipa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4600" y="4114800"/>
            <a:ext cx="973138"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2945" name="Straight Arrow Connector 82944"/>
          <p:cNvCxnSpPr/>
          <p:nvPr/>
        </p:nvCxnSpPr>
        <p:spPr>
          <a:xfrm>
            <a:off x="6049963" y="3575050"/>
            <a:ext cx="7937" cy="463550"/>
          </a:xfrm>
          <a:prstGeom prst="straightConnector1">
            <a:avLst/>
          </a:prstGeom>
          <a:ln w="730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2949" name="TextBox 82948"/>
          <p:cNvSpPr txBox="1"/>
          <p:nvPr/>
        </p:nvSpPr>
        <p:spPr>
          <a:xfrm>
            <a:off x="7750175" y="4114800"/>
            <a:ext cx="2328863" cy="923925"/>
          </a:xfrm>
          <a:prstGeom prst="rect">
            <a:avLst/>
          </a:prstGeom>
          <a:noFill/>
        </p:spPr>
        <p:txBody>
          <a:bodyPr>
            <a:spAutoFit/>
          </a:bodyPr>
          <a:lstStyle/>
          <a:p>
            <a:pPr eaLnBrk="1" hangingPunct="1">
              <a:defRPr/>
            </a:pPr>
            <a:r>
              <a:rPr lang="en-US" b="1" u="sng" dirty="0">
                <a:latin typeface="+mn-lt"/>
              </a:rPr>
              <a:t>Pair practices</a:t>
            </a:r>
          </a:p>
          <a:p>
            <a:pPr marL="285750" indent="-285750" eaLnBrk="1" hangingPunct="1">
              <a:buFont typeface="Arial" pitchFamily="34" charset="0"/>
              <a:buChar char="•"/>
              <a:defRPr/>
            </a:pPr>
            <a:r>
              <a:rPr lang="en-US" b="1" dirty="0">
                <a:latin typeface="+mn-lt"/>
              </a:rPr>
              <a:t>% Medicaid</a:t>
            </a:r>
          </a:p>
          <a:p>
            <a:pPr marL="285750" indent="-285750" eaLnBrk="1" hangingPunct="1">
              <a:buFont typeface="Arial" pitchFamily="34" charset="0"/>
              <a:buChar char="•"/>
              <a:defRPr/>
            </a:pPr>
            <a:r>
              <a:rPr lang="en-US" b="1" dirty="0">
                <a:latin typeface="+mn-lt"/>
              </a:rPr>
              <a:t># MDs</a:t>
            </a:r>
          </a:p>
        </p:txBody>
      </p:sp>
      <p:pic>
        <p:nvPicPr>
          <p:cNvPr id="79" name="Picture 4" descr="Hospital Building Clip Art Clipart"/>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a:off x="5020737" y="5822948"/>
            <a:ext cx="973669" cy="730252"/>
          </a:xfrm>
          <a:prstGeom prst="rect">
            <a:avLst/>
          </a:prstGeom>
          <a:noFill/>
          <a:extLst>
            <a:ext uri="{909E8E84-426E-40DD-AFC4-6F175D3DCCD1}">
              <a14:hiddenFill xmlns:a14="http://schemas.microsoft.com/office/drawing/2010/main" xmlns="">
                <a:solidFill>
                  <a:srgbClr val="FFFFFF"/>
                </a:solidFill>
              </a14:hiddenFill>
            </a:ext>
          </a:extLst>
        </p:spPr>
      </p:pic>
      <p:pic>
        <p:nvPicPr>
          <p:cNvPr id="49160" name="Picture 4" descr="Hospital Building Clip Art Clipa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69063" y="5822950"/>
            <a:ext cx="973137"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61" name="TextBox 82952"/>
          <p:cNvSpPr txBox="1">
            <a:spLocks noChangeArrowheads="1"/>
          </p:cNvSpPr>
          <p:nvPr/>
        </p:nvSpPr>
        <p:spPr bwMode="auto">
          <a:xfrm>
            <a:off x="2527300" y="4940300"/>
            <a:ext cx="2493963"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en-US" sz="2800" b="1" dirty="0" smtClean="0">
                <a:solidFill>
                  <a:srgbClr val="FF0000"/>
                </a:solidFill>
                <a:latin typeface="+mn-lt"/>
              </a:rPr>
              <a:t>RANDOMIZE</a:t>
            </a:r>
          </a:p>
        </p:txBody>
      </p:sp>
      <p:sp>
        <p:nvSpPr>
          <p:cNvPr id="49162" name="TextBox 82953"/>
          <p:cNvSpPr txBox="1">
            <a:spLocks noChangeArrowheads="1"/>
          </p:cNvSpPr>
          <p:nvPr/>
        </p:nvSpPr>
        <p:spPr bwMode="auto">
          <a:xfrm>
            <a:off x="4857750" y="5497513"/>
            <a:ext cx="16192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en-US" b="1" smtClean="0">
                <a:solidFill>
                  <a:srgbClr val="7030A0"/>
                </a:solidFill>
                <a:latin typeface="+mn-lt"/>
              </a:rPr>
              <a:t>Intervention</a:t>
            </a:r>
          </a:p>
        </p:txBody>
      </p:sp>
      <p:sp>
        <p:nvSpPr>
          <p:cNvPr id="49163" name="TextBox 83"/>
          <p:cNvSpPr txBox="1">
            <a:spLocks noChangeArrowheads="1"/>
          </p:cNvSpPr>
          <p:nvPr/>
        </p:nvSpPr>
        <p:spPr bwMode="auto">
          <a:xfrm>
            <a:off x="6534150" y="5497513"/>
            <a:ext cx="16192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en-US" b="1" smtClean="0">
                <a:solidFill>
                  <a:srgbClr val="00B050"/>
                </a:solidFill>
                <a:latin typeface="+mn-lt"/>
              </a:rPr>
              <a:t>Control</a:t>
            </a:r>
          </a:p>
        </p:txBody>
      </p:sp>
      <p:cxnSp>
        <p:nvCxnSpPr>
          <p:cNvPr id="85" name="Straight Arrow Connector 84"/>
          <p:cNvCxnSpPr/>
          <p:nvPr/>
        </p:nvCxnSpPr>
        <p:spPr>
          <a:xfrm>
            <a:off x="5364163" y="4830763"/>
            <a:ext cx="1468437" cy="666750"/>
          </a:xfrm>
          <a:prstGeom prst="straightConnector1">
            <a:avLst/>
          </a:prstGeom>
          <a:ln w="730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5364163" y="4830763"/>
            <a:ext cx="1468437" cy="666750"/>
          </a:xfrm>
          <a:prstGeom prst="straightConnector1">
            <a:avLst/>
          </a:prstGeom>
          <a:ln w="730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9166" name="Picture 68" descr="1LineAAPLogoPos"/>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915400" y="6088063"/>
            <a:ext cx="29273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925604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10515600" cy="4351338"/>
          </a:xfrm>
        </p:spPr>
        <p:txBody>
          <a:bodyPr rtlCol="0">
            <a:normAutofit/>
          </a:bodyPr>
          <a:lstStyle/>
          <a:p>
            <a:pPr marL="0" indent="0" eaLnBrk="1" fontAlgn="auto" hangingPunct="1">
              <a:lnSpc>
                <a:spcPct val="100000"/>
              </a:lnSpc>
              <a:spcBef>
                <a:spcPts val="600"/>
              </a:spcBef>
              <a:spcAft>
                <a:spcPts val="600"/>
              </a:spcAft>
              <a:buFont typeface="Wingdings" panose="05000000000000000000" pitchFamily="2" charset="2"/>
              <a:buNone/>
              <a:defRPr/>
            </a:pPr>
            <a:r>
              <a:rPr lang="en-US" altLang="en-US" sz="2400" dirty="0" smtClean="0">
                <a:solidFill>
                  <a:srgbClr val="3366FF"/>
                </a:solidFill>
              </a:rPr>
              <a:t>Intervention Group</a:t>
            </a:r>
          </a:p>
          <a:p>
            <a:pPr eaLnBrk="1" fontAlgn="auto" hangingPunct="1">
              <a:lnSpc>
                <a:spcPct val="100000"/>
              </a:lnSpc>
              <a:spcBef>
                <a:spcPts val="600"/>
              </a:spcBef>
              <a:spcAft>
                <a:spcPts val="600"/>
              </a:spcAft>
              <a:defRPr/>
            </a:pPr>
            <a:r>
              <a:rPr lang="en-US" altLang="en-US" sz="2400" dirty="0" smtClean="0"/>
              <a:t>MD training on evidence-based ADHD care</a:t>
            </a:r>
          </a:p>
          <a:p>
            <a:pPr eaLnBrk="1" fontAlgn="auto" hangingPunct="1">
              <a:lnSpc>
                <a:spcPct val="100000"/>
              </a:lnSpc>
              <a:spcBef>
                <a:spcPts val="600"/>
              </a:spcBef>
              <a:spcAft>
                <a:spcPts val="600"/>
              </a:spcAft>
              <a:defRPr/>
            </a:pPr>
            <a:r>
              <a:rPr lang="en-US" altLang="en-US" sz="2400" dirty="0" smtClean="0"/>
              <a:t>Guided re-organization of ADHD patient flow</a:t>
            </a:r>
          </a:p>
          <a:p>
            <a:pPr eaLnBrk="1" fontAlgn="auto" hangingPunct="1">
              <a:lnSpc>
                <a:spcPct val="100000"/>
              </a:lnSpc>
              <a:spcBef>
                <a:spcPts val="600"/>
              </a:spcBef>
              <a:spcAft>
                <a:spcPts val="600"/>
              </a:spcAft>
              <a:defRPr/>
            </a:pPr>
            <a:r>
              <a:rPr lang="en-US" sz="2400" dirty="0" smtClean="0"/>
              <a:t>Access to ADHD web portal for 2 years</a:t>
            </a:r>
          </a:p>
          <a:p>
            <a:pPr eaLnBrk="1" fontAlgn="auto" hangingPunct="1">
              <a:lnSpc>
                <a:spcPct val="100000"/>
              </a:lnSpc>
              <a:spcBef>
                <a:spcPts val="600"/>
              </a:spcBef>
              <a:spcAft>
                <a:spcPts val="600"/>
              </a:spcAft>
              <a:defRPr/>
            </a:pPr>
            <a:r>
              <a:rPr lang="en-US" sz="2400" dirty="0" smtClean="0"/>
              <a:t>Guided PDSA at 3- and 6-months</a:t>
            </a:r>
          </a:p>
          <a:p>
            <a:pPr eaLnBrk="1" fontAlgn="auto" hangingPunct="1">
              <a:lnSpc>
                <a:spcPct val="100000"/>
              </a:lnSpc>
              <a:spcBef>
                <a:spcPts val="600"/>
              </a:spcBef>
              <a:spcAft>
                <a:spcPts val="600"/>
              </a:spcAft>
              <a:defRPr/>
            </a:pPr>
            <a:r>
              <a:rPr lang="en-US" sz="2400" dirty="0" smtClean="0"/>
              <a:t>Prompted PDSA at 9- and 12-months</a:t>
            </a:r>
          </a:p>
          <a:p>
            <a:pPr marL="0" indent="0" eaLnBrk="1" fontAlgn="auto" hangingPunct="1">
              <a:lnSpc>
                <a:spcPct val="100000"/>
              </a:lnSpc>
              <a:spcBef>
                <a:spcPts val="600"/>
              </a:spcBef>
              <a:spcAft>
                <a:spcPts val="600"/>
              </a:spcAft>
              <a:buFont typeface="Wingdings" panose="05000000000000000000" pitchFamily="2" charset="2"/>
              <a:buNone/>
              <a:defRPr/>
            </a:pPr>
            <a:r>
              <a:rPr lang="en-US" sz="2400" dirty="0" smtClean="0">
                <a:solidFill>
                  <a:srgbClr val="FF0000"/>
                </a:solidFill>
              </a:rPr>
              <a:t>Control Group </a:t>
            </a:r>
            <a:endParaRPr lang="en-US" sz="2400" dirty="0" smtClean="0"/>
          </a:p>
          <a:p>
            <a:pPr eaLnBrk="1" fontAlgn="auto" hangingPunct="1">
              <a:lnSpc>
                <a:spcPct val="100000"/>
              </a:lnSpc>
              <a:spcBef>
                <a:spcPts val="600"/>
              </a:spcBef>
              <a:spcAft>
                <a:spcPts val="600"/>
              </a:spcAft>
              <a:defRPr/>
            </a:pPr>
            <a:r>
              <a:rPr lang="en-US" sz="2400" dirty="0" smtClean="0"/>
              <a:t>Typical ADHD care</a:t>
            </a:r>
            <a:endParaRPr lang="en-US" sz="2400" dirty="0"/>
          </a:p>
        </p:txBody>
      </p:sp>
      <p:sp>
        <p:nvSpPr>
          <p:cNvPr id="50179" name="Title 1"/>
          <p:cNvSpPr>
            <a:spLocks noGrp="1"/>
          </p:cNvSpPr>
          <p:nvPr>
            <p:ph type="title"/>
          </p:nvPr>
        </p:nvSpPr>
        <p:spPr/>
        <p:txBody>
          <a:bodyPr/>
          <a:lstStyle/>
          <a:p>
            <a:pPr eaLnBrk="1" hangingPunct="1"/>
            <a:r>
              <a:rPr lang="en-US" altLang="en-US" sz="4000" smtClean="0">
                <a:solidFill>
                  <a:srgbClr val="3366FF"/>
                </a:solidFill>
              </a:rPr>
              <a:t>Intervention</a:t>
            </a:r>
            <a:r>
              <a:rPr lang="en-US" altLang="en-US" sz="4000" smtClean="0">
                <a:solidFill>
                  <a:schemeClr val="tx1"/>
                </a:solidFill>
              </a:rPr>
              <a:t> vs. </a:t>
            </a:r>
            <a:r>
              <a:rPr lang="en-US" altLang="en-US" sz="4000" smtClean="0">
                <a:solidFill>
                  <a:srgbClr val="FF0000"/>
                </a:solidFill>
              </a:rPr>
              <a:t>Controls</a:t>
            </a:r>
          </a:p>
        </p:txBody>
      </p:sp>
      <p:pic>
        <p:nvPicPr>
          <p:cNvPr id="50180" name="Picture 3"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915400" y="6088063"/>
            <a:ext cx="29273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202590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401839638"/>
              </p:ext>
            </p:extLst>
          </p:nvPr>
        </p:nvGraphicFramePr>
        <p:xfrm>
          <a:off x="838200" y="2076450"/>
          <a:ext cx="9722618" cy="3731496"/>
        </p:xfrm>
        <a:graphic>
          <a:graphicData uri="http://schemas.openxmlformats.org/drawingml/2006/table">
            <a:tbl>
              <a:tblPr firstRow="1" firstCol="1" bandRow="1">
                <a:tableStyleId>{5C22544A-7EE6-4342-B048-85BDC9FD1C3A}</a:tableStyleId>
              </a:tblPr>
              <a:tblGrid>
                <a:gridCol w="4501874">
                  <a:extLst>
                    <a:ext uri="{9D8B030D-6E8A-4147-A177-3AD203B41FA5}">
                      <a16:colId xmlns:a16="http://schemas.microsoft.com/office/drawing/2014/main" xmlns="" val="20000"/>
                    </a:ext>
                  </a:extLst>
                </a:gridCol>
                <a:gridCol w="1588664">
                  <a:extLst>
                    <a:ext uri="{9D8B030D-6E8A-4147-A177-3AD203B41FA5}">
                      <a16:colId xmlns:a16="http://schemas.microsoft.com/office/drawing/2014/main" xmlns="" val="20001"/>
                    </a:ext>
                  </a:extLst>
                </a:gridCol>
                <a:gridCol w="1957354">
                  <a:extLst>
                    <a:ext uri="{9D8B030D-6E8A-4147-A177-3AD203B41FA5}">
                      <a16:colId xmlns:a16="http://schemas.microsoft.com/office/drawing/2014/main" xmlns="" val="20002"/>
                    </a:ext>
                  </a:extLst>
                </a:gridCol>
                <a:gridCol w="1674726">
                  <a:extLst>
                    <a:ext uri="{9D8B030D-6E8A-4147-A177-3AD203B41FA5}">
                      <a16:colId xmlns:a16="http://schemas.microsoft.com/office/drawing/2014/main" xmlns="" val="20003"/>
                    </a:ext>
                  </a:extLst>
                </a:gridCol>
              </a:tblGrid>
              <a:tr h="1243832">
                <a:tc>
                  <a:txBody>
                    <a:bodyPr/>
                    <a:lstStyle/>
                    <a:p>
                      <a:pPr marL="0" marR="0">
                        <a:lnSpc>
                          <a:spcPct val="115000"/>
                        </a:lnSpc>
                        <a:spcBef>
                          <a:spcPts val="0"/>
                        </a:spcBef>
                        <a:spcAft>
                          <a:spcPts val="0"/>
                        </a:spcAft>
                      </a:pPr>
                      <a:r>
                        <a:rPr lang="en-US" sz="2400" dirty="0">
                          <a:solidFill>
                            <a:schemeClr val="tx1"/>
                          </a:solidFill>
                          <a:effectLst/>
                          <a:latin typeface="+mn-lt"/>
                        </a:rPr>
                        <a:t> </a:t>
                      </a:r>
                    </a:p>
                  </a:txBody>
                  <a:tcPr marL="68580" marR="68580" marT="0" marB="0"/>
                </a:tc>
                <a:tc>
                  <a:txBody>
                    <a:bodyPr/>
                    <a:lstStyle/>
                    <a:p>
                      <a:pPr marL="0" marR="0" algn="ctr">
                        <a:lnSpc>
                          <a:spcPct val="115000"/>
                        </a:lnSpc>
                        <a:spcBef>
                          <a:spcPts val="0"/>
                        </a:spcBef>
                        <a:spcAft>
                          <a:spcPts val="0"/>
                        </a:spcAft>
                      </a:pPr>
                      <a:r>
                        <a:rPr lang="en-US" sz="2400" dirty="0" smtClean="0">
                          <a:solidFill>
                            <a:schemeClr val="tx1"/>
                          </a:solidFill>
                          <a:effectLst/>
                          <a:latin typeface="+mn-lt"/>
                        </a:rPr>
                        <a:t>Control</a:t>
                      </a:r>
                    </a:p>
                    <a:p>
                      <a:pPr marL="0" marR="0" algn="ctr">
                        <a:lnSpc>
                          <a:spcPct val="115000"/>
                        </a:lnSpc>
                        <a:spcBef>
                          <a:spcPts val="0"/>
                        </a:spcBef>
                        <a:spcAft>
                          <a:spcPts val="0"/>
                        </a:spcAft>
                      </a:pPr>
                      <a:r>
                        <a:rPr lang="en-US" sz="2400" dirty="0" smtClean="0">
                          <a:solidFill>
                            <a:schemeClr val="tx1"/>
                          </a:solidFill>
                          <a:effectLst/>
                          <a:latin typeface="+mn-lt"/>
                          <a:ea typeface="Calibri"/>
                          <a:cs typeface="Times New Roman"/>
                        </a:rPr>
                        <a:t>(n=316)</a:t>
                      </a:r>
                      <a:endParaRPr lang="en-US" sz="2400" dirty="0">
                        <a:solidFill>
                          <a:schemeClr val="tx1"/>
                        </a:solidFill>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smtClean="0">
                          <a:solidFill>
                            <a:schemeClr val="tx1"/>
                          </a:solidFill>
                          <a:effectLst/>
                          <a:latin typeface="+mn-lt"/>
                        </a:rPr>
                        <a:t>Intervention</a:t>
                      </a:r>
                    </a:p>
                    <a:p>
                      <a:pPr marL="0" marR="0" algn="ctr">
                        <a:lnSpc>
                          <a:spcPct val="115000"/>
                        </a:lnSpc>
                        <a:spcBef>
                          <a:spcPts val="0"/>
                        </a:spcBef>
                        <a:spcAft>
                          <a:spcPts val="0"/>
                        </a:spcAft>
                      </a:pPr>
                      <a:r>
                        <a:rPr lang="en-US" sz="2400" dirty="0" smtClean="0">
                          <a:solidFill>
                            <a:schemeClr val="tx1"/>
                          </a:solidFill>
                          <a:effectLst/>
                          <a:latin typeface="+mn-lt"/>
                          <a:ea typeface="Calibri"/>
                          <a:cs typeface="Times New Roman"/>
                        </a:rPr>
                        <a:t>(n=258)</a:t>
                      </a:r>
                      <a:endParaRPr lang="en-US" sz="2400" dirty="0">
                        <a:solidFill>
                          <a:schemeClr val="tx1"/>
                        </a:solidFill>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solidFill>
                            <a:schemeClr val="tx1"/>
                          </a:solidFill>
                          <a:effectLst/>
                          <a:latin typeface="+mn-lt"/>
                        </a:rPr>
                        <a:t>p-level for diff</a:t>
                      </a:r>
                      <a:endParaRPr lang="en-US" sz="24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xmlns="" val="10000"/>
                  </a:ext>
                </a:extLst>
              </a:tr>
              <a:tr h="1243832">
                <a:tc>
                  <a:txBody>
                    <a:bodyPr/>
                    <a:lstStyle/>
                    <a:p>
                      <a:pPr marL="0" marR="0">
                        <a:lnSpc>
                          <a:spcPct val="115000"/>
                        </a:lnSpc>
                        <a:spcBef>
                          <a:spcPts val="0"/>
                        </a:spcBef>
                        <a:spcAft>
                          <a:spcPts val="0"/>
                        </a:spcAft>
                      </a:pPr>
                      <a:r>
                        <a:rPr lang="en-US" sz="2400" dirty="0" smtClean="0">
                          <a:solidFill>
                            <a:schemeClr val="tx1"/>
                          </a:solidFill>
                          <a:effectLst/>
                          <a:latin typeface="+mn-lt"/>
                        </a:rPr>
                        <a:t>Number </a:t>
                      </a:r>
                      <a:r>
                        <a:rPr lang="en-US" sz="2400" dirty="0">
                          <a:solidFill>
                            <a:schemeClr val="tx1"/>
                          </a:solidFill>
                          <a:effectLst/>
                          <a:latin typeface="+mn-lt"/>
                        </a:rPr>
                        <a:t>of parent scales to monitor </a:t>
                      </a:r>
                      <a:r>
                        <a:rPr lang="en-US" sz="2400" dirty="0" smtClean="0">
                          <a:solidFill>
                            <a:schemeClr val="tx1"/>
                          </a:solidFill>
                          <a:effectLst/>
                          <a:latin typeface="+mn-lt"/>
                        </a:rPr>
                        <a:t>treatment</a:t>
                      </a:r>
                      <a:endParaRPr lang="en-US" sz="2400" dirty="0">
                        <a:solidFill>
                          <a:schemeClr val="tx1"/>
                        </a:solidFill>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latin typeface="+mn-lt"/>
                        </a:rPr>
                        <a:t>.</a:t>
                      </a:r>
                      <a:r>
                        <a:rPr lang="en-US" sz="2400" dirty="0" smtClean="0">
                          <a:effectLst/>
                          <a:latin typeface="+mn-lt"/>
                        </a:rPr>
                        <a:t>54 </a:t>
                      </a:r>
                      <a:r>
                        <a:rPr lang="en-US" sz="2400" dirty="0">
                          <a:effectLst/>
                          <a:latin typeface="+mn-lt"/>
                        </a:rPr>
                        <a:t>scales</a:t>
                      </a:r>
                    </a:p>
                    <a:p>
                      <a:pPr marL="0" marR="0" algn="ctr">
                        <a:lnSpc>
                          <a:spcPct val="115000"/>
                        </a:lnSpc>
                        <a:spcBef>
                          <a:spcPts val="0"/>
                        </a:spcBef>
                        <a:spcAft>
                          <a:spcPts val="0"/>
                        </a:spcAft>
                      </a:pPr>
                      <a:r>
                        <a:rPr lang="en-US" sz="2400" dirty="0">
                          <a:effectLst/>
                          <a:latin typeface="+mn-lt"/>
                        </a:rPr>
                        <a:t>(.31)</a:t>
                      </a:r>
                      <a:endParaRPr lang="en-US" sz="2400" dirty="0">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smtClean="0">
                          <a:effectLst/>
                          <a:latin typeface="+mn-lt"/>
                        </a:rPr>
                        <a:t>3.04 </a:t>
                      </a:r>
                      <a:r>
                        <a:rPr lang="en-US" sz="2400" dirty="0">
                          <a:effectLst/>
                          <a:latin typeface="+mn-lt"/>
                        </a:rPr>
                        <a:t>scales</a:t>
                      </a:r>
                    </a:p>
                    <a:p>
                      <a:pPr marL="0" marR="0" algn="ctr">
                        <a:lnSpc>
                          <a:spcPct val="115000"/>
                        </a:lnSpc>
                        <a:spcBef>
                          <a:spcPts val="0"/>
                        </a:spcBef>
                        <a:spcAft>
                          <a:spcPts val="0"/>
                        </a:spcAft>
                      </a:pPr>
                      <a:r>
                        <a:rPr lang="en-US" sz="2400" dirty="0">
                          <a:effectLst/>
                          <a:latin typeface="+mn-lt"/>
                        </a:rPr>
                        <a:t>(.</a:t>
                      </a:r>
                      <a:r>
                        <a:rPr lang="en-US" sz="2400" dirty="0" smtClean="0">
                          <a:effectLst/>
                          <a:latin typeface="+mn-lt"/>
                        </a:rPr>
                        <a:t>33)</a:t>
                      </a:r>
                      <a:endParaRPr lang="en-US" sz="2400" dirty="0">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a:effectLst/>
                          <a:latin typeface="+mn-lt"/>
                        </a:rPr>
                        <a:t>&lt;.0001</a:t>
                      </a:r>
                      <a:endParaRPr lang="en-US" sz="2400">
                        <a:effectLst/>
                        <a:latin typeface="+mn-lt"/>
                        <a:ea typeface="Calibri"/>
                        <a:cs typeface="Times New Roman"/>
                      </a:endParaRPr>
                    </a:p>
                  </a:txBody>
                  <a:tcPr marL="68580" marR="68580" marT="0" marB="0"/>
                </a:tc>
                <a:extLst>
                  <a:ext uri="{0D108BD9-81ED-4DB2-BD59-A6C34878D82A}">
                    <a16:rowId xmlns:a16="http://schemas.microsoft.com/office/drawing/2014/main" xmlns="" val="10001"/>
                  </a:ext>
                </a:extLst>
              </a:tr>
              <a:tr h="1243832">
                <a:tc>
                  <a:txBody>
                    <a:bodyPr/>
                    <a:lstStyle/>
                    <a:p>
                      <a:pPr marL="0" marR="0">
                        <a:lnSpc>
                          <a:spcPct val="115000"/>
                        </a:lnSpc>
                        <a:spcBef>
                          <a:spcPts val="0"/>
                        </a:spcBef>
                        <a:spcAft>
                          <a:spcPts val="0"/>
                        </a:spcAft>
                      </a:pPr>
                      <a:r>
                        <a:rPr lang="en-US" sz="2400" dirty="0" smtClean="0">
                          <a:solidFill>
                            <a:schemeClr val="tx1"/>
                          </a:solidFill>
                          <a:effectLst/>
                          <a:latin typeface="+mn-lt"/>
                        </a:rPr>
                        <a:t>Number </a:t>
                      </a:r>
                      <a:r>
                        <a:rPr lang="en-US" sz="2400" dirty="0">
                          <a:solidFill>
                            <a:schemeClr val="tx1"/>
                          </a:solidFill>
                          <a:effectLst/>
                          <a:latin typeface="+mn-lt"/>
                        </a:rPr>
                        <a:t>of teacher scales to monitor treatment in first year</a:t>
                      </a:r>
                      <a:endParaRPr lang="en-US" sz="2400" dirty="0">
                        <a:solidFill>
                          <a:schemeClr val="tx1"/>
                        </a:solidFill>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latin typeface="+mn-lt"/>
                        </a:rPr>
                        <a:t>.26 scales</a:t>
                      </a:r>
                    </a:p>
                    <a:p>
                      <a:pPr marL="0" marR="0" algn="ctr">
                        <a:lnSpc>
                          <a:spcPct val="115000"/>
                        </a:lnSpc>
                        <a:spcBef>
                          <a:spcPts val="0"/>
                        </a:spcBef>
                        <a:spcAft>
                          <a:spcPts val="0"/>
                        </a:spcAft>
                      </a:pPr>
                      <a:r>
                        <a:rPr lang="en-US" sz="2400" dirty="0">
                          <a:effectLst/>
                          <a:latin typeface="+mn-lt"/>
                        </a:rPr>
                        <a:t>(.34)</a:t>
                      </a:r>
                      <a:endParaRPr lang="en-US" sz="2400" dirty="0">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a:effectLst/>
                          <a:latin typeface="+mn-lt"/>
                        </a:rPr>
                        <a:t>2.83 scales</a:t>
                      </a:r>
                    </a:p>
                    <a:p>
                      <a:pPr marL="0" marR="0" algn="ctr">
                        <a:lnSpc>
                          <a:spcPct val="115000"/>
                        </a:lnSpc>
                        <a:spcBef>
                          <a:spcPts val="0"/>
                        </a:spcBef>
                        <a:spcAft>
                          <a:spcPts val="0"/>
                        </a:spcAft>
                      </a:pPr>
                      <a:r>
                        <a:rPr lang="en-US" sz="2400">
                          <a:effectLst/>
                          <a:latin typeface="+mn-lt"/>
                        </a:rPr>
                        <a:t>(.36)</a:t>
                      </a:r>
                      <a:endParaRPr lang="en-US" sz="2400">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dirty="0">
                          <a:effectLst/>
                          <a:latin typeface="+mn-lt"/>
                        </a:rPr>
                        <a:t>&lt;.0001</a:t>
                      </a:r>
                      <a:endParaRPr lang="en-US" sz="2400" dirty="0">
                        <a:effectLst/>
                        <a:latin typeface="+mn-lt"/>
                        <a:ea typeface="Calibri"/>
                        <a:cs typeface="Times New Roman"/>
                      </a:endParaRPr>
                    </a:p>
                  </a:txBody>
                  <a:tcPr marL="68580" marR="68580" marT="0" marB="0"/>
                </a:tc>
                <a:extLst>
                  <a:ext uri="{0D108BD9-81ED-4DB2-BD59-A6C34878D82A}">
                    <a16:rowId xmlns:a16="http://schemas.microsoft.com/office/drawing/2014/main" xmlns="" val="10002"/>
                  </a:ext>
                </a:extLst>
              </a:tr>
            </a:tbl>
          </a:graphicData>
        </a:graphic>
      </p:graphicFrame>
      <p:sp>
        <p:nvSpPr>
          <p:cNvPr id="24578" name="Title 1"/>
          <p:cNvSpPr>
            <a:spLocks noGrp="1"/>
          </p:cNvSpPr>
          <p:nvPr>
            <p:ph type="title"/>
          </p:nvPr>
        </p:nvSpPr>
        <p:spPr/>
        <p:txBody>
          <a:bodyPr rtlCol="0">
            <a:noAutofit/>
          </a:bodyPr>
          <a:lstStyle/>
          <a:p>
            <a:pPr eaLnBrk="1" fontAlgn="auto" hangingPunct="1">
              <a:spcAft>
                <a:spcPts val="0"/>
              </a:spcAft>
              <a:defRPr/>
            </a:pPr>
            <a:r>
              <a:rPr lang="en-US" altLang="en-US" sz="4000" dirty="0" smtClean="0">
                <a:latin typeface="+mn-lt"/>
              </a:rPr>
              <a:t>ADHD </a:t>
            </a:r>
            <a:r>
              <a:rPr lang="en-US" altLang="en-US" sz="4000" dirty="0">
                <a:latin typeface="+mn-lt"/>
              </a:rPr>
              <a:t>rating scale collection</a:t>
            </a:r>
            <a:r>
              <a:rPr lang="en-US" altLang="en-US" sz="4000" dirty="0">
                <a:latin typeface="+mn-lt"/>
                <a:ea typeface="Calibri" panose="020F0502020204030204" pitchFamily="34" charset="0"/>
                <a:cs typeface="Times New Roman" panose="02020603050405020304" pitchFamily="18" charset="0"/>
              </a:rPr>
              <a:t/>
            </a:r>
            <a:br>
              <a:rPr lang="en-US" altLang="en-US" sz="4000" dirty="0">
                <a:latin typeface="+mn-lt"/>
                <a:ea typeface="Calibri" panose="020F0502020204030204" pitchFamily="34" charset="0"/>
                <a:cs typeface="Times New Roman" panose="02020603050405020304" pitchFamily="18" charset="0"/>
              </a:rPr>
            </a:br>
            <a:r>
              <a:rPr lang="en-US" altLang="en-US" sz="4000" dirty="0">
                <a:latin typeface="+mn-lt"/>
              </a:rPr>
              <a:t>for those treated with medication</a:t>
            </a:r>
          </a:p>
        </p:txBody>
      </p:sp>
      <p:pic>
        <p:nvPicPr>
          <p:cNvPr id="54302" name="Picture 4" descr="1LineAAPLogoPo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915400" y="6088063"/>
            <a:ext cx="29273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707605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itle 1"/>
          <p:cNvSpPr>
            <a:spLocks noGrp="1"/>
          </p:cNvSpPr>
          <p:nvPr>
            <p:ph type="title"/>
          </p:nvPr>
        </p:nvSpPr>
        <p:spPr>
          <a:xfrm>
            <a:off x="718318" y="2509866"/>
            <a:ext cx="2818702" cy="1325563"/>
          </a:xfrm>
        </p:spPr>
        <p:txBody>
          <a:bodyPr>
            <a:normAutofit fontScale="90000"/>
          </a:bodyPr>
          <a:lstStyle/>
          <a:p>
            <a:pPr eaLnBrk="1" hangingPunct="1"/>
            <a:r>
              <a:rPr lang="en-US" altLang="en-US" sz="4000" dirty="0" smtClean="0"/>
              <a:t>Parent-rated ADHD Symptom Reduction for Children Taking Medication</a:t>
            </a:r>
          </a:p>
        </p:txBody>
      </p:sp>
      <p:sp>
        <p:nvSpPr>
          <p:cNvPr id="55299" name="TextBox 1"/>
          <p:cNvSpPr txBox="1">
            <a:spLocks noChangeArrowheads="1"/>
          </p:cNvSpPr>
          <p:nvPr/>
        </p:nvSpPr>
        <p:spPr bwMode="auto">
          <a:xfrm>
            <a:off x="8728321" y="2108201"/>
            <a:ext cx="337994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en-US" dirty="0" smtClean="0">
                <a:latin typeface="+mn-lt"/>
              </a:rPr>
              <a:t>Control pre-post change:           -</a:t>
            </a:r>
            <a:r>
              <a:rPr lang="en-US" altLang="en-US" b="1" dirty="0" smtClean="0">
                <a:latin typeface="+mn-lt"/>
              </a:rPr>
              <a:t>10.2</a:t>
            </a:r>
            <a:r>
              <a:rPr lang="en-US" altLang="en-US" dirty="0" smtClean="0">
                <a:latin typeface="+mn-lt"/>
              </a:rPr>
              <a:t> </a:t>
            </a:r>
          </a:p>
          <a:p>
            <a:pPr eaLnBrk="1" hangingPunct="1">
              <a:defRPr/>
            </a:pPr>
            <a:r>
              <a:rPr lang="en-US" altLang="en-US" dirty="0" smtClean="0">
                <a:latin typeface="+mn-lt"/>
              </a:rPr>
              <a:t>Intervention pre-post change:  -</a:t>
            </a:r>
            <a:r>
              <a:rPr lang="en-US" altLang="en-US" b="1" dirty="0" smtClean="0">
                <a:latin typeface="+mn-lt"/>
              </a:rPr>
              <a:t>13.2</a:t>
            </a:r>
          </a:p>
        </p:txBody>
      </p:sp>
      <p:sp>
        <p:nvSpPr>
          <p:cNvPr id="55300" name="TextBox 2"/>
          <p:cNvSpPr txBox="1">
            <a:spLocks noChangeArrowheads="1"/>
          </p:cNvSpPr>
          <p:nvPr/>
        </p:nvSpPr>
        <p:spPr bwMode="auto">
          <a:xfrm>
            <a:off x="8728321" y="3835429"/>
            <a:ext cx="2438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en-US" dirty="0" smtClean="0">
                <a:latin typeface="+mn-lt"/>
              </a:rPr>
              <a:t>Group effect: p&lt;.05</a:t>
            </a:r>
          </a:p>
        </p:txBody>
      </p:sp>
      <p:pic>
        <p:nvPicPr>
          <p:cNvPr id="55302" name="Picture 6"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915400" y="6088063"/>
            <a:ext cx="29273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45886" y="0"/>
            <a:ext cx="5083767" cy="66765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94522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Content Placeholder 2"/>
          <p:cNvSpPr>
            <a:spLocks noGrp="1"/>
          </p:cNvSpPr>
          <p:nvPr>
            <p:ph idx="1"/>
          </p:nvPr>
        </p:nvSpPr>
        <p:spPr/>
        <p:txBody>
          <a:bodyPr/>
          <a:lstStyle/>
          <a:p>
            <a:pPr eaLnBrk="1" hangingPunct="1"/>
            <a:r>
              <a:rPr lang="en-US" altLang="en-US" sz="2400" smtClean="0"/>
              <a:t>Overall, my level of satisfaction with the ADHD collaborative is:</a:t>
            </a:r>
          </a:p>
          <a:p>
            <a:pPr eaLnBrk="1" hangingPunct="1"/>
            <a:endParaRPr lang="en-US" altLang="en-US" smtClean="0"/>
          </a:p>
        </p:txBody>
      </p:sp>
      <p:sp>
        <p:nvSpPr>
          <p:cNvPr id="57347" name="Title 1"/>
          <p:cNvSpPr>
            <a:spLocks noGrp="1"/>
          </p:cNvSpPr>
          <p:nvPr>
            <p:ph type="title"/>
          </p:nvPr>
        </p:nvSpPr>
        <p:spPr/>
        <p:txBody>
          <a:bodyPr/>
          <a:lstStyle/>
          <a:p>
            <a:pPr eaLnBrk="1" hangingPunct="1"/>
            <a:r>
              <a:rPr lang="en-US" altLang="en-US" sz="4000" smtClean="0"/>
              <a:t>Pediatrician Satisfaction</a:t>
            </a:r>
          </a:p>
        </p:txBody>
      </p:sp>
      <p:graphicFrame>
        <p:nvGraphicFramePr>
          <p:cNvPr id="6" name="Table 5"/>
          <p:cNvGraphicFramePr>
            <a:graphicFrameLocks noGrp="1"/>
          </p:cNvGraphicFramePr>
          <p:nvPr/>
        </p:nvGraphicFramePr>
        <p:xfrm>
          <a:off x="914400" y="2438400"/>
          <a:ext cx="9296400" cy="3513139"/>
        </p:xfrm>
        <a:graphic>
          <a:graphicData uri="http://schemas.openxmlformats.org/drawingml/2006/table">
            <a:tbl>
              <a:tblPr firstRow="1" firstCol="1" bandRow="1">
                <a:tableStyleId>{5C22544A-7EE6-4342-B048-85BDC9FD1C3A}</a:tableStyleId>
              </a:tblPr>
              <a:tblGrid>
                <a:gridCol w="4648200">
                  <a:extLst>
                    <a:ext uri="{9D8B030D-6E8A-4147-A177-3AD203B41FA5}">
                      <a16:colId xmlns:a16="http://schemas.microsoft.com/office/drawing/2014/main" xmlns="" val="20000"/>
                    </a:ext>
                  </a:extLst>
                </a:gridCol>
                <a:gridCol w="4648200">
                  <a:extLst>
                    <a:ext uri="{9D8B030D-6E8A-4147-A177-3AD203B41FA5}">
                      <a16:colId xmlns:a16="http://schemas.microsoft.com/office/drawing/2014/main" xmlns="" val="20001"/>
                    </a:ext>
                  </a:extLst>
                </a:gridCol>
              </a:tblGrid>
              <a:tr h="555519">
                <a:tc>
                  <a:txBody>
                    <a:bodyPr/>
                    <a:lstStyle/>
                    <a:p>
                      <a:pPr marL="0" marR="0" algn="ctr">
                        <a:lnSpc>
                          <a:spcPct val="115000"/>
                        </a:lnSpc>
                        <a:spcBef>
                          <a:spcPts val="0"/>
                        </a:spcBef>
                        <a:spcAft>
                          <a:spcPts val="0"/>
                        </a:spcAft>
                      </a:pPr>
                      <a:endParaRPr lang="en-US" sz="2000" dirty="0">
                        <a:effectLst/>
                        <a:latin typeface="+mn-lt"/>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dirty="0">
                          <a:solidFill>
                            <a:schemeClr val="tx1"/>
                          </a:solidFill>
                          <a:effectLst/>
                          <a:latin typeface="+mn-lt"/>
                        </a:rPr>
                        <a:t>Frequency</a:t>
                      </a:r>
                      <a:endParaRPr lang="en-US" sz="2000" dirty="0">
                        <a:solidFill>
                          <a:schemeClr val="tx1"/>
                        </a:solidFill>
                        <a:effectLst/>
                        <a:latin typeface="+mn-lt"/>
                        <a:ea typeface="Calibri"/>
                        <a:cs typeface="Times New Roman"/>
                      </a:endParaRPr>
                    </a:p>
                  </a:txBody>
                  <a:tcPr marL="68580" marR="68580" marT="0" marB="0" anchor="b"/>
                </a:tc>
                <a:extLst>
                  <a:ext uri="{0D108BD9-81ED-4DB2-BD59-A6C34878D82A}">
                    <a16:rowId xmlns:a16="http://schemas.microsoft.com/office/drawing/2014/main" xmlns="" val="10000"/>
                  </a:ext>
                </a:extLst>
              </a:tr>
              <a:tr h="529064">
                <a:tc>
                  <a:txBody>
                    <a:bodyPr/>
                    <a:lstStyle/>
                    <a:p>
                      <a:pPr marL="0" marR="0">
                        <a:lnSpc>
                          <a:spcPct val="115000"/>
                        </a:lnSpc>
                        <a:spcBef>
                          <a:spcPts val="0"/>
                        </a:spcBef>
                        <a:spcAft>
                          <a:spcPts val="0"/>
                        </a:spcAft>
                      </a:pPr>
                      <a:r>
                        <a:rPr lang="en-US" sz="2400" dirty="0" smtClean="0">
                          <a:solidFill>
                            <a:srgbClr val="000000"/>
                          </a:solidFill>
                          <a:effectLst/>
                          <a:latin typeface="+mn-lt"/>
                          <a:ea typeface="Times New Roman"/>
                          <a:cs typeface="Times New Roman"/>
                        </a:rPr>
                        <a:t>Very </a:t>
                      </a:r>
                      <a:r>
                        <a:rPr lang="en-US" sz="2400" dirty="0">
                          <a:solidFill>
                            <a:srgbClr val="000000"/>
                          </a:solidFill>
                          <a:effectLst/>
                          <a:latin typeface="+mn-lt"/>
                          <a:ea typeface="Times New Roman"/>
                          <a:cs typeface="Times New Roman"/>
                        </a:rPr>
                        <a:t>dissatisfied</a:t>
                      </a:r>
                      <a:endParaRPr lang="en-US" sz="2400" dirty="0">
                        <a:effectLst/>
                        <a:latin typeface="+mn-lt"/>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800">
                          <a:solidFill>
                            <a:srgbClr val="000000"/>
                          </a:solidFill>
                          <a:effectLst/>
                          <a:latin typeface="+mn-lt"/>
                          <a:ea typeface="Times New Roman"/>
                          <a:cs typeface="Times New Roman"/>
                        </a:rPr>
                        <a:t>2</a:t>
                      </a:r>
                      <a:endParaRPr lang="en-US" sz="2800">
                        <a:effectLst/>
                        <a:latin typeface="+mn-lt"/>
                        <a:ea typeface="Calibri"/>
                        <a:cs typeface="Times New Roman"/>
                      </a:endParaRPr>
                    </a:p>
                  </a:txBody>
                  <a:tcPr marL="68580" marR="68580" marT="0" marB="0" anchor="b"/>
                </a:tc>
                <a:extLst>
                  <a:ext uri="{0D108BD9-81ED-4DB2-BD59-A6C34878D82A}">
                    <a16:rowId xmlns:a16="http://schemas.microsoft.com/office/drawing/2014/main" xmlns="" val="10001"/>
                  </a:ext>
                </a:extLst>
              </a:tr>
              <a:tr h="529064">
                <a:tc>
                  <a:txBody>
                    <a:bodyPr/>
                    <a:lstStyle/>
                    <a:p>
                      <a:pPr marL="0" marR="0">
                        <a:lnSpc>
                          <a:spcPct val="115000"/>
                        </a:lnSpc>
                        <a:spcBef>
                          <a:spcPts val="0"/>
                        </a:spcBef>
                        <a:spcAft>
                          <a:spcPts val="0"/>
                        </a:spcAft>
                      </a:pPr>
                      <a:r>
                        <a:rPr lang="en-US" sz="2400" dirty="0" smtClean="0">
                          <a:solidFill>
                            <a:srgbClr val="000000"/>
                          </a:solidFill>
                          <a:effectLst/>
                          <a:latin typeface="+mn-lt"/>
                          <a:ea typeface="Times New Roman"/>
                          <a:cs typeface="Times New Roman"/>
                        </a:rPr>
                        <a:t>Dissatisfied</a:t>
                      </a:r>
                      <a:endParaRPr lang="en-US" sz="2400" dirty="0">
                        <a:effectLst/>
                        <a:latin typeface="+mn-lt"/>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800">
                          <a:solidFill>
                            <a:srgbClr val="000000"/>
                          </a:solidFill>
                          <a:effectLst/>
                          <a:latin typeface="+mn-lt"/>
                          <a:ea typeface="Times New Roman"/>
                          <a:cs typeface="Times New Roman"/>
                        </a:rPr>
                        <a:t>7</a:t>
                      </a:r>
                      <a:endParaRPr lang="en-US" sz="2800">
                        <a:effectLst/>
                        <a:latin typeface="+mn-lt"/>
                        <a:ea typeface="Calibri"/>
                        <a:cs typeface="Times New Roman"/>
                      </a:endParaRPr>
                    </a:p>
                  </a:txBody>
                  <a:tcPr marL="68580" marR="68580" marT="0" marB="0" anchor="b"/>
                </a:tc>
                <a:extLst>
                  <a:ext uri="{0D108BD9-81ED-4DB2-BD59-A6C34878D82A}">
                    <a16:rowId xmlns:a16="http://schemas.microsoft.com/office/drawing/2014/main" xmlns="" val="10002"/>
                  </a:ext>
                </a:extLst>
              </a:tr>
              <a:tr h="841364">
                <a:tc>
                  <a:txBody>
                    <a:bodyPr/>
                    <a:lstStyle/>
                    <a:p>
                      <a:pPr marL="0" marR="0">
                        <a:lnSpc>
                          <a:spcPct val="115000"/>
                        </a:lnSpc>
                        <a:spcBef>
                          <a:spcPts val="0"/>
                        </a:spcBef>
                        <a:spcAft>
                          <a:spcPts val="0"/>
                        </a:spcAft>
                      </a:pPr>
                      <a:r>
                        <a:rPr lang="en-US" sz="2400" dirty="0" smtClean="0">
                          <a:solidFill>
                            <a:srgbClr val="000000"/>
                          </a:solidFill>
                          <a:effectLst/>
                          <a:latin typeface="+mn-lt"/>
                          <a:ea typeface="Times New Roman"/>
                          <a:cs typeface="Times New Roman"/>
                        </a:rPr>
                        <a:t>Neither </a:t>
                      </a:r>
                      <a:r>
                        <a:rPr lang="en-US" sz="2400" dirty="0">
                          <a:solidFill>
                            <a:srgbClr val="000000"/>
                          </a:solidFill>
                          <a:effectLst/>
                          <a:latin typeface="+mn-lt"/>
                          <a:ea typeface="Times New Roman"/>
                          <a:cs typeface="Times New Roman"/>
                        </a:rPr>
                        <a:t>satisfied nor dissatisfied</a:t>
                      </a:r>
                      <a:endParaRPr lang="en-US" sz="2400" dirty="0">
                        <a:effectLst/>
                        <a:latin typeface="+mn-lt"/>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800">
                          <a:solidFill>
                            <a:srgbClr val="000000"/>
                          </a:solidFill>
                          <a:effectLst/>
                          <a:latin typeface="+mn-lt"/>
                          <a:ea typeface="Times New Roman"/>
                          <a:cs typeface="Times New Roman"/>
                        </a:rPr>
                        <a:t>20</a:t>
                      </a:r>
                      <a:endParaRPr lang="en-US" sz="2800">
                        <a:effectLst/>
                        <a:latin typeface="+mn-lt"/>
                        <a:ea typeface="Calibri"/>
                        <a:cs typeface="Times New Roman"/>
                      </a:endParaRPr>
                    </a:p>
                  </a:txBody>
                  <a:tcPr marL="68580" marR="68580" marT="0" marB="0" anchor="b"/>
                </a:tc>
                <a:extLst>
                  <a:ext uri="{0D108BD9-81ED-4DB2-BD59-A6C34878D82A}">
                    <a16:rowId xmlns:a16="http://schemas.microsoft.com/office/drawing/2014/main" xmlns="" val="10003"/>
                  </a:ext>
                </a:extLst>
              </a:tr>
              <a:tr h="529064">
                <a:tc>
                  <a:txBody>
                    <a:bodyPr/>
                    <a:lstStyle/>
                    <a:p>
                      <a:pPr marL="0" marR="0">
                        <a:lnSpc>
                          <a:spcPct val="115000"/>
                        </a:lnSpc>
                        <a:spcBef>
                          <a:spcPts val="0"/>
                        </a:spcBef>
                        <a:spcAft>
                          <a:spcPts val="0"/>
                        </a:spcAft>
                      </a:pPr>
                      <a:r>
                        <a:rPr lang="en-US" sz="2400" dirty="0" smtClean="0">
                          <a:solidFill>
                            <a:srgbClr val="000000"/>
                          </a:solidFill>
                          <a:effectLst/>
                          <a:latin typeface="+mn-lt"/>
                          <a:ea typeface="Times New Roman"/>
                          <a:cs typeface="Times New Roman"/>
                        </a:rPr>
                        <a:t>Satisfied</a:t>
                      </a:r>
                      <a:endParaRPr lang="en-US" sz="2400" dirty="0">
                        <a:effectLst/>
                        <a:latin typeface="+mn-lt"/>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800">
                          <a:solidFill>
                            <a:srgbClr val="000000"/>
                          </a:solidFill>
                          <a:effectLst/>
                          <a:latin typeface="+mn-lt"/>
                          <a:ea typeface="Times New Roman"/>
                          <a:cs typeface="Times New Roman"/>
                        </a:rPr>
                        <a:t>41</a:t>
                      </a:r>
                      <a:endParaRPr lang="en-US" sz="2800">
                        <a:effectLst/>
                        <a:latin typeface="+mn-lt"/>
                        <a:ea typeface="Calibri"/>
                        <a:cs typeface="Times New Roman"/>
                      </a:endParaRPr>
                    </a:p>
                  </a:txBody>
                  <a:tcPr marL="68580" marR="68580" marT="0" marB="0" anchor="b"/>
                </a:tc>
                <a:extLst>
                  <a:ext uri="{0D108BD9-81ED-4DB2-BD59-A6C34878D82A}">
                    <a16:rowId xmlns:a16="http://schemas.microsoft.com/office/drawing/2014/main" xmlns="" val="10004"/>
                  </a:ext>
                </a:extLst>
              </a:tr>
              <a:tr h="529064">
                <a:tc>
                  <a:txBody>
                    <a:bodyPr/>
                    <a:lstStyle/>
                    <a:p>
                      <a:pPr marL="0" marR="0">
                        <a:lnSpc>
                          <a:spcPct val="115000"/>
                        </a:lnSpc>
                        <a:spcBef>
                          <a:spcPts val="0"/>
                        </a:spcBef>
                        <a:spcAft>
                          <a:spcPts val="0"/>
                        </a:spcAft>
                      </a:pPr>
                      <a:r>
                        <a:rPr lang="en-US" sz="2400" dirty="0" smtClean="0">
                          <a:solidFill>
                            <a:srgbClr val="000000"/>
                          </a:solidFill>
                          <a:effectLst/>
                          <a:latin typeface="+mn-lt"/>
                          <a:ea typeface="Times New Roman"/>
                          <a:cs typeface="Times New Roman"/>
                        </a:rPr>
                        <a:t>Very </a:t>
                      </a:r>
                      <a:r>
                        <a:rPr lang="en-US" sz="2400" dirty="0">
                          <a:solidFill>
                            <a:srgbClr val="000000"/>
                          </a:solidFill>
                          <a:effectLst/>
                          <a:latin typeface="+mn-lt"/>
                          <a:ea typeface="Times New Roman"/>
                          <a:cs typeface="Times New Roman"/>
                        </a:rPr>
                        <a:t>satisfied</a:t>
                      </a:r>
                      <a:endParaRPr lang="en-US" sz="2400" dirty="0">
                        <a:effectLst/>
                        <a:latin typeface="+mn-lt"/>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2800" dirty="0">
                          <a:solidFill>
                            <a:srgbClr val="000000"/>
                          </a:solidFill>
                          <a:effectLst/>
                          <a:latin typeface="+mn-lt"/>
                          <a:ea typeface="Times New Roman"/>
                          <a:cs typeface="Times New Roman"/>
                        </a:rPr>
                        <a:t>19</a:t>
                      </a:r>
                      <a:endParaRPr lang="en-US" sz="2800" dirty="0">
                        <a:effectLst/>
                        <a:latin typeface="+mn-lt"/>
                        <a:ea typeface="Calibri"/>
                        <a:cs typeface="Times New Roman"/>
                      </a:endParaRPr>
                    </a:p>
                  </a:txBody>
                  <a:tcPr marL="68580" marR="68580" marT="0" marB="0" anchor="b"/>
                </a:tc>
                <a:extLst>
                  <a:ext uri="{0D108BD9-81ED-4DB2-BD59-A6C34878D82A}">
                    <a16:rowId xmlns:a16="http://schemas.microsoft.com/office/drawing/2014/main" xmlns="" val="10005"/>
                  </a:ext>
                </a:extLst>
              </a:tr>
            </a:tbl>
          </a:graphicData>
        </a:graphic>
      </p:graphicFrame>
      <p:sp>
        <p:nvSpPr>
          <p:cNvPr id="57371" name="Rectangle 2"/>
          <p:cNvSpPr>
            <a:spLocks noChangeArrowheads="1"/>
          </p:cNvSpPr>
          <p:nvPr/>
        </p:nvSpPr>
        <p:spPr bwMode="auto">
          <a:xfrm>
            <a:off x="4821238" y="3325813"/>
            <a:ext cx="184150"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pic>
        <p:nvPicPr>
          <p:cNvPr id="57372" name="Picture 6" descr="1LineAAPLogoPo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915400" y="6088063"/>
            <a:ext cx="29273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747700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7341" y="2158766"/>
            <a:ext cx="1817318" cy="2540468"/>
          </a:xfrm>
        </p:spPr>
        <p:txBody>
          <a:bodyPr>
            <a:normAutofit lnSpcReduction="10000"/>
          </a:bodyPr>
          <a:lstStyle/>
          <a:p>
            <a:pPr marL="0" indent="0">
              <a:buNone/>
            </a:pPr>
            <a:r>
              <a:rPr lang="en-US" sz="20000" dirty="0" smtClean="0"/>
              <a:t>?</a:t>
            </a:r>
            <a:endParaRPr lang="en-US" sz="20000" dirty="0"/>
          </a:p>
        </p:txBody>
      </p:sp>
      <p:pic>
        <p:nvPicPr>
          <p:cNvPr id="6146" name="Picture 2" descr="http://usatrancemovement.com/home/wp-content/uploads/2015/01/QuestionMar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50682" y="313174"/>
            <a:ext cx="5690856" cy="62082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21069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46741617"/>
              </p:ext>
            </p:extLst>
          </p:nvPr>
        </p:nvGraphicFramePr>
        <p:xfrm>
          <a:off x="845288" y="835442"/>
          <a:ext cx="11346712"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38200" y="-70295"/>
            <a:ext cx="10515600" cy="1325563"/>
          </a:xfrm>
        </p:spPr>
        <p:txBody>
          <a:bodyPr/>
          <a:lstStyle/>
          <a:p>
            <a:r>
              <a:rPr lang="en-US" dirty="0" smtClean="0"/>
              <a:t>CQN ADHD Care Timeline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1000956731"/>
              </p:ext>
            </p:extLst>
          </p:nvPr>
        </p:nvGraphicFramePr>
        <p:xfrm>
          <a:off x="838200" y="2526456"/>
          <a:ext cx="11224364" cy="3931920"/>
        </p:xfrm>
        <a:graphic>
          <a:graphicData uri="http://schemas.openxmlformats.org/drawingml/2006/table">
            <a:tbl>
              <a:tblPr firstRow="1" bandRow="1">
                <a:tableStyleId>{5C22544A-7EE6-4342-B048-85BDC9FD1C3A}</a:tableStyleId>
              </a:tblPr>
              <a:tblGrid>
                <a:gridCol w="2616568">
                  <a:extLst>
                    <a:ext uri="{9D8B030D-6E8A-4147-A177-3AD203B41FA5}">
                      <a16:colId xmlns:a16="http://schemas.microsoft.com/office/drawing/2014/main" xmlns="" val="20000"/>
                    </a:ext>
                  </a:extLst>
                </a:gridCol>
                <a:gridCol w="2746918">
                  <a:extLst>
                    <a:ext uri="{9D8B030D-6E8A-4147-A177-3AD203B41FA5}">
                      <a16:colId xmlns:a16="http://schemas.microsoft.com/office/drawing/2014/main" xmlns="" val="20001"/>
                    </a:ext>
                  </a:extLst>
                </a:gridCol>
                <a:gridCol w="2817957">
                  <a:extLst>
                    <a:ext uri="{9D8B030D-6E8A-4147-A177-3AD203B41FA5}">
                      <a16:colId xmlns:a16="http://schemas.microsoft.com/office/drawing/2014/main" xmlns="" val="20002"/>
                    </a:ext>
                  </a:extLst>
                </a:gridCol>
                <a:gridCol w="3042921">
                  <a:extLst>
                    <a:ext uri="{9D8B030D-6E8A-4147-A177-3AD203B41FA5}">
                      <a16:colId xmlns:a16="http://schemas.microsoft.com/office/drawing/2014/main" xmlns="" val="20003"/>
                    </a:ext>
                  </a:extLst>
                </a:gridCol>
              </a:tblGrid>
              <a:tr h="10339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tx1"/>
                          </a:solidFill>
                          <a:latin typeface="+mn-lt"/>
                          <a:ea typeface="+mn-ea"/>
                          <a:cs typeface="+mn-cs"/>
                        </a:rPr>
                        <a:t>Use Vanderbilt to assess for ADHD</a:t>
                      </a:r>
                      <a:endParaRPr lang="en-US" sz="2000" b="0" kern="1200" baseline="0" dirty="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tx1"/>
                          </a:solidFill>
                          <a:latin typeface="+mn-lt"/>
                          <a:ea typeface="+mn-ea"/>
                          <a:cs typeface="+mn-cs"/>
                        </a:rPr>
                        <a:t>Have conversation about ADHD diagnosis &amp; provide ADHD brochure</a:t>
                      </a:r>
                      <a:endParaRPr lang="en-US" sz="2000" b="0" kern="1200" baseline="0" dirty="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kern="1200" baseline="0" dirty="0" smtClean="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kern="1200" baseline="0" dirty="0" smtClean="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868251">
                <a:tc>
                  <a:txBody>
                    <a:bodyPr/>
                    <a:lstStyle/>
                    <a:p>
                      <a:pPr algn="ct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Prescribe </a:t>
                      </a:r>
                      <a:r>
                        <a:rPr lang="en-US" sz="2000" baseline="0" dirty="0" smtClean="0">
                          <a:solidFill>
                            <a:schemeClr val="tx1"/>
                          </a:solidFill>
                        </a:rPr>
                        <a:t>ADHD medication</a:t>
                      </a:r>
                      <a:endParaRPr lang="en-US" sz="2000" dirty="0" smtClean="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smtClean="0">
                          <a:solidFill>
                            <a:schemeClr val="tx1"/>
                          </a:solidFill>
                        </a:rPr>
                        <a:t>Immediately (&lt;2</a:t>
                      </a:r>
                      <a:r>
                        <a:rPr lang="en-US" sz="2000" baseline="0" dirty="0" smtClean="0">
                          <a:solidFill>
                            <a:schemeClr val="tx1"/>
                          </a:solidFill>
                        </a:rPr>
                        <a:t> weeks) </a:t>
                      </a:r>
                      <a:r>
                        <a:rPr lang="en-US" sz="2000" dirty="0" smtClean="0">
                          <a:solidFill>
                            <a:schemeClr val="tx1"/>
                          </a:solidFill>
                        </a:rPr>
                        <a:t>assess</a:t>
                      </a:r>
                      <a:r>
                        <a:rPr lang="en-US" sz="2000" baseline="0" dirty="0" smtClean="0">
                          <a:solidFill>
                            <a:schemeClr val="tx1"/>
                          </a:solidFill>
                        </a:rPr>
                        <a:t> effectiveness and side effects using ratings</a:t>
                      </a: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tx1"/>
                          </a:solidFill>
                          <a:latin typeface="+mn-lt"/>
                          <a:ea typeface="+mn-ea"/>
                          <a:cs typeface="+mn-cs"/>
                        </a:rPr>
                        <a:t>Periodically assess progress using ratings</a:t>
                      </a: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883614">
                <a:tc>
                  <a:txBody>
                    <a:bodyPr/>
                    <a:lstStyle/>
                    <a:p>
                      <a:pPr algn="ct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Prescribe </a:t>
                      </a:r>
                      <a:r>
                        <a:rPr lang="en-US" sz="2000" baseline="0" dirty="0" smtClean="0">
                          <a:solidFill>
                            <a:schemeClr val="tx1"/>
                          </a:solidFill>
                        </a:rPr>
                        <a:t>Behavior Therapy</a:t>
                      </a:r>
                      <a:endParaRPr lang="en-US" sz="20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2509544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975207000"/>
              </p:ext>
            </p:extLst>
          </p:nvPr>
        </p:nvGraphicFramePr>
        <p:xfrm>
          <a:off x="845288" y="835442"/>
          <a:ext cx="11346712"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38200" y="-70295"/>
            <a:ext cx="10515600" cy="1325563"/>
          </a:xfrm>
        </p:spPr>
        <p:txBody>
          <a:bodyPr/>
          <a:lstStyle/>
          <a:p>
            <a:r>
              <a:rPr lang="en-US" dirty="0" smtClean="0"/>
              <a:t>CQN ADHD Care Timeline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3229639083"/>
              </p:ext>
            </p:extLst>
          </p:nvPr>
        </p:nvGraphicFramePr>
        <p:xfrm>
          <a:off x="838200" y="2526456"/>
          <a:ext cx="11224364" cy="3931920"/>
        </p:xfrm>
        <a:graphic>
          <a:graphicData uri="http://schemas.openxmlformats.org/drawingml/2006/table">
            <a:tbl>
              <a:tblPr firstRow="1" bandRow="1">
                <a:tableStyleId>{5C22544A-7EE6-4342-B048-85BDC9FD1C3A}</a:tableStyleId>
              </a:tblPr>
              <a:tblGrid>
                <a:gridCol w="2616568">
                  <a:extLst>
                    <a:ext uri="{9D8B030D-6E8A-4147-A177-3AD203B41FA5}">
                      <a16:colId xmlns:a16="http://schemas.microsoft.com/office/drawing/2014/main" xmlns="" val="20000"/>
                    </a:ext>
                  </a:extLst>
                </a:gridCol>
                <a:gridCol w="2746918">
                  <a:extLst>
                    <a:ext uri="{9D8B030D-6E8A-4147-A177-3AD203B41FA5}">
                      <a16:colId xmlns:a16="http://schemas.microsoft.com/office/drawing/2014/main" xmlns="" val="20001"/>
                    </a:ext>
                  </a:extLst>
                </a:gridCol>
                <a:gridCol w="2817957">
                  <a:extLst>
                    <a:ext uri="{9D8B030D-6E8A-4147-A177-3AD203B41FA5}">
                      <a16:colId xmlns:a16="http://schemas.microsoft.com/office/drawing/2014/main" xmlns="" val="20002"/>
                    </a:ext>
                  </a:extLst>
                </a:gridCol>
                <a:gridCol w="3042921">
                  <a:extLst>
                    <a:ext uri="{9D8B030D-6E8A-4147-A177-3AD203B41FA5}">
                      <a16:colId xmlns:a16="http://schemas.microsoft.com/office/drawing/2014/main" xmlns="" val="20003"/>
                    </a:ext>
                  </a:extLst>
                </a:gridCol>
              </a:tblGrid>
              <a:tr h="10339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rgbClr val="FF0000"/>
                          </a:solidFill>
                          <a:latin typeface="+mn-lt"/>
                          <a:ea typeface="+mn-ea"/>
                          <a:cs typeface="+mn-cs"/>
                        </a:rPr>
                        <a:t>Use Vanderbilt to assess for ADHD</a:t>
                      </a:r>
                      <a:endParaRPr lang="en-US" sz="2000" b="0" kern="1200" baseline="0" dirty="0">
                        <a:solidFill>
                          <a:srgbClr val="FF0000"/>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tx1"/>
                          </a:solidFill>
                          <a:latin typeface="+mn-lt"/>
                          <a:ea typeface="+mn-ea"/>
                          <a:cs typeface="+mn-cs"/>
                        </a:rPr>
                        <a:t>Have conversation about ADHD diagnosis &amp; provide ADHD brochure</a:t>
                      </a:r>
                      <a:endParaRPr lang="en-US" sz="2000" b="0" kern="1200" baseline="0" dirty="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kern="1200" baseline="0" dirty="0" smtClean="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kern="1200" baseline="0" dirty="0" smtClean="0">
                        <a:solidFill>
                          <a:schemeClr val="tx1"/>
                        </a:solidFill>
                        <a:latin typeface="+mn-lt"/>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868251">
                <a:tc>
                  <a:txBody>
                    <a:bodyPr/>
                    <a:lstStyle/>
                    <a:p>
                      <a:pPr algn="ct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Prescribe </a:t>
                      </a:r>
                      <a:r>
                        <a:rPr lang="en-US" sz="2000" baseline="0" dirty="0" smtClean="0">
                          <a:solidFill>
                            <a:schemeClr val="tx1"/>
                          </a:solidFill>
                        </a:rPr>
                        <a:t>ADHD medication</a:t>
                      </a:r>
                      <a:endParaRPr lang="en-US" sz="2000" dirty="0" smtClean="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000" dirty="0" smtClean="0">
                          <a:solidFill>
                            <a:schemeClr val="tx1"/>
                          </a:solidFill>
                        </a:rPr>
                        <a:t>Immediately (&lt;2</a:t>
                      </a:r>
                      <a:r>
                        <a:rPr lang="en-US" sz="2000" baseline="0" dirty="0" smtClean="0">
                          <a:solidFill>
                            <a:schemeClr val="tx1"/>
                          </a:solidFill>
                        </a:rPr>
                        <a:t> weeks) </a:t>
                      </a:r>
                      <a:r>
                        <a:rPr lang="en-US" sz="2000" dirty="0" smtClean="0">
                          <a:solidFill>
                            <a:schemeClr val="tx1"/>
                          </a:solidFill>
                        </a:rPr>
                        <a:t>assess</a:t>
                      </a:r>
                      <a:r>
                        <a:rPr lang="en-US" sz="2000" baseline="0" dirty="0" smtClean="0">
                          <a:solidFill>
                            <a:schemeClr val="tx1"/>
                          </a:solidFill>
                        </a:rPr>
                        <a:t> effectiveness and side effects using ratings</a:t>
                      </a: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tx1"/>
                          </a:solidFill>
                          <a:latin typeface="+mn-lt"/>
                          <a:ea typeface="+mn-ea"/>
                          <a:cs typeface="+mn-cs"/>
                        </a:rPr>
                        <a:t>Periodically assess progress using ratings</a:t>
                      </a: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883614">
                <a:tc>
                  <a:txBody>
                    <a:bodyPr/>
                    <a:lstStyle/>
                    <a:p>
                      <a:pPr algn="ctr"/>
                      <a:endParaRPr lang="en-US" sz="200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Prescribe </a:t>
                      </a:r>
                      <a:r>
                        <a:rPr lang="en-US" sz="2000" baseline="0" dirty="0" smtClean="0">
                          <a:solidFill>
                            <a:schemeClr val="tx1"/>
                          </a:solidFill>
                        </a:rPr>
                        <a:t>Behavior Therapy</a:t>
                      </a:r>
                      <a:endParaRPr lang="en-US" sz="20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20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2935626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4731039"/>
          </a:xfrm>
        </p:spPr>
        <p:txBody>
          <a:bodyPr>
            <a:normAutofit/>
          </a:bodyPr>
          <a:lstStyle/>
          <a:p>
            <a:pPr marL="0" indent="0">
              <a:buNone/>
            </a:pPr>
            <a:r>
              <a:rPr lang="en-US" dirty="0" smtClean="0"/>
              <a:t>The primary care </a:t>
            </a:r>
            <a:r>
              <a:rPr lang="en-US" dirty="0"/>
              <a:t>clinician should initiate </a:t>
            </a:r>
            <a:r>
              <a:rPr lang="en-US" dirty="0" smtClean="0"/>
              <a:t>an evaluation </a:t>
            </a:r>
            <a:r>
              <a:rPr lang="en-US" dirty="0"/>
              <a:t>for ADHD for any child </a:t>
            </a:r>
            <a:r>
              <a:rPr lang="en-US" dirty="0" smtClean="0"/>
              <a:t>4 through </a:t>
            </a:r>
            <a:r>
              <a:rPr lang="en-US" dirty="0"/>
              <a:t>18 years of age who </a:t>
            </a:r>
            <a:r>
              <a:rPr lang="en-US" dirty="0" smtClean="0"/>
              <a:t>presents with </a:t>
            </a:r>
            <a:r>
              <a:rPr lang="en-US" dirty="0"/>
              <a:t>academic or </a:t>
            </a:r>
            <a:r>
              <a:rPr lang="en-US" dirty="0" smtClean="0"/>
              <a:t>behavioral problems </a:t>
            </a:r>
            <a:r>
              <a:rPr lang="en-US" dirty="0"/>
              <a:t>and symptoms of </a:t>
            </a:r>
            <a:r>
              <a:rPr lang="en-US" dirty="0" smtClean="0"/>
              <a:t>inattention, hyperactivity</a:t>
            </a:r>
            <a:r>
              <a:rPr lang="en-US" dirty="0"/>
              <a:t>, or </a:t>
            </a:r>
            <a:r>
              <a:rPr lang="en-US" dirty="0" smtClean="0"/>
              <a:t>impulsivity.</a:t>
            </a:r>
          </a:p>
        </p:txBody>
      </p:sp>
      <p:sp>
        <p:nvSpPr>
          <p:cNvPr id="2" name="Title 1"/>
          <p:cNvSpPr>
            <a:spLocks noGrp="1"/>
          </p:cNvSpPr>
          <p:nvPr>
            <p:ph type="title"/>
          </p:nvPr>
        </p:nvSpPr>
        <p:spPr/>
        <p:txBody>
          <a:bodyPr>
            <a:normAutofit/>
          </a:bodyPr>
          <a:lstStyle/>
          <a:p>
            <a:r>
              <a:rPr lang="en-US" dirty="0" smtClean="0"/>
              <a:t>Proper Diagnosis – Action Statement 1</a:t>
            </a:r>
            <a:endParaRPr lang="en-US" dirty="0"/>
          </a:p>
        </p:txBody>
      </p:sp>
      <p:grpSp>
        <p:nvGrpSpPr>
          <p:cNvPr id="7" name="Group 6"/>
          <p:cNvGrpSpPr/>
          <p:nvPr/>
        </p:nvGrpSpPr>
        <p:grpSpPr>
          <a:xfrm>
            <a:off x="838200" y="5131676"/>
            <a:ext cx="3020189" cy="1424987"/>
            <a:chOff x="3206" y="201906"/>
            <a:chExt cx="3020189" cy="1424987"/>
          </a:xfrm>
        </p:grpSpPr>
        <p:sp>
          <p:nvSpPr>
            <p:cNvPr id="8" name="Chevron 7"/>
            <p:cNvSpPr/>
            <p:nvPr/>
          </p:nvSpPr>
          <p:spPr>
            <a:xfrm>
              <a:off x="3206" y="201906"/>
              <a:ext cx="3020189" cy="1424987"/>
            </a:xfrm>
            <a:prstGeom prst="chevron">
              <a:avLst/>
            </a:prstGeom>
            <a:solidFill>
              <a:schemeClr val="accent1"/>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9" name="Chevron 4"/>
            <p:cNvSpPr/>
            <p:nvPr/>
          </p:nvSpPr>
          <p:spPr>
            <a:xfrm>
              <a:off x="715700" y="201906"/>
              <a:ext cx="1595202" cy="14249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Assessment Visit</a:t>
              </a:r>
              <a:endParaRPr lang="en-US" sz="2000" kern="1200" dirty="0">
                <a:solidFill>
                  <a:schemeClr val="tx1"/>
                </a:solidFill>
              </a:endParaRPr>
            </a:p>
          </p:txBody>
        </p:sp>
      </p:grpSp>
      <p:pic>
        <p:nvPicPr>
          <p:cNvPr id="10" name="Picture 6"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096271" y="6311901"/>
            <a:ext cx="29273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689382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3797"/>
            <a:ext cx="10515600" cy="4351339"/>
          </a:xfrm>
        </p:spPr>
        <p:txBody>
          <a:bodyPr/>
          <a:lstStyle/>
          <a:p>
            <a:pPr marL="0" indent="0">
              <a:buNone/>
            </a:pPr>
            <a:r>
              <a:rPr lang="en-US" dirty="0" smtClean="0"/>
              <a:t>To make a diagnosis of ADHD, the primary care clinician should determine that </a:t>
            </a:r>
            <a:r>
              <a:rPr lang="en-US" i="1" dirty="0" smtClean="0"/>
              <a:t>Diagnostic and Statistical Manual of Mental Disorders 5, </a:t>
            </a:r>
            <a:r>
              <a:rPr lang="en-US" dirty="0" smtClean="0"/>
              <a:t>(DSM-V) criteria have been met (including documentation of impairment in more than 1 major setting), and information should be obtained primarily from reports from parents or guardians, teachers, and other school and mental health clinicians involved in the child’s care. The primary care clinician should also rule out any alternative cause.</a:t>
            </a:r>
          </a:p>
          <a:p>
            <a:endParaRPr lang="en-US" dirty="0"/>
          </a:p>
        </p:txBody>
      </p:sp>
      <p:sp>
        <p:nvSpPr>
          <p:cNvPr id="2" name="Title 1"/>
          <p:cNvSpPr>
            <a:spLocks noGrp="1"/>
          </p:cNvSpPr>
          <p:nvPr>
            <p:ph type="title"/>
          </p:nvPr>
        </p:nvSpPr>
        <p:spPr/>
        <p:txBody>
          <a:bodyPr>
            <a:normAutofit/>
          </a:bodyPr>
          <a:lstStyle/>
          <a:p>
            <a:r>
              <a:rPr lang="en-US" dirty="0" smtClean="0"/>
              <a:t>Proper Diagnosis – Action Statement 2</a:t>
            </a:r>
            <a:endParaRPr lang="en-US" dirty="0"/>
          </a:p>
        </p:txBody>
      </p:sp>
      <p:grpSp>
        <p:nvGrpSpPr>
          <p:cNvPr id="8" name="Group 7"/>
          <p:cNvGrpSpPr/>
          <p:nvPr/>
        </p:nvGrpSpPr>
        <p:grpSpPr>
          <a:xfrm>
            <a:off x="659049" y="5332643"/>
            <a:ext cx="3020189" cy="1424987"/>
            <a:chOff x="3206" y="201906"/>
            <a:chExt cx="3020189" cy="1424987"/>
          </a:xfrm>
        </p:grpSpPr>
        <p:sp>
          <p:nvSpPr>
            <p:cNvPr id="9" name="Chevron 8"/>
            <p:cNvSpPr/>
            <p:nvPr/>
          </p:nvSpPr>
          <p:spPr>
            <a:xfrm>
              <a:off x="3206" y="201906"/>
              <a:ext cx="3020189" cy="1424987"/>
            </a:xfrm>
            <a:prstGeom prst="chevron">
              <a:avLst/>
            </a:prstGeom>
            <a:solidFill>
              <a:schemeClr val="accent1"/>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0" name="Chevron 4"/>
            <p:cNvSpPr/>
            <p:nvPr/>
          </p:nvSpPr>
          <p:spPr>
            <a:xfrm>
              <a:off x="715700" y="201906"/>
              <a:ext cx="1595202" cy="14249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Assessment Visit</a:t>
              </a:r>
              <a:endParaRPr lang="en-US" sz="2000" kern="1200" dirty="0">
                <a:solidFill>
                  <a:schemeClr val="tx1"/>
                </a:solidFill>
              </a:endParaRPr>
            </a:p>
          </p:txBody>
        </p:sp>
      </p:grpSp>
      <p:pic>
        <p:nvPicPr>
          <p:cNvPr id="11" name="Picture 6"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096271" y="6311901"/>
            <a:ext cx="29273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94134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39965"/>
            <a:ext cx="10515600" cy="4351339"/>
          </a:xfrm>
        </p:spPr>
        <p:txBody>
          <a:bodyPr>
            <a:normAutofit/>
          </a:bodyPr>
          <a:lstStyle/>
          <a:p>
            <a:r>
              <a:rPr lang="en-US" sz="2600" b="0" i="0" u="none" strike="noStrike" baseline="0" dirty="0" smtClean="0"/>
              <a:t>% of patients</a:t>
            </a:r>
            <a:r>
              <a:rPr lang="en-US" sz="2600" b="0" i="0" u="none" strike="noStrike" dirty="0" smtClean="0"/>
              <a:t> </a:t>
            </a:r>
            <a:r>
              <a:rPr lang="en-US" sz="2600" b="0" i="0" u="none" strike="noStrike" baseline="0" dirty="0" smtClean="0"/>
              <a:t>who were</a:t>
            </a:r>
            <a:r>
              <a:rPr lang="en-US" sz="2600" b="0" i="0" u="none" strike="noStrike" dirty="0" smtClean="0"/>
              <a:t> </a:t>
            </a:r>
            <a:r>
              <a:rPr lang="en-US" sz="2600" b="0" i="0" u="none" strike="noStrike" baseline="0" dirty="0" smtClean="0"/>
              <a:t>assessed for</a:t>
            </a:r>
            <a:r>
              <a:rPr lang="en-US" sz="2600" b="0" i="0" u="none" strike="noStrike" dirty="0" smtClean="0"/>
              <a:t> </a:t>
            </a:r>
            <a:r>
              <a:rPr lang="en-US" sz="2600" b="0" i="0" u="none" strike="noStrike" baseline="0" dirty="0" smtClean="0"/>
              <a:t>ADHD using a</a:t>
            </a:r>
            <a:r>
              <a:rPr lang="en-US" sz="2600" b="0" i="0" u="none" strike="noStrike" dirty="0" smtClean="0"/>
              <a:t> </a:t>
            </a:r>
            <a:r>
              <a:rPr lang="en-US" sz="2600" dirty="0"/>
              <a:t>v</a:t>
            </a:r>
            <a:r>
              <a:rPr lang="en-US" sz="2600" b="0" i="0" u="none" strike="noStrike" baseline="0" dirty="0" smtClean="0"/>
              <a:t>alidated</a:t>
            </a:r>
            <a:r>
              <a:rPr lang="en-US" sz="2600" b="0" i="0" u="none" strike="noStrike" dirty="0" smtClean="0"/>
              <a:t> </a:t>
            </a:r>
            <a:r>
              <a:rPr lang="en-US" sz="2600" b="0" i="0" u="none" strike="noStrike" baseline="0" dirty="0" smtClean="0"/>
              <a:t>instrument (i.e.,</a:t>
            </a:r>
            <a:r>
              <a:rPr lang="en-US" sz="2600" b="0" i="0" u="none" strike="noStrike" dirty="0" smtClean="0"/>
              <a:t> </a:t>
            </a:r>
            <a:r>
              <a:rPr lang="en-US" sz="2600" b="0" i="0" u="none" strike="noStrike" baseline="0" dirty="0" smtClean="0"/>
              <a:t>Vanderbilt</a:t>
            </a:r>
            <a:r>
              <a:rPr lang="en-US" sz="2600" b="0" i="0" u="none" strike="noStrike" dirty="0" smtClean="0"/>
              <a:t> </a:t>
            </a:r>
            <a:r>
              <a:rPr lang="en-US" sz="2600" b="0" i="0" u="none" strike="noStrike" baseline="0" dirty="0" smtClean="0"/>
              <a:t>Assessment</a:t>
            </a:r>
            <a:r>
              <a:rPr lang="en-US" sz="2600" b="0" i="0" u="none" strike="noStrike" dirty="0" smtClean="0"/>
              <a:t> </a:t>
            </a:r>
            <a:r>
              <a:rPr lang="en-US" sz="2600" b="0" i="0" u="none" strike="noStrike" baseline="0" dirty="0" smtClean="0"/>
              <a:t>scale) across</a:t>
            </a:r>
            <a:r>
              <a:rPr lang="en-US" sz="2600" b="0" i="0" u="none" strike="noStrike" dirty="0" smtClean="0"/>
              <a:t> </a:t>
            </a:r>
            <a:r>
              <a:rPr lang="en-US" sz="2600" b="0" i="0" u="none" strike="noStrike" baseline="0" dirty="0" smtClean="0"/>
              <a:t>multiple major</a:t>
            </a:r>
            <a:r>
              <a:rPr lang="en-US" sz="2600" b="0" i="0" u="none" strike="noStrike" dirty="0" smtClean="0"/>
              <a:t> </a:t>
            </a:r>
            <a:r>
              <a:rPr lang="en-US" sz="2600" b="0" i="0" u="none" strike="noStrike" baseline="0" dirty="0" smtClean="0"/>
              <a:t>settings</a:t>
            </a:r>
          </a:p>
          <a:p>
            <a:pPr lvl="1"/>
            <a:r>
              <a:rPr lang="en-US" dirty="0" smtClean="0"/>
              <a:t>Parent-ratings</a:t>
            </a:r>
          </a:p>
          <a:p>
            <a:pPr lvl="1"/>
            <a:r>
              <a:rPr lang="en-US" b="0" i="0" u="none" strike="noStrike" baseline="0" dirty="0" smtClean="0"/>
              <a:t>Teacher-ratings</a:t>
            </a:r>
          </a:p>
          <a:p>
            <a:r>
              <a:rPr lang="en-US" sz="2600" dirty="0" smtClean="0">
                <a:solidFill>
                  <a:srgbClr val="FF0000"/>
                </a:solidFill>
              </a:rPr>
              <a:t>Goal: 90%</a:t>
            </a:r>
          </a:p>
          <a:p>
            <a:r>
              <a:rPr lang="en-US" sz="2600" dirty="0"/>
              <a:t>Collection of teacher Vanderbilt assessments increased from approximately 15%-20% at baseline to over 80% in a similar project</a:t>
            </a:r>
            <a:endParaRPr lang="en-US" sz="2600" dirty="0" smtClean="0">
              <a:solidFill>
                <a:srgbClr val="FF0000"/>
              </a:solidFill>
            </a:endParaRPr>
          </a:p>
        </p:txBody>
      </p:sp>
      <p:sp>
        <p:nvSpPr>
          <p:cNvPr id="2" name="Title 1"/>
          <p:cNvSpPr>
            <a:spLocks noGrp="1"/>
          </p:cNvSpPr>
          <p:nvPr>
            <p:ph type="title"/>
          </p:nvPr>
        </p:nvSpPr>
        <p:spPr>
          <a:xfrm>
            <a:off x="838200" y="214402"/>
            <a:ext cx="10515600" cy="1325563"/>
          </a:xfrm>
        </p:spPr>
        <p:txBody>
          <a:bodyPr>
            <a:normAutofit/>
          </a:bodyPr>
          <a:lstStyle/>
          <a:p>
            <a:r>
              <a:rPr lang="en-US" dirty="0" smtClean="0"/>
              <a:t>CQN ADHD Assessment Measure 1</a:t>
            </a:r>
            <a:endParaRPr lang="en-US" dirty="0"/>
          </a:p>
        </p:txBody>
      </p:sp>
      <p:grpSp>
        <p:nvGrpSpPr>
          <p:cNvPr id="7" name="Group 6"/>
          <p:cNvGrpSpPr/>
          <p:nvPr/>
        </p:nvGrpSpPr>
        <p:grpSpPr>
          <a:xfrm>
            <a:off x="767861" y="5332643"/>
            <a:ext cx="3020189" cy="1424987"/>
            <a:chOff x="3206" y="201906"/>
            <a:chExt cx="3020189" cy="1424987"/>
          </a:xfrm>
        </p:grpSpPr>
        <p:sp>
          <p:nvSpPr>
            <p:cNvPr id="8" name="Chevron 7"/>
            <p:cNvSpPr/>
            <p:nvPr/>
          </p:nvSpPr>
          <p:spPr>
            <a:xfrm>
              <a:off x="3206" y="201906"/>
              <a:ext cx="3020189" cy="1424987"/>
            </a:xfrm>
            <a:prstGeom prst="chevron">
              <a:avLst/>
            </a:prstGeom>
            <a:solidFill>
              <a:schemeClr val="accent1"/>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9" name="Chevron 4"/>
            <p:cNvSpPr/>
            <p:nvPr/>
          </p:nvSpPr>
          <p:spPr>
            <a:xfrm>
              <a:off x="715700" y="201906"/>
              <a:ext cx="1595202" cy="14249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Assessment Visit</a:t>
              </a:r>
              <a:endParaRPr lang="en-US" sz="2000" kern="1200" dirty="0">
                <a:solidFill>
                  <a:schemeClr val="tx1"/>
                </a:solidFill>
              </a:endParaRPr>
            </a:p>
          </p:txBody>
        </p:sp>
      </p:grpSp>
      <p:pic>
        <p:nvPicPr>
          <p:cNvPr id="10" name="Picture 6" descr="1LineAAPLogoPo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096271" y="6311901"/>
            <a:ext cx="292735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200880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CQN ADH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thm15="http://schemas.microsoft.com/office/thememl/2012/main" xmlns="" name="CQN ADHD" id="{4C7410CE-2DFD-4745-B7C0-75A5883517A3}" vid="{ECD5D86A-F2E1-440A-874D-1E3DFCBD79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CQN ADHD</Template>
  <TotalTime>7910</TotalTime>
  <Words>1977</Words>
  <Application>Microsoft Office PowerPoint</Application>
  <PresentationFormat>Custom</PresentationFormat>
  <Paragraphs>274</Paragraphs>
  <Slides>46</Slides>
  <Notes>27</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CQN ADHD</vt:lpstr>
      <vt:lpstr>The mehealth Portal and CQN ADHD Measurement</vt:lpstr>
      <vt:lpstr>Commercial Interests Disclosure</vt:lpstr>
      <vt:lpstr>Session Objectives</vt:lpstr>
      <vt:lpstr>mehealth/ADHD DEMO</vt:lpstr>
      <vt:lpstr>CQN ADHD Care Timeline</vt:lpstr>
      <vt:lpstr>CQN ADHD Care Timeline</vt:lpstr>
      <vt:lpstr>Proper Diagnosis – Action Statement 1</vt:lpstr>
      <vt:lpstr>Proper Diagnosis – Action Statement 2</vt:lpstr>
      <vt:lpstr>CQN ADHD Assessment Measure 1</vt:lpstr>
      <vt:lpstr>Portal Demo</vt:lpstr>
      <vt:lpstr>Slide 11</vt:lpstr>
      <vt:lpstr>CQN ADHD Care Timeline</vt:lpstr>
      <vt:lpstr>Chronic Care – Action Statement 4</vt:lpstr>
      <vt:lpstr>AAP ADHD Brochure</vt:lpstr>
      <vt:lpstr>Portal Demo </vt:lpstr>
      <vt:lpstr>Patient/Parent Education Measure</vt:lpstr>
      <vt:lpstr>% of Patients Receiving Understanding ADHD Booklet and Parent Resource Handout</vt:lpstr>
      <vt:lpstr>CQN ADHD Care Timeline</vt:lpstr>
      <vt:lpstr>Treatment – Action Statement 5</vt:lpstr>
      <vt:lpstr>CQN ADHD Care Timeline</vt:lpstr>
      <vt:lpstr>Portal Demo</vt:lpstr>
      <vt:lpstr>Behavior Therapy Measure</vt:lpstr>
      <vt:lpstr>% of Patients with Behavior Therapy Prescribed </vt:lpstr>
      <vt:lpstr>CQN ADHD Care Timeline</vt:lpstr>
      <vt:lpstr>Medication Titration Follow-up Measure</vt:lpstr>
      <vt:lpstr>Slide 26</vt:lpstr>
      <vt:lpstr>% of patients whose medication initiation is followed up by Vanderbilt Assessment scales from multiple sources within 30 days</vt:lpstr>
      <vt:lpstr>CQN ADHD Care Timeline</vt:lpstr>
      <vt:lpstr>Medication Maintenance Measure</vt:lpstr>
      <vt:lpstr>Slide 30</vt:lpstr>
      <vt:lpstr>% of patients whose medication maintenance is properly monitored by multiple sets of Vanderbilt Assessment scales across multiple settings within 180 days of medication initiation. </vt:lpstr>
      <vt:lpstr>Chronic Care – Action Statement 4</vt:lpstr>
      <vt:lpstr>Slide 33</vt:lpstr>
      <vt:lpstr>TSS Reduction Measure</vt:lpstr>
      <vt:lpstr>Slide 35</vt:lpstr>
      <vt:lpstr>Participation Measure – Patients Registered</vt:lpstr>
      <vt:lpstr>Monitoring Performance</vt:lpstr>
      <vt:lpstr>Slide 38</vt:lpstr>
      <vt:lpstr>Evaluation of ADHD web portal</vt:lpstr>
      <vt:lpstr>50 Pediatric Practices</vt:lpstr>
      <vt:lpstr>Slide 41</vt:lpstr>
      <vt:lpstr>Intervention vs. Controls</vt:lpstr>
      <vt:lpstr>ADHD rating scale collection for those treated with medication</vt:lpstr>
      <vt:lpstr>Parent-rated ADHD Symptom Reduction for Children Taking Medication</vt:lpstr>
      <vt:lpstr>Pediatrician Satisfaction</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Wise, Ed</dc:creator>
  <cp:lastModifiedBy>PC</cp:lastModifiedBy>
  <cp:revision>645</cp:revision>
  <dcterms:created xsi:type="dcterms:W3CDTF">2015-08-24T19:27:18Z</dcterms:created>
  <dcterms:modified xsi:type="dcterms:W3CDTF">2016-07-28T18:13:32Z</dcterms:modified>
</cp:coreProperties>
</file>